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4"/>
  </p:notesMasterIdLst>
  <p:sldIdLst>
    <p:sldId id="256" r:id="rId2"/>
    <p:sldId id="258" r:id="rId3"/>
    <p:sldId id="267" r:id="rId4"/>
    <p:sldId id="269" r:id="rId5"/>
    <p:sldId id="268" r:id="rId6"/>
    <p:sldId id="270" r:id="rId7"/>
    <p:sldId id="266" r:id="rId8"/>
    <p:sldId id="262" r:id="rId9"/>
    <p:sldId id="274" r:id="rId10"/>
    <p:sldId id="257" r:id="rId11"/>
    <p:sldId id="275" r:id="rId12"/>
    <p:sldId id="259" r:id="rId13"/>
    <p:sldId id="277" r:id="rId14"/>
    <p:sldId id="279" r:id="rId15"/>
    <p:sldId id="260" r:id="rId16"/>
    <p:sldId id="278" r:id="rId17"/>
    <p:sldId id="261" r:id="rId18"/>
    <p:sldId id="280" r:id="rId19"/>
    <p:sldId id="281" r:id="rId20"/>
    <p:sldId id="276" r:id="rId21"/>
    <p:sldId id="282" r:id="rId22"/>
    <p:sldId id="265" r:id="rId23"/>
  </p:sldIdLst>
  <p:sldSz cx="18288000" cy="10287000"/>
  <p:notesSz cx="6858000" cy="9144000"/>
  <p:embeddedFontLst>
    <p:embeddedFont>
      <p:font typeface="SimSun" panose="02010600030101010101" pitchFamily="2" charset="-122"/>
      <p:regular r:id="rId25"/>
    </p:embeddedFont>
    <p:embeddedFont>
      <p:font typeface="Montserrat SemiBold" panose="020B0604020202020204" charset="0"/>
      <p:bold r:id="rId26"/>
      <p:boldItalic r:id="rId27"/>
    </p:embeddedFont>
    <p:embeddedFont>
      <p:font typeface="Bahnschrift SemiBold Condensed" panose="020B0502040204020203" pitchFamily="34" charset="0"/>
      <p:bold r:id="rId28"/>
    </p:embeddedFont>
    <p:embeddedFont>
      <p:font typeface="Barlow Medium" panose="020B0604020202020204" charset="0"/>
      <p:regular r:id="rId29"/>
      <p:italic r:id="rId30"/>
    </p:embeddedFont>
    <p:embeddedFont>
      <p:font typeface="Bahnschrift" panose="020B0502040204020203" pitchFamily="34" charset="0"/>
      <p:regular r:id="rId31"/>
      <p:bold r:id="rId32"/>
    </p:embeddedFont>
    <p:embeddedFont>
      <p:font typeface="Bahnschrift SemiBold" panose="020B0502040204020203" pitchFamily="34" charset="0"/>
      <p:bold r:id="rId33"/>
    </p:embeddedFont>
    <p:embeddedFont>
      <p:font typeface="Kurale" panose="020B0604020202020204" charset="0"/>
      <p:regular r:id="rId34"/>
    </p:embeddedFont>
    <p:embeddedFont>
      <p:font typeface="Barlow Condensed ExtraBold" panose="020B0604020202020204" charset="0"/>
      <p:bold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Bahnschrift Condensed" panose="020B0502040204020203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C82"/>
    <a:srgbClr val="FFFBE1"/>
    <a:srgbClr val="00BA9B"/>
    <a:srgbClr val="FFF4E1"/>
    <a:srgbClr val="F8EC3B"/>
    <a:srgbClr val="FAB366"/>
    <a:srgbClr val="F59A4B"/>
    <a:srgbClr val="8CAD45"/>
    <a:srgbClr val="617A98"/>
    <a:srgbClr val="37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6397" autoAdjust="0"/>
  </p:normalViewPr>
  <p:slideViewPr>
    <p:cSldViewPr>
      <p:cViewPr varScale="1">
        <p:scale>
          <a:sx n="55" d="100"/>
          <a:sy n="55" d="100"/>
        </p:scale>
        <p:origin x="45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83D7A-6064-4335-9D27-5D5DFAA341C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6559A-9AC0-496B-AAA7-62585691D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nêu mục tiêu bài học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45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73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37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33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14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3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09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73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32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>
              <a:latin typeface="Bahnschrift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đọc thông tin trong sách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53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5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0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60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bài học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thảo luận, nêu tiêu chí sản phẩm. GV chốt nội dung.</a:t>
            </a:r>
          </a:p>
          <a:p>
            <a:r>
              <a:rPr lang="en-US"/>
              <a:t>Gv: Từ tiêu chí trên, hãy thảo luận để xây dựng tiêu chí cho sản phẩm của nhóm 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1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và sửa lại các câu sai cho đúng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hộp chữ nhật là tổng diện tích </a:t>
            </a:r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mặt bên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của hình hộp chữ nhật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đó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. Để tính thể tích hình hộp chữ nhật ta lấy chiều dài 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chiều rộng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nhân với chiều cao của hình.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5. Diện tích xung quanh hình lập phương bằng 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một mặt nhân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với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. Diện tích toàn phần của hình lập phương bằng 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một mặt nhân với 6.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6559A-9AC0-496B-AAA7-62585691D8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0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2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8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3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8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0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1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9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0.jp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31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2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2.sv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2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Relationship Id="rId9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Relationship Id="rId9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8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3.png"/><Relationship Id="rId10" Type="http://schemas.openxmlformats.org/officeDocument/2006/relationships/image" Target="../media/image24.JPG"/><Relationship Id="rId4" Type="http://schemas.openxmlformats.org/officeDocument/2006/relationships/image" Target="../media/image22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3.png"/><Relationship Id="rId10" Type="http://schemas.openxmlformats.org/officeDocument/2006/relationships/image" Target="../media/image24.JPG"/><Relationship Id="rId4" Type="http://schemas.openxmlformats.org/officeDocument/2006/relationships/image" Target="../media/image22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3567150" y="7476050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75148" y="6956795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9417707" y="8842280"/>
            <a:ext cx="1733499" cy="3061883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0DFDB8-CC3C-2DD4-61FC-892B40DC2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35" y="5032950"/>
            <a:ext cx="5019675" cy="4514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08F38E-FB23-AA52-E991-6E3E8ED59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06888" y="4065517"/>
            <a:ext cx="4638675" cy="488632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881072" y="2716933"/>
            <a:ext cx="8417683" cy="3940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73"/>
              </a:lnSpc>
            </a:pPr>
            <a:r>
              <a:rPr lang="en-US" sz="11552">
                <a:solidFill>
                  <a:srgbClr val="0070C0"/>
                </a:solidFill>
                <a:latin typeface="Bahnschrift SemiBold Condensed" panose="020B0502040204020203" pitchFamily="34" charset="0"/>
              </a:rPr>
              <a:t>NGÔI NHÀ NHỎ, TIỆN ÍCH</a:t>
            </a:r>
          </a:p>
        </p:txBody>
      </p:sp>
      <p:sp>
        <p:nvSpPr>
          <p:cNvPr id="14" name="Freeform 14"/>
          <p:cNvSpPr/>
          <p:nvPr/>
        </p:nvSpPr>
        <p:spPr>
          <a:xfrm>
            <a:off x="4881072" y="815104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88811" y="853709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590724" y="6266693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3895054" y="8243134"/>
            <a:ext cx="1183599" cy="2733968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30770" y="7335290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55B9479A-90C6-85DD-DFB0-385C1F5F84E2}"/>
              </a:ext>
            </a:extLst>
          </p:cNvPr>
          <p:cNvSpPr txBox="1"/>
          <p:nvPr/>
        </p:nvSpPr>
        <p:spPr>
          <a:xfrm>
            <a:off x="11956999" y="9754361"/>
            <a:ext cx="115532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</a:pPr>
            <a:r>
              <a:rPr lang="en-US" sz="3200" b="1" spc="57">
                <a:solidFill>
                  <a:schemeClr val="bg1"/>
                </a:solidFill>
                <a:latin typeface="Barlow Medium" panose="00000600000000000000" pitchFamily="2" charset="0"/>
              </a:rPr>
              <a:t>TIẾT 1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363E5406-5A78-0ED0-A8FA-26194EF385B5}"/>
              </a:ext>
            </a:extLst>
          </p:cNvPr>
          <p:cNvSpPr txBox="1"/>
          <p:nvPr/>
        </p:nvSpPr>
        <p:spPr>
          <a:xfrm>
            <a:off x="3945944" y="906630"/>
            <a:ext cx="316433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Barlow Condensed ExtraBold" panose="00000906000000000000" pitchFamily="2" charset="0"/>
              </a:rPr>
              <a:t>BÀI 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561975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29023" y="8599806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14400" y="7795293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11822" y="8311418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20800" y="405783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666279" y="2701512"/>
            <a:ext cx="5029200" cy="5029200"/>
          </a:xfrm>
          <a:custGeom>
            <a:avLst/>
            <a:gdLst/>
            <a:ahLst/>
            <a:cxnLst/>
            <a:rect l="l" t="t" r="r" b="b"/>
            <a:pathLst>
              <a:path w="5857240" h="6350000">
                <a:moveTo>
                  <a:pt x="2928620" y="0"/>
                </a:moveTo>
                <a:cubicBezTo>
                  <a:pt x="4546600" y="0"/>
                  <a:pt x="5857240" y="1310640"/>
                  <a:pt x="5857240" y="2928620"/>
                </a:cubicBezTo>
                <a:lnTo>
                  <a:pt x="5857240" y="6350000"/>
                </a:lnTo>
                <a:lnTo>
                  <a:pt x="0" y="6350000"/>
                </a:lnTo>
                <a:lnTo>
                  <a:pt x="0" y="2928620"/>
                </a:lnTo>
                <a:cubicBezTo>
                  <a:pt x="0" y="1310640"/>
                  <a:pt x="1310640" y="0"/>
                  <a:pt x="2928620" y="0"/>
                </a:cubicBezTo>
                <a:close/>
              </a:path>
            </a:pathLst>
          </a:cu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6595864" y="2701512"/>
            <a:ext cx="5029200" cy="5029200"/>
            <a:chOff x="0" y="0"/>
            <a:chExt cx="585724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25448" y="2701512"/>
            <a:ext cx="5029200" cy="5029200"/>
          </a:xfrm>
          <a:custGeom>
            <a:avLst/>
            <a:gdLst/>
            <a:ahLst/>
            <a:cxnLst/>
            <a:rect l="l" t="t" r="r" b="b"/>
            <a:pathLst>
              <a:path w="5857240" h="6350000">
                <a:moveTo>
                  <a:pt x="2928620" y="0"/>
                </a:moveTo>
                <a:cubicBezTo>
                  <a:pt x="4546600" y="0"/>
                  <a:pt x="5857240" y="1310640"/>
                  <a:pt x="5857240" y="2928620"/>
                </a:cubicBezTo>
                <a:lnTo>
                  <a:pt x="5857240" y="6350000"/>
                </a:lnTo>
                <a:lnTo>
                  <a:pt x="0" y="6350000"/>
                </a:lnTo>
                <a:lnTo>
                  <a:pt x="0" y="2928620"/>
                </a:lnTo>
                <a:cubicBezTo>
                  <a:pt x="0" y="1310640"/>
                  <a:pt x="1310640" y="0"/>
                  <a:pt x="2928620" y="0"/>
                </a:cubicBezTo>
                <a:close/>
              </a:path>
            </a:pathLst>
          </a:cu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272754" y="533929"/>
            <a:ext cx="892056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5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Hãy thử tưởng tượng về ngôi nhà nhỏ mà người dân vùng tái định cư cần.</a:t>
            </a:r>
            <a:endParaRPr lang="en-US" sz="540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2492423" y="8737702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4"/>
            <a:stretch>
              <a:fillRect r="-111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9"/>
            <a:ext cx="18761091" cy="2424054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36765" y="3140777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26EA04-14DA-F262-7D48-8052277E75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7462" y="4296318"/>
            <a:ext cx="2929499" cy="441523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DAD067A-9C39-C423-C3C1-CFBD605FA8E6}"/>
              </a:ext>
            </a:extLst>
          </p:cNvPr>
          <p:cNvSpPr/>
          <p:nvPr/>
        </p:nvSpPr>
        <p:spPr>
          <a:xfrm flipH="1">
            <a:off x="3468356" y="1562077"/>
            <a:ext cx="6818644" cy="3581424"/>
          </a:xfrm>
          <a:custGeom>
            <a:avLst/>
            <a:gdLst>
              <a:gd name="connsiteX0" fmla="*/ 2424907 w 7778052"/>
              <a:gd name="connsiteY0" fmla="*/ 0 h 3890073"/>
              <a:gd name="connsiteX1" fmla="*/ 3284470 w 7778052"/>
              <a:gd name="connsiteY1" fmla="*/ 330298 h 3890073"/>
              <a:gd name="connsiteX2" fmla="*/ 3318120 w 7778052"/>
              <a:gd name="connsiteY2" fmla="*/ 375102 h 3890073"/>
              <a:gd name="connsiteX3" fmla="*/ 3355485 w 7778052"/>
              <a:gd name="connsiteY3" fmla="*/ 329790 h 3890073"/>
              <a:gd name="connsiteX4" fmla="*/ 3884927 w 7778052"/>
              <a:gd name="connsiteY4" fmla="*/ 110366 h 3890073"/>
              <a:gd name="connsiteX5" fmla="*/ 4414369 w 7778052"/>
              <a:gd name="connsiteY5" fmla="*/ 329790 h 3890073"/>
              <a:gd name="connsiteX6" fmla="*/ 4424323 w 7778052"/>
              <a:gd name="connsiteY6" fmla="*/ 341862 h 3890073"/>
              <a:gd name="connsiteX7" fmla="*/ 4440118 w 7778052"/>
              <a:gd name="connsiteY7" fmla="*/ 322724 h 3890073"/>
              <a:gd name="connsiteX8" fmla="*/ 5299681 w 7778052"/>
              <a:gd name="connsiteY8" fmla="*/ 22157 h 3890073"/>
              <a:gd name="connsiteX9" fmla="*/ 6032666 w 7778052"/>
              <a:gd name="connsiteY9" fmla="*/ 221830 h 3890073"/>
              <a:gd name="connsiteX10" fmla="*/ 6104924 w 7778052"/>
              <a:gd name="connsiteY10" fmla="*/ 279426 h 3890073"/>
              <a:gd name="connsiteX11" fmla="*/ 6121851 w 7778052"/>
              <a:gd name="connsiteY11" fmla="*/ 258899 h 3890073"/>
              <a:gd name="connsiteX12" fmla="*/ 6651293 w 7778052"/>
              <a:gd name="connsiteY12" fmla="*/ 39475 h 3890073"/>
              <a:gd name="connsiteX13" fmla="*/ 7400037 w 7778052"/>
              <a:gd name="connsiteY13" fmla="*/ 788636 h 3890073"/>
              <a:gd name="connsiteX14" fmla="*/ 7341197 w 7778052"/>
              <a:gd name="connsiteY14" fmla="*/ 1080243 h 3890073"/>
              <a:gd name="connsiteX15" fmla="*/ 7340867 w 7778052"/>
              <a:gd name="connsiteY15" fmla="*/ 1080851 h 3890073"/>
              <a:gd name="connsiteX16" fmla="*/ 7349003 w 7778052"/>
              <a:gd name="connsiteY16" fmla="*/ 1081628 h 3890073"/>
              <a:gd name="connsiteX17" fmla="*/ 7778052 w 7778052"/>
              <a:gd name="connsiteY17" fmla="*/ 1580377 h 3890073"/>
              <a:gd name="connsiteX18" fmla="*/ 7541143 w 7778052"/>
              <a:gd name="connsiteY18" fmla="*/ 2002524 h 3890073"/>
              <a:gd name="connsiteX19" fmla="*/ 7500380 w 7778052"/>
              <a:gd name="connsiteY19" fmla="*/ 2023486 h 3890073"/>
              <a:gd name="connsiteX20" fmla="*/ 7510092 w 7778052"/>
              <a:gd name="connsiteY20" fmla="*/ 2102805 h 3890073"/>
              <a:gd name="connsiteX21" fmla="*/ 6612506 w 7778052"/>
              <a:gd name="connsiteY21" fmla="*/ 2921737 h 3890073"/>
              <a:gd name="connsiteX22" fmla="*/ 6528098 w 7778052"/>
              <a:gd name="connsiteY22" fmla="*/ 2925247 h 3890073"/>
              <a:gd name="connsiteX23" fmla="*/ 7079025 w 7778052"/>
              <a:gd name="connsiteY23" fmla="*/ 3890073 h 3890073"/>
              <a:gd name="connsiteX24" fmla="*/ 6021298 w 7778052"/>
              <a:gd name="connsiteY24" fmla="*/ 3008663 h 3890073"/>
              <a:gd name="connsiteX25" fmla="*/ 5992694 w 7778052"/>
              <a:gd name="connsiteY25" fmla="*/ 3028681 h 3890073"/>
              <a:gd name="connsiteX26" fmla="*/ 5498851 w 7778052"/>
              <a:gd name="connsiteY26" fmla="*/ 3156625 h 3890073"/>
              <a:gd name="connsiteX27" fmla="*/ 4874286 w 7778052"/>
              <a:gd name="connsiteY27" fmla="*/ 2937201 h 3890073"/>
              <a:gd name="connsiteX28" fmla="*/ 4813970 w 7778052"/>
              <a:gd name="connsiteY28" fmla="*/ 2875197 h 3890073"/>
              <a:gd name="connsiteX29" fmla="*/ 4678808 w 7778052"/>
              <a:gd name="connsiteY29" fmla="*/ 2949952 h 3890073"/>
              <a:gd name="connsiteX30" fmla="*/ 3855423 w 7778052"/>
              <a:gd name="connsiteY30" fmla="*/ 3105586 h 3890073"/>
              <a:gd name="connsiteX31" fmla="*/ 3032037 w 7778052"/>
              <a:gd name="connsiteY31" fmla="*/ 2949952 h 3890073"/>
              <a:gd name="connsiteX32" fmla="*/ 2956607 w 7778052"/>
              <a:gd name="connsiteY32" fmla="*/ 2908233 h 3890073"/>
              <a:gd name="connsiteX33" fmla="*/ 2916734 w 7778052"/>
              <a:gd name="connsiteY33" fmla="*/ 2947592 h 3890073"/>
              <a:gd name="connsiteX34" fmla="*/ 2266292 w 7778052"/>
              <a:gd name="connsiteY34" fmla="*/ 3167016 h 3890073"/>
              <a:gd name="connsiteX35" fmla="*/ 1503526 w 7778052"/>
              <a:gd name="connsiteY35" fmla="*/ 2836718 h 3890073"/>
              <a:gd name="connsiteX36" fmla="*/ 1497869 w 7778052"/>
              <a:gd name="connsiteY36" fmla="*/ 2828230 h 3890073"/>
              <a:gd name="connsiteX37" fmla="*/ 1471369 w 7778052"/>
              <a:gd name="connsiteY37" fmla="*/ 2840962 h 3890073"/>
              <a:gd name="connsiteX38" fmla="*/ 1143173 w 7778052"/>
              <a:gd name="connsiteY38" fmla="*/ 2899612 h 3890073"/>
              <a:gd name="connsiteX39" fmla="*/ 300012 w 7778052"/>
              <a:gd name="connsiteY39" fmla="*/ 2153284 h 3890073"/>
              <a:gd name="connsiteX40" fmla="*/ 311313 w 7778052"/>
              <a:gd name="connsiteY40" fmla="*/ 2054055 h 3890073"/>
              <a:gd name="connsiteX41" fmla="*/ 236909 w 7778052"/>
              <a:gd name="connsiteY41" fmla="*/ 2014258 h 3890073"/>
              <a:gd name="connsiteX42" fmla="*/ 0 w 7778052"/>
              <a:gd name="connsiteY42" fmla="*/ 1575169 h 3890073"/>
              <a:gd name="connsiteX43" fmla="*/ 429049 w 7778052"/>
              <a:gd name="connsiteY43" fmla="*/ 1056404 h 3890073"/>
              <a:gd name="connsiteX44" fmla="*/ 447852 w 7778052"/>
              <a:gd name="connsiteY44" fmla="*/ 1054536 h 3890073"/>
              <a:gd name="connsiteX45" fmla="*/ 412200 w 7778052"/>
              <a:gd name="connsiteY45" fmla="*/ 939618 h 3890073"/>
              <a:gd name="connsiteX46" fmla="*/ 396987 w 7778052"/>
              <a:gd name="connsiteY46" fmla="*/ 788636 h 3890073"/>
              <a:gd name="connsiteX47" fmla="*/ 1145731 w 7778052"/>
              <a:gd name="connsiteY47" fmla="*/ 39475 h 3890073"/>
              <a:gd name="connsiteX48" fmla="*/ 1564361 w 7778052"/>
              <a:gd name="connsiteY48" fmla="*/ 167420 h 3890073"/>
              <a:gd name="connsiteX49" fmla="*/ 1660595 w 7778052"/>
              <a:gd name="connsiteY49" fmla="*/ 246864 h 3890073"/>
              <a:gd name="connsiteX50" fmla="*/ 1691922 w 7778052"/>
              <a:gd name="connsiteY50" fmla="*/ 219424 h 3890073"/>
              <a:gd name="connsiteX51" fmla="*/ 2424907 w 7778052"/>
              <a:gd name="connsiteY51" fmla="*/ 0 h 389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78052" h="3890073">
                <a:moveTo>
                  <a:pt x="2424907" y="0"/>
                </a:moveTo>
                <a:cubicBezTo>
                  <a:pt x="2782717" y="0"/>
                  <a:pt x="3098186" y="131020"/>
                  <a:pt x="3284470" y="330298"/>
                </a:cubicBezTo>
                <a:lnTo>
                  <a:pt x="3318120" y="375102"/>
                </a:lnTo>
                <a:lnTo>
                  <a:pt x="3355485" y="329790"/>
                </a:lnTo>
                <a:cubicBezTo>
                  <a:pt x="3490981" y="194219"/>
                  <a:pt x="3678167" y="110366"/>
                  <a:pt x="3884927" y="110366"/>
                </a:cubicBezTo>
                <a:cubicBezTo>
                  <a:pt x="4091687" y="110366"/>
                  <a:pt x="4278873" y="194219"/>
                  <a:pt x="4414369" y="329790"/>
                </a:cubicBezTo>
                <a:lnTo>
                  <a:pt x="4424323" y="341862"/>
                </a:lnTo>
                <a:lnTo>
                  <a:pt x="4440118" y="322724"/>
                </a:lnTo>
                <a:cubicBezTo>
                  <a:pt x="4626402" y="141384"/>
                  <a:pt x="4941870" y="22157"/>
                  <a:pt x="5299681" y="22157"/>
                </a:cubicBezTo>
                <a:cubicBezTo>
                  <a:pt x="5585929" y="22157"/>
                  <a:pt x="5845079" y="98462"/>
                  <a:pt x="6032666" y="221830"/>
                </a:cubicBezTo>
                <a:lnTo>
                  <a:pt x="6104924" y="279426"/>
                </a:lnTo>
                <a:lnTo>
                  <a:pt x="6121851" y="258899"/>
                </a:lnTo>
                <a:cubicBezTo>
                  <a:pt x="6257347" y="123328"/>
                  <a:pt x="6444533" y="39475"/>
                  <a:pt x="6651293" y="39475"/>
                </a:cubicBezTo>
                <a:cubicBezTo>
                  <a:pt x="7064813" y="39475"/>
                  <a:pt x="7400037" y="374886"/>
                  <a:pt x="7400037" y="788636"/>
                </a:cubicBezTo>
                <a:cubicBezTo>
                  <a:pt x="7400037" y="892073"/>
                  <a:pt x="7379085" y="990615"/>
                  <a:pt x="7341197" y="1080243"/>
                </a:cubicBezTo>
                <a:lnTo>
                  <a:pt x="7340867" y="1080851"/>
                </a:lnTo>
                <a:lnTo>
                  <a:pt x="7349003" y="1081628"/>
                </a:lnTo>
                <a:cubicBezTo>
                  <a:pt x="7593861" y="1129099"/>
                  <a:pt x="7778052" y="1334359"/>
                  <a:pt x="7778052" y="1580377"/>
                </a:cubicBezTo>
                <a:cubicBezTo>
                  <a:pt x="7778052" y="1756105"/>
                  <a:pt x="7684077" y="1911037"/>
                  <a:pt x="7541143" y="2002524"/>
                </a:cubicBezTo>
                <a:lnTo>
                  <a:pt x="7500380" y="2023486"/>
                </a:lnTo>
                <a:lnTo>
                  <a:pt x="7510092" y="2102805"/>
                </a:lnTo>
                <a:cubicBezTo>
                  <a:pt x="7510092" y="2529022"/>
                  <a:pt x="7116666" y="2879582"/>
                  <a:pt x="6612506" y="2921737"/>
                </a:cubicBezTo>
                <a:lnTo>
                  <a:pt x="6528098" y="2925247"/>
                </a:lnTo>
                <a:lnTo>
                  <a:pt x="7079025" y="3890073"/>
                </a:lnTo>
                <a:lnTo>
                  <a:pt x="6021298" y="3008663"/>
                </a:lnTo>
                <a:lnTo>
                  <a:pt x="5992694" y="3028681"/>
                </a:lnTo>
                <a:cubicBezTo>
                  <a:pt x="5851724" y="3109459"/>
                  <a:pt x="5681781" y="3156625"/>
                  <a:pt x="5498851" y="3156625"/>
                </a:cubicBezTo>
                <a:cubicBezTo>
                  <a:pt x="5254943" y="3156625"/>
                  <a:pt x="5034126" y="3072773"/>
                  <a:pt x="4874286" y="2937201"/>
                </a:cubicBezTo>
                <a:lnTo>
                  <a:pt x="4813970" y="2875197"/>
                </a:lnTo>
                <a:lnTo>
                  <a:pt x="4678808" y="2949952"/>
                </a:lnTo>
                <a:cubicBezTo>
                  <a:pt x="4468086" y="3046111"/>
                  <a:pt x="4176975" y="3105586"/>
                  <a:pt x="3855423" y="3105586"/>
                </a:cubicBezTo>
                <a:cubicBezTo>
                  <a:pt x="3533871" y="3105586"/>
                  <a:pt x="3242760" y="3046111"/>
                  <a:pt x="3032037" y="2949952"/>
                </a:cubicBezTo>
                <a:lnTo>
                  <a:pt x="2956607" y="2908233"/>
                </a:lnTo>
                <a:lnTo>
                  <a:pt x="2916734" y="2947592"/>
                </a:lnTo>
                <a:cubicBezTo>
                  <a:pt x="2750271" y="3083163"/>
                  <a:pt x="2520305" y="3167016"/>
                  <a:pt x="2266292" y="3167016"/>
                </a:cubicBezTo>
                <a:cubicBezTo>
                  <a:pt x="1948775" y="3167016"/>
                  <a:pt x="1668832" y="3035996"/>
                  <a:pt x="1503526" y="2836718"/>
                </a:cubicBezTo>
                <a:lnTo>
                  <a:pt x="1497869" y="2828230"/>
                </a:lnTo>
                <a:lnTo>
                  <a:pt x="1471369" y="2840962"/>
                </a:lnTo>
                <a:cubicBezTo>
                  <a:pt x="1370495" y="2878728"/>
                  <a:pt x="1259589" y="2899612"/>
                  <a:pt x="1143173" y="2899612"/>
                </a:cubicBezTo>
                <a:cubicBezTo>
                  <a:pt x="677508" y="2899612"/>
                  <a:pt x="300012" y="2565470"/>
                  <a:pt x="300012" y="2153284"/>
                </a:cubicBezTo>
                <a:lnTo>
                  <a:pt x="311313" y="2054055"/>
                </a:lnTo>
                <a:lnTo>
                  <a:pt x="236909" y="2014258"/>
                </a:lnTo>
                <a:cubicBezTo>
                  <a:pt x="93975" y="1919099"/>
                  <a:pt x="0" y="1757949"/>
                  <a:pt x="0" y="1575169"/>
                </a:cubicBezTo>
                <a:cubicBezTo>
                  <a:pt x="0" y="1319278"/>
                  <a:pt x="184191" y="1105780"/>
                  <a:pt x="429049" y="1056404"/>
                </a:cubicBezTo>
                <a:lnTo>
                  <a:pt x="447852" y="1054536"/>
                </a:lnTo>
                <a:lnTo>
                  <a:pt x="412200" y="939618"/>
                </a:lnTo>
                <a:cubicBezTo>
                  <a:pt x="402225" y="890849"/>
                  <a:pt x="396987" y="840355"/>
                  <a:pt x="396987" y="788636"/>
                </a:cubicBezTo>
                <a:cubicBezTo>
                  <a:pt x="396987" y="374886"/>
                  <a:pt x="732211" y="39475"/>
                  <a:pt x="1145731" y="39475"/>
                </a:cubicBezTo>
                <a:cubicBezTo>
                  <a:pt x="1300802" y="39475"/>
                  <a:pt x="1444861" y="86642"/>
                  <a:pt x="1564361" y="167420"/>
                </a:cubicBezTo>
                <a:lnTo>
                  <a:pt x="1660595" y="246864"/>
                </a:lnTo>
                <a:lnTo>
                  <a:pt x="1691922" y="219424"/>
                </a:lnTo>
                <a:cubicBezTo>
                  <a:pt x="1879509" y="83853"/>
                  <a:pt x="2138658" y="0"/>
                  <a:pt x="2424907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4B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EAC2C2-3906-B11B-D4A5-3F16F26FB95A}"/>
              </a:ext>
            </a:extLst>
          </p:cNvPr>
          <p:cNvSpPr txBox="1"/>
          <p:nvPr/>
        </p:nvSpPr>
        <p:spPr>
          <a:xfrm>
            <a:off x="3984092" y="2087652"/>
            <a:ext cx="5787172" cy="1718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solidFill>
                  <a:srgbClr val="483A00"/>
                </a:solidFill>
                <a:latin typeface="Kurale"/>
              </a:rPr>
              <a:t>Chúng mình </a:t>
            </a:r>
            <a:r>
              <a:rPr lang="en-US" sz="3200">
                <a:solidFill>
                  <a:srgbClr val="483A00"/>
                </a:solidFill>
                <a:latin typeface="Kurale"/>
              </a:rPr>
              <a:t>c</a:t>
            </a:r>
            <a:r>
              <a:rPr lang="vi-VN" sz="3200">
                <a:solidFill>
                  <a:srgbClr val="483A00"/>
                </a:solidFill>
                <a:latin typeface="Kurale"/>
              </a:rPr>
              <a:t>ùng thiết kế và làm mô hình ngôi nhà nhỏ, tiện ích </a:t>
            </a:r>
            <a:r>
              <a:rPr lang="en-US" sz="3200">
                <a:solidFill>
                  <a:srgbClr val="483A00"/>
                </a:solidFill>
                <a:latin typeface="Kurale"/>
              </a:rPr>
              <a:t>theo các tiêu chí sau </a:t>
            </a:r>
            <a:r>
              <a:rPr lang="vi-VN" sz="3200">
                <a:solidFill>
                  <a:srgbClr val="483A00"/>
                </a:solidFill>
                <a:latin typeface="Kurale"/>
              </a:rPr>
              <a:t>nhé!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D4F50B-04C4-5775-0AAD-7C6CAE7E26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605" y="3530728"/>
            <a:ext cx="50196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672" y="4605622"/>
            <a:ext cx="4189683" cy="6322232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8710" y="8341126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96628" y="9258300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03874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758660" y="641996"/>
            <a:ext cx="10770680" cy="148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>
                <a:solidFill>
                  <a:srgbClr val="000000"/>
                </a:solidFill>
                <a:latin typeface="Bahnschrift SemiBold Condensed" panose="020B0502040204020203" pitchFamily="34" charset="0"/>
              </a:rPr>
              <a:t>Tiêu chí sản phẩm</a:t>
            </a:r>
          </a:p>
        </p:txBody>
      </p:sp>
      <p:sp>
        <p:nvSpPr>
          <p:cNvPr id="7" name="Freeform 7"/>
          <p:cNvSpPr/>
          <p:nvPr/>
        </p:nvSpPr>
        <p:spPr>
          <a:xfrm>
            <a:off x="4356804" y="4815203"/>
            <a:ext cx="4189684" cy="3735504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64502" y="6138878"/>
            <a:ext cx="301043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Ngôi nhà có nền nhà, </a:t>
            </a:r>
            <a:endParaRPr lang="en-US" sz="3200">
              <a:solidFill>
                <a:srgbClr val="000000"/>
              </a:solidFill>
              <a:latin typeface="Bahnschrift Condensed" panose="020B0502040204020203" pitchFamily="34" charset="0"/>
            </a:endParaRPr>
          </a:p>
          <a:p>
            <a:pPr algn="l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mái nhà, tường nhà.</a:t>
            </a:r>
          </a:p>
        </p:txBody>
      </p:sp>
      <p:sp>
        <p:nvSpPr>
          <p:cNvPr id="9" name="Freeform 9"/>
          <p:cNvSpPr/>
          <p:nvPr/>
        </p:nvSpPr>
        <p:spPr>
          <a:xfrm>
            <a:off x="457201" y="2721128"/>
            <a:ext cx="4189684" cy="3735504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90887" y="3813576"/>
            <a:ext cx="361462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Ngôi nhà được thiết kế trên diện tích 50 ô vuông.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A88BDD4-E2F1-EE77-6DFE-A67724E3E7FD}"/>
              </a:ext>
            </a:extLst>
          </p:cNvPr>
          <p:cNvSpPr/>
          <p:nvPr/>
        </p:nvSpPr>
        <p:spPr>
          <a:xfrm>
            <a:off x="13116409" y="5124820"/>
            <a:ext cx="4189684" cy="3735504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6A488FF-6F2B-6CF3-0C46-69C5F4714715}"/>
              </a:ext>
            </a:extLst>
          </p:cNvPr>
          <p:cNvSpPr txBox="1"/>
          <p:nvPr/>
        </p:nvSpPr>
        <p:spPr>
          <a:xfrm>
            <a:off x="13887847" y="6387372"/>
            <a:ext cx="361462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Ngôi nhà chắc chắn, </a:t>
            </a:r>
            <a:endParaRPr lang="en-US" sz="3200">
              <a:solidFill>
                <a:srgbClr val="000000"/>
              </a:solidFill>
              <a:latin typeface="Bahnschrift Condensed" panose="020B0502040204020203" pitchFamily="34" charset="0"/>
            </a:endParaRPr>
          </a:p>
          <a:p>
            <a:pPr algn="l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cấu trúc hợp lí.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E4CD5E1-4659-C7F3-F5AC-C0C5E9300D7E}"/>
              </a:ext>
            </a:extLst>
          </p:cNvPr>
          <p:cNvSpPr/>
          <p:nvPr/>
        </p:nvSpPr>
        <p:spPr>
          <a:xfrm>
            <a:off x="9285395" y="2826764"/>
            <a:ext cx="4189684" cy="3735504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8A76B09-4BDB-8F75-3FD8-7F20D46FB14A}"/>
              </a:ext>
            </a:extLst>
          </p:cNvPr>
          <p:cNvSpPr txBox="1"/>
          <p:nvPr/>
        </p:nvSpPr>
        <p:spPr>
          <a:xfrm>
            <a:off x="9619081" y="3919212"/>
            <a:ext cx="361462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Ngôi nhà có cửa ra vào, cửa sổ và có một số vật dụng thiết yếu.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DA04A20C-3153-7A80-BFD4-C3297182DFE7}"/>
              </a:ext>
            </a:extLst>
          </p:cNvPr>
          <p:cNvGrpSpPr/>
          <p:nvPr/>
        </p:nvGrpSpPr>
        <p:grpSpPr>
          <a:xfrm>
            <a:off x="1836738" y="5695901"/>
            <a:ext cx="1179433" cy="1179433"/>
            <a:chOff x="0" y="0"/>
            <a:chExt cx="812800" cy="8128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852F9F-019B-8F99-FC79-1563BC8C7A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9A9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948C1E8F-28DF-6C7E-23F0-2176AD7CB570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Barlow Condensed ExtraBold" panose="00000906000000000000" pitchFamily="2" charset="0"/>
                </a:rPr>
                <a:t>1</a:t>
              </a: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E50944CF-BB6B-3EC5-A1A9-7E24571B496D}"/>
              </a:ext>
            </a:extLst>
          </p:cNvPr>
          <p:cNvGrpSpPr/>
          <p:nvPr/>
        </p:nvGrpSpPr>
        <p:grpSpPr>
          <a:xfrm>
            <a:off x="5530496" y="7777700"/>
            <a:ext cx="1179433" cy="1216926"/>
            <a:chOff x="2175149" y="-658333"/>
            <a:chExt cx="812800" cy="838638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CED6CF8-26D7-D557-E7C7-E6381F240E2A}"/>
                </a:ext>
              </a:extLst>
            </p:cNvPr>
            <p:cNvSpPr/>
            <p:nvPr/>
          </p:nvSpPr>
          <p:spPr>
            <a:xfrm>
              <a:off x="2175149" y="-63249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7C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00157F61-301F-330A-0D6A-F2C735A25E85}"/>
                </a:ext>
              </a:extLst>
            </p:cNvPr>
            <p:cNvSpPr txBox="1"/>
            <p:nvPr/>
          </p:nvSpPr>
          <p:spPr>
            <a:xfrm>
              <a:off x="2251349" y="-658333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Barlow Condensed ExtraBold" panose="00000906000000000000" pitchFamily="2" charset="0"/>
                </a:rPr>
                <a:t>2</a:t>
              </a:r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65F6660A-DA04-9761-6838-94409FBE5396}"/>
              </a:ext>
            </a:extLst>
          </p:cNvPr>
          <p:cNvGrpSpPr/>
          <p:nvPr/>
        </p:nvGrpSpPr>
        <p:grpSpPr>
          <a:xfrm>
            <a:off x="10899363" y="5921552"/>
            <a:ext cx="1179433" cy="1179433"/>
            <a:chOff x="0" y="0"/>
            <a:chExt cx="812800" cy="8128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59AE439F-5239-2631-73C2-56517859DD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A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8EBF767C-6396-EFE2-A58F-E43D5AC3435C}"/>
                </a:ext>
              </a:extLst>
            </p:cNvPr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Barlow Condensed ExtraBold" panose="00000906000000000000" pitchFamily="2" charset="0"/>
                </a:rPr>
                <a:t>3</a:t>
              </a:r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F128D72D-F263-92B3-46AA-1B7B8D4BE755}"/>
              </a:ext>
            </a:extLst>
          </p:cNvPr>
          <p:cNvGrpSpPr/>
          <p:nvPr/>
        </p:nvGrpSpPr>
        <p:grpSpPr>
          <a:xfrm>
            <a:off x="14593121" y="8003351"/>
            <a:ext cx="1179433" cy="1216926"/>
            <a:chOff x="2175149" y="-658333"/>
            <a:chExt cx="812800" cy="838638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D06DD2A-05F5-5AB6-0B4C-5FDAE8197B92}"/>
                </a:ext>
              </a:extLst>
            </p:cNvPr>
            <p:cNvSpPr/>
            <p:nvPr/>
          </p:nvSpPr>
          <p:spPr>
            <a:xfrm>
              <a:off x="2175149" y="-63249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B3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8F97B6BA-E443-7B8C-5125-DFC9AE5E30FA}"/>
                </a:ext>
              </a:extLst>
            </p:cNvPr>
            <p:cNvSpPr txBox="1"/>
            <p:nvPr/>
          </p:nvSpPr>
          <p:spPr>
            <a:xfrm>
              <a:off x="2251349" y="-658333"/>
              <a:ext cx="660400" cy="784225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924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FFFFFF"/>
                  </a:solidFill>
                  <a:latin typeface="Barlow Condensed ExtraBold" panose="00000906000000000000" pitchFamily="2" charset="0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9"/>
            <a:ext cx="18761091" cy="2424054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86000" y="1910474"/>
            <a:ext cx="13932817" cy="713855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1CC17B6C-B343-B8BE-9A0A-FAFD11E15A7C}"/>
              </a:ext>
            </a:extLst>
          </p:cNvPr>
          <p:cNvSpPr txBox="1"/>
          <p:nvPr/>
        </p:nvSpPr>
        <p:spPr>
          <a:xfrm>
            <a:off x="3124020" y="2292110"/>
            <a:ext cx="12076005" cy="637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Khoanh tròn vào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các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phát biểu đúng: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1.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Diện tích xung quanh của hình hộp chữ nhật là tổng diện tích 6 mặt của hình hộp chữ nhật</a:t>
            </a:r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đó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2.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Muốn tính diện tích xung quanh của hình hộp chữ nhật ta lấy chu vi mặt đáy nhân với chiều cao (cùng đơn vị đo).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3.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Diện tích toàn phần của hình hộp chữ nhật là tổng của diện tích xung quanh và diện tích hai đáy.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4.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Để tính thể tích hình hộp chữ nhật ta lấy chiều dài cộng chiều rộng </a:t>
            </a:r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rồi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nhân với chiều cao của hình.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5.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Diện tích xung quanh</a:t>
            </a:r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của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hình lập phương bằng chu vi một mặt nhân</a:t>
            </a:r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với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4.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6.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Diện tích toàn phần của hình lập phương bằng chu vi một mặt nhân với 6.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7030A0"/>
                </a:solidFill>
                <a:latin typeface="Bahnschrift Condensed" panose="020B0502040204020203" pitchFamily="34" charset="0"/>
              </a:rPr>
              <a:t>7. </a:t>
            </a:r>
            <a:r>
              <a:rPr lang="vi-VN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Để tính thể tích hình lập phương ta lấy ba cạnh nhân với nhau. Hay thể tích hình lập phương bằng tích của ba cạnh.</a:t>
            </a:r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</a:t>
            </a:r>
            <a:endParaRPr lang="en-US" sz="28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8E70AF3-C10B-CA77-C2D8-F5A7CB6132F5}"/>
              </a:ext>
            </a:extLst>
          </p:cNvPr>
          <p:cNvSpPr txBox="1"/>
          <p:nvPr/>
        </p:nvSpPr>
        <p:spPr>
          <a:xfrm>
            <a:off x="4343400" y="817150"/>
            <a:ext cx="83605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Bahnschrift SemiBold" panose="020B0502040204020203" pitchFamily="34" charset="0"/>
              </a:rPr>
              <a:t>PHIẾU HỌC TẬP SỐ 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5D20B6-F352-FEAF-67DF-37E5585622FB}"/>
              </a:ext>
            </a:extLst>
          </p:cNvPr>
          <p:cNvSpPr/>
          <p:nvPr/>
        </p:nvSpPr>
        <p:spPr>
          <a:xfrm>
            <a:off x="2835629" y="3659333"/>
            <a:ext cx="5334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E1DCA3-D2FD-9906-0067-CDA185D2E84F}"/>
              </a:ext>
            </a:extLst>
          </p:cNvPr>
          <p:cNvSpPr/>
          <p:nvPr/>
        </p:nvSpPr>
        <p:spPr>
          <a:xfrm>
            <a:off x="2882809" y="4946570"/>
            <a:ext cx="5334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E9D80E-962D-A35A-7588-59DA1239D27F}"/>
              </a:ext>
            </a:extLst>
          </p:cNvPr>
          <p:cNvSpPr/>
          <p:nvPr/>
        </p:nvSpPr>
        <p:spPr>
          <a:xfrm>
            <a:off x="2857320" y="7539926"/>
            <a:ext cx="5334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98EF9C9-A761-10F1-E8FC-D348AAC0643C}"/>
              </a:ext>
            </a:extLst>
          </p:cNvPr>
          <p:cNvSpPr txBox="1"/>
          <p:nvPr/>
        </p:nvSpPr>
        <p:spPr>
          <a:xfrm>
            <a:off x="460889" y="284077"/>
            <a:ext cx="47494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>
                <a:solidFill>
                  <a:srgbClr val="002060"/>
                </a:solidFill>
                <a:latin typeface="Montserrat SemiBold" panose="00000700000000000000" pitchFamily="2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9043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67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21323" y="8359841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46473" y="6912645"/>
            <a:ext cx="4808257" cy="4282354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858619" y="175595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170252" y="3229051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56006" y="2455673"/>
            <a:ext cx="13975988" cy="611637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88715" flipH="1">
            <a:off x="-372685" y="7321601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36576" y="7746833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856917">
            <a:off x="3292807" y="836334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758660" y="584491"/>
            <a:ext cx="1077068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Hình hộp chữ nhật</a:t>
            </a:r>
          </a:p>
        </p:txBody>
      </p:sp>
      <p:sp>
        <p:nvSpPr>
          <p:cNvPr id="13" name="Freeform 13"/>
          <p:cNvSpPr/>
          <p:nvPr/>
        </p:nvSpPr>
        <p:spPr>
          <a:xfrm rot="-1856917">
            <a:off x="13088749" y="8553013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5652482" y="8545099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746472" y="3153117"/>
            <a:ext cx="3696827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1. Diện tích xung quanh của hình hộp chữ nhật là tổng diện tích 4 mặt bên của hình hộp chữ nhật đó.</a:t>
            </a: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7CB0B96D-E9E2-B91E-CD1C-6F2A74DEFAC2}"/>
              </a:ext>
            </a:extLst>
          </p:cNvPr>
          <p:cNvSpPr/>
          <p:nvPr/>
        </p:nvSpPr>
        <p:spPr>
          <a:xfrm>
            <a:off x="7798509" y="3702389"/>
            <a:ext cx="2044324" cy="3389687"/>
          </a:xfrm>
          <a:prstGeom prst="cube">
            <a:avLst/>
          </a:prstGeom>
          <a:solidFill>
            <a:srgbClr val="8CAD45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FE699BDD-B81D-F0BB-D42D-5FD947E45C8A}"/>
              </a:ext>
            </a:extLst>
          </p:cNvPr>
          <p:cNvSpPr txBox="1"/>
          <p:nvPr/>
        </p:nvSpPr>
        <p:spPr>
          <a:xfrm>
            <a:off x="11254241" y="3201902"/>
            <a:ext cx="415418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3. Diện tích toàn phần của hình hộp chữ nhật là tổng của diện tích xung quanh và diện tích hai đáy.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F393832E-0A2F-E988-4919-CEB62E60ECCB}"/>
              </a:ext>
            </a:extLst>
          </p:cNvPr>
          <p:cNvSpPr txBox="1"/>
          <p:nvPr/>
        </p:nvSpPr>
        <p:spPr>
          <a:xfrm>
            <a:off x="2776616" y="5507212"/>
            <a:ext cx="375525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2. Muốn tính diện tích xung quanh của hình hộp chữ nhật ta lấy chu vi mặt đáy nhân với chiều cao (cùng đơn vị đo).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D894682E-0B06-79EC-C87D-E923D135FFB0}"/>
              </a:ext>
            </a:extLst>
          </p:cNvPr>
          <p:cNvSpPr txBox="1"/>
          <p:nvPr/>
        </p:nvSpPr>
        <p:spPr>
          <a:xfrm>
            <a:off x="11254241" y="5507212"/>
            <a:ext cx="41628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4. Để tính thể tích hình hộp chữ nhật ta lấy chiều dài nhân chiều rộng </a:t>
            </a:r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rồi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nhân với chiều cao của hình.</a:t>
            </a:r>
          </a:p>
        </p:txBody>
      </p:sp>
    </p:spTree>
    <p:extLst>
      <p:ext uri="{BB962C8B-B14F-4D97-AF65-F5344CB8AC3E}">
        <p14:creationId xmlns:p14="http://schemas.microsoft.com/office/powerpoint/2010/main" val="5152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67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21323" y="8359841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46473" y="6912645"/>
            <a:ext cx="4808257" cy="4282354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858619" y="175595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170252" y="3229051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56006" y="2455673"/>
            <a:ext cx="13975988" cy="611637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88715" flipH="1">
            <a:off x="-372685" y="7321601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36576" y="7746833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856917">
            <a:off x="3292807" y="836334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758660" y="584491"/>
            <a:ext cx="1077068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80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Hình lập phương </a:t>
            </a:r>
            <a:endParaRPr lang="en-US" sz="8000">
              <a:solidFill>
                <a:srgbClr val="0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rot="-1856917">
            <a:off x="13088749" y="8553013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5652482" y="8545099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811505" y="3376383"/>
            <a:ext cx="76095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1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. Diện tích xung quanh </a:t>
            </a:r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của 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hình lập phương bằng diện tích một mặt nhân</a:t>
            </a:r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với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4.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F393832E-0A2F-E988-4919-CEB62E60ECCB}"/>
              </a:ext>
            </a:extLst>
          </p:cNvPr>
          <p:cNvSpPr txBox="1"/>
          <p:nvPr/>
        </p:nvSpPr>
        <p:spPr>
          <a:xfrm>
            <a:off x="7811505" y="4981586"/>
            <a:ext cx="76095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2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. Diện tích toàn phần của hình lập phương bằng diện tích một mặt nhân với 6.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D894682E-0B06-79EC-C87D-E923D135FFB0}"/>
              </a:ext>
            </a:extLst>
          </p:cNvPr>
          <p:cNvSpPr txBox="1"/>
          <p:nvPr/>
        </p:nvSpPr>
        <p:spPr>
          <a:xfrm>
            <a:off x="7808922" y="6586789"/>
            <a:ext cx="81153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3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. Để tính thể tích hình lập phương ta lấy ba cạnh nhân với nhau. Hay thể tích hình lập phương bằng tích của ba cạnh.</a:t>
            </a:r>
          </a:p>
          <a:p>
            <a:pPr algn="just"/>
            <a:endParaRPr lang="vi-VN" sz="320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1F8ED008-D937-8E3D-BE35-6AC0C4C520A1}"/>
              </a:ext>
            </a:extLst>
          </p:cNvPr>
          <p:cNvSpPr/>
          <p:nvPr/>
        </p:nvSpPr>
        <p:spPr>
          <a:xfrm>
            <a:off x="3080645" y="4193875"/>
            <a:ext cx="3149878" cy="3149878"/>
          </a:xfrm>
          <a:prstGeom prst="cube">
            <a:avLst/>
          </a:prstGeom>
          <a:solidFill>
            <a:srgbClr val="FF910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546" y="8654933"/>
            <a:ext cx="18761091" cy="2424054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9200" y="1783522"/>
            <a:ext cx="14999617" cy="7265509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29" y="8675209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336121" y="7158750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1CC17B6C-B343-B8BE-9A0A-FAFD11E15A7C}"/>
              </a:ext>
            </a:extLst>
          </p:cNvPr>
          <p:cNvSpPr txBox="1"/>
          <p:nvPr/>
        </p:nvSpPr>
        <p:spPr>
          <a:xfrm>
            <a:off x="2069184" y="1866900"/>
            <a:ext cx="13489752" cy="6757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Viết công thức </a:t>
            </a:r>
            <a:r>
              <a:rPr lang="vi-VN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tính diện tích xung quanh, diện tích toàn phần, thể tích của hình hộp chữ nhật và hình lập phương. 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Từ đó, á</a:t>
            </a:r>
            <a:r>
              <a:rPr lang="vi-VN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p dụng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để</a:t>
            </a:r>
            <a:r>
              <a:rPr lang="vi-VN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tính đối với 2 hình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 ở </a:t>
            </a:r>
            <a:r>
              <a:rPr lang="vi-VN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Hoạt động 2 (trang 6</a:t>
            </a: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8</a:t>
            </a:r>
            <a:r>
              <a:rPr lang="vi-VN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).</a:t>
            </a:r>
            <a:endParaRPr lang="en-US" sz="3200">
              <a:solidFill>
                <a:schemeClr val="bg2">
                  <a:lumMod val="10000"/>
                </a:schemeClr>
              </a:solidFill>
              <a:latin typeface="Bahnschrift Condensed" panose="020B0502040204020203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vi-VN" sz="3200">
              <a:solidFill>
                <a:schemeClr val="bg2">
                  <a:lumMod val="10000"/>
                </a:schemeClr>
              </a:solidFill>
              <a:latin typeface="Bahnschrift Condensed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2">
                  <a:lumMod val="10000"/>
                </a:schemeClr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Giải thích các kí hiệu: 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8E70AF3-C10B-CA77-C2D8-F5A7CB6132F5}"/>
              </a:ext>
            </a:extLst>
          </p:cNvPr>
          <p:cNvSpPr txBox="1"/>
          <p:nvPr/>
        </p:nvSpPr>
        <p:spPr>
          <a:xfrm>
            <a:off x="4465364" y="497738"/>
            <a:ext cx="83605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Bahnschrift SemiBold" panose="020B0502040204020203" pitchFamily="34" charset="0"/>
              </a:rPr>
              <a:t>PHIẾU HỌC TẬP SỐ 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C90A7C7-4DFD-4158-59E0-415111AB4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644591"/>
              </p:ext>
            </p:extLst>
          </p:nvPr>
        </p:nvGraphicFramePr>
        <p:xfrm>
          <a:off x="1869293" y="3467100"/>
          <a:ext cx="13578133" cy="3310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2365">
                  <a:extLst>
                    <a:ext uri="{9D8B030D-6E8A-4147-A177-3AD203B41FA5}">
                      <a16:colId xmlns:a16="http://schemas.microsoft.com/office/drawing/2014/main" val="388322575"/>
                    </a:ext>
                  </a:extLst>
                </a:gridCol>
                <a:gridCol w="3345256">
                  <a:extLst>
                    <a:ext uri="{9D8B030D-6E8A-4147-A177-3AD203B41FA5}">
                      <a16:colId xmlns:a16="http://schemas.microsoft.com/office/drawing/2014/main" val="2737045759"/>
                    </a:ext>
                  </a:extLst>
                </a:gridCol>
                <a:gridCol w="3345256">
                  <a:extLst>
                    <a:ext uri="{9D8B030D-6E8A-4147-A177-3AD203B41FA5}">
                      <a16:colId xmlns:a16="http://schemas.microsoft.com/office/drawing/2014/main" val="2655179263"/>
                    </a:ext>
                  </a:extLst>
                </a:gridCol>
                <a:gridCol w="3345256">
                  <a:extLst>
                    <a:ext uri="{9D8B030D-6E8A-4147-A177-3AD203B41FA5}">
                      <a16:colId xmlns:a16="http://schemas.microsoft.com/office/drawing/2014/main" val="3718281515"/>
                    </a:ext>
                  </a:extLst>
                </a:gridCol>
              </a:tblGrid>
              <a:tr h="11865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6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en-US" sz="36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Diện tích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xung quanh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80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Diện tích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toàn phần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80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Thể tích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80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42114"/>
                  </a:ext>
                </a:extLst>
              </a:tr>
              <a:tr h="642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Hình hộp chữ nhật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4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13564"/>
                  </a:ext>
                </a:extLst>
              </a:tr>
              <a:tr h="493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Hình lập phương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4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544682"/>
                  </a:ext>
                </a:extLst>
              </a:tr>
              <a:tr h="493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Hình 1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4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43812"/>
                  </a:ext>
                </a:extLst>
              </a:tr>
              <a:tr h="493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Bahnschrift" panose="020B0502040204020203" pitchFamily="34" charset="0"/>
                        </a:rPr>
                        <a:t>Hình 2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4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1000"/>
                        </a:spcAft>
                      </a:pPr>
                      <a:r>
                        <a:rPr lang="en-US" sz="2800" kern="1200">
                          <a:effectLst/>
                          <a:latin typeface="Bahnschrift" panose="020B0502040204020203" pitchFamily="34" charset="0"/>
                        </a:rPr>
                        <a:t>……………………….</a:t>
                      </a:r>
                      <a:endParaRPr lang="en-US" sz="28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32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4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09800" y="2672723"/>
            <a:ext cx="10008319" cy="3215173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58660" y="587791"/>
            <a:ext cx="1077068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Công thức</a:t>
            </a:r>
          </a:p>
        </p:txBody>
      </p:sp>
      <p:sp>
        <p:nvSpPr>
          <p:cNvPr id="6" name="Freeform 6"/>
          <p:cNvSpPr/>
          <p:nvPr/>
        </p:nvSpPr>
        <p:spPr>
          <a:xfrm>
            <a:off x="2209800" y="6402246"/>
            <a:ext cx="10008319" cy="3215173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2"/>
                </a:lnTo>
                <a:lnTo>
                  <a:pt x="0" y="3215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27677" y="2672723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79609" y="4145290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xq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(a + b) × 2 × h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163EBE8-910B-2C08-C7CF-196AF59FD3C4}"/>
              </a:ext>
            </a:extLst>
          </p:cNvPr>
          <p:cNvSpPr txBox="1"/>
          <p:nvPr/>
        </p:nvSpPr>
        <p:spPr>
          <a:xfrm>
            <a:off x="4146306" y="3207021"/>
            <a:ext cx="676507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Tính diện tích xung quanh của hình hộp chữ nhật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921D6F-6F35-493E-6C9A-12B29FCE1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9501" y="2628900"/>
            <a:ext cx="6215240" cy="4018755"/>
          </a:xfrm>
          <a:prstGeom prst="rect">
            <a:avLst/>
          </a:prstGeom>
          <a:solidFill>
            <a:srgbClr val="EBD964"/>
          </a:solidFill>
          <a:ln w="57150">
            <a:solidFill>
              <a:srgbClr val="F59A4B"/>
            </a:solidFill>
          </a:ln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436FB898-ADE2-9EE3-28FF-3AFEEC92CF1D}"/>
              </a:ext>
            </a:extLst>
          </p:cNvPr>
          <p:cNvSpPr txBox="1"/>
          <p:nvPr/>
        </p:nvSpPr>
        <p:spPr>
          <a:xfrm>
            <a:off x="2709424" y="8145586"/>
            <a:ext cx="930544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tp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xq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+ 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đáy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× 2 = (a + b) × 2 × h + 2 × a × b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4BC1884-3545-207C-E94B-EB41FD921D5E}"/>
              </a:ext>
            </a:extLst>
          </p:cNvPr>
          <p:cNvSpPr txBox="1"/>
          <p:nvPr/>
        </p:nvSpPr>
        <p:spPr>
          <a:xfrm>
            <a:off x="3983058" y="7160700"/>
            <a:ext cx="65406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Tính diện tích toàn phần của hình hộp chữ nhật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87E87F-E51C-5672-6DE7-73EC3D6BBD1F}"/>
              </a:ext>
            </a:extLst>
          </p:cNvPr>
          <p:cNvSpPr/>
          <p:nvPr/>
        </p:nvSpPr>
        <p:spPr>
          <a:xfrm>
            <a:off x="11468263" y="6664613"/>
            <a:ext cx="6286338" cy="1394256"/>
          </a:xfrm>
          <a:prstGeom prst="rect">
            <a:avLst/>
          </a:prstGeom>
          <a:solidFill>
            <a:schemeClr val="bg1"/>
          </a:solidFill>
          <a:ln w="57150">
            <a:solidFill>
              <a:srgbClr val="F59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FB34EC6-655D-C0E2-7F3D-37638F5B47D5}"/>
              </a:ext>
            </a:extLst>
          </p:cNvPr>
          <p:cNvSpPr txBox="1"/>
          <p:nvPr/>
        </p:nvSpPr>
        <p:spPr>
          <a:xfrm>
            <a:off x="11717667" y="6826049"/>
            <a:ext cx="281167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a: chiều dài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b: chiều rộng 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4AE4591-DE4B-5562-2B14-343448707E03}"/>
              </a:ext>
            </a:extLst>
          </p:cNvPr>
          <p:cNvSpPr txBox="1"/>
          <p:nvPr/>
        </p:nvSpPr>
        <p:spPr>
          <a:xfrm>
            <a:off x="14304942" y="6826049"/>
            <a:ext cx="281167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h: chiều cao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S: diện tích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09800" y="2672723"/>
            <a:ext cx="10008319" cy="3215173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58660" y="587791"/>
            <a:ext cx="1077068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Công thức</a:t>
            </a:r>
          </a:p>
        </p:txBody>
      </p:sp>
      <p:sp>
        <p:nvSpPr>
          <p:cNvPr id="6" name="Freeform 6"/>
          <p:cNvSpPr/>
          <p:nvPr/>
        </p:nvSpPr>
        <p:spPr>
          <a:xfrm>
            <a:off x="2209800" y="6402246"/>
            <a:ext cx="10008319" cy="3215173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2"/>
                </a:lnTo>
                <a:lnTo>
                  <a:pt x="0" y="3215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27677" y="2672723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79609" y="4145290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xq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= 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1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mặt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× 4 = (a × a) × 4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163EBE8-910B-2C08-C7CF-196AF59FD3C4}"/>
              </a:ext>
            </a:extLst>
          </p:cNvPr>
          <p:cNvSpPr txBox="1"/>
          <p:nvPr/>
        </p:nvSpPr>
        <p:spPr>
          <a:xfrm>
            <a:off x="4146306" y="3207021"/>
            <a:ext cx="676507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Tính diện tích xung quanh của hình lập phương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4BC1884-3545-207C-E94B-EB41FD921D5E}"/>
              </a:ext>
            </a:extLst>
          </p:cNvPr>
          <p:cNvSpPr txBox="1"/>
          <p:nvPr/>
        </p:nvSpPr>
        <p:spPr>
          <a:xfrm>
            <a:off x="3983058" y="7160700"/>
            <a:ext cx="65406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Tính diện tích toàn phần của hình lập phương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01EB5E-7F60-B7B4-57B9-679BA3D3BAD6}"/>
              </a:ext>
            </a:extLst>
          </p:cNvPr>
          <p:cNvSpPr/>
          <p:nvPr/>
        </p:nvSpPr>
        <p:spPr>
          <a:xfrm>
            <a:off x="11550247" y="3376063"/>
            <a:ext cx="4791224" cy="5023666"/>
          </a:xfrm>
          <a:prstGeom prst="rect">
            <a:avLst/>
          </a:prstGeom>
          <a:solidFill>
            <a:schemeClr val="bg1"/>
          </a:solidFill>
          <a:ln w="57150">
            <a:solidFill>
              <a:srgbClr val="F59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172639-28D5-91E9-2C18-820429C3869F}"/>
              </a:ext>
            </a:extLst>
          </p:cNvPr>
          <p:cNvGrpSpPr/>
          <p:nvPr/>
        </p:nvGrpSpPr>
        <p:grpSpPr>
          <a:xfrm>
            <a:off x="11987508" y="3635892"/>
            <a:ext cx="3395211" cy="3395559"/>
            <a:chOff x="2816035" y="1045656"/>
            <a:chExt cx="4249809" cy="4250244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41BB6E15-65E4-9B97-D1A7-67F6D3F26D70}"/>
                </a:ext>
              </a:extLst>
            </p:cNvPr>
            <p:cNvSpPr/>
            <p:nvPr/>
          </p:nvSpPr>
          <p:spPr>
            <a:xfrm rot="5400000" flipV="1">
              <a:off x="2816035" y="1045656"/>
              <a:ext cx="4246444" cy="4246444"/>
            </a:xfrm>
            <a:prstGeom prst="cub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A7867B48-DE18-96F6-B023-626345B5E97C}"/>
                </a:ext>
              </a:extLst>
            </p:cNvPr>
            <p:cNvSpPr/>
            <p:nvPr/>
          </p:nvSpPr>
          <p:spPr>
            <a:xfrm>
              <a:off x="2819400" y="1049456"/>
              <a:ext cx="4246444" cy="4246444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8">
            <a:extLst>
              <a:ext uri="{FF2B5EF4-FFF2-40B4-BE49-F238E27FC236}">
                <a16:creationId xmlns:a16="http://schemas.microsoft.com/office/drawing/2014/main" id="{C3B72FEF-29C5-8274-9CC6-7ECD81179A30}"/>
              </a:ext>
            </a:extLst>
          </p:cNvPr>
          <p:cNvSpPr txBox="1"/>
          <p:nvPr/>
        </p:nvSpPr>
        <p:spPr>
          <a:xfrm>
            <a:off x="15516656" y="4727089"/>
            <a:ext cx="536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a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64A7A379-1D38-708F-276B-D30FE6D23E42}"/>
              </a:ext>
            </a:extLst>
          </p:cNvPr>
          <p:cNvSpPr txBox="1"/>
          <p:nvPr/>
        </p:nvSpPr>
        <p:spPr>
          <a:xfrm>
            <a:off x="3969277" y="8032573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xq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= 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1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mặt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× 6 = (a × a) × 6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3EFC4A5B-C9A2-DFE4-6CFC-62C3FDFC6BE8}"/>
              </a:ext>
            </a:extLst>
          </p:cNvPr>
          <p:cNvSpPr txBox="1"/>
          <p:nvPr/>
        </p:nvSpPr>
        <p:spPr>
          <a:xfrm>
            <a:off x="11938398" y="7263203"/>
            <a:ext cx="281167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a: độ dài cạnh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S: diện tích</a:t>
            </a:r>
          </a:p>
        </p:txBody>
      </p:sp>
    </p:spTree>
    <p:extLst>
      <p:ext uri="{BB962C8B-B14F-4D97-AF65-F5344CB8AC3E}">
        <p14:creationId xmlns:p14="http://schemas.microsoft.com/office/powerpoint/2010/main" val="7117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09800" y="2672723"/>
            <a:ext cx="10008319" cy="3215173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58660" y="587791"/>
            <a:ext cx="1077068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Công thức</a:t>
            </a:r>
          </a:p>
        </p:txBody>
      </p:sp>
      <p:sp>
        <p:nvSpPr>
          <p:cNvPr id="6" name="Freeform 6"/>
          <p:cNvSpPr/>
          <p:nvPr/>
        </p:nvSpPr>
        <p:spPr>
          <a:xfrm>
            <a:off x="2209800" y="6402246"/>
            <a:ext cx="10008319" cy="3215173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2"/>
                </a:lnTo>
                <a:lnTo>
                  <a:pt x="0" y="32151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27677" y="2672723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962839" y="4041571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V = a × b × h = S</a:t>
            </a:r>
            <a:r>
              <a:rPr lang="pt-BR" sz="2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đáy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× h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163EBE8-910B-2C08-C7CF-196AF59FD3C4}"/>
              </a:ext>
            </a:extLst>
          </p:cNvPr>
          <p:cNvSpPr txBox="1"/>
          <p:nvPr/>
        </p:nvSpPr>
        <p:spPr>
          <a:xfrm>
            <a:off x="4724400" y="3305568"/>
            <a:ext cx="545489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Bahnschrift Condensed" panose="020B0502040204020203" pitchFamily="34" charset="0"/>
              </a:rPr>
              <a:t>Tính thể tích của hình hộp chữ nhật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36FB898-ADE2-9EE3-28FF-3AFEEC92CF1D}"/>
              </a:ext>
            </a:extLst>
          </p:cNvPr>
          <p:cNvSpPr txBox="1"/>
          <p:nvPr/>
        </p:nvSpPr>
        <p:spPr>
          <a:xfrm>
            <a:off x="3758660" y="8128785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V = a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× a × a</a:t>
            </a:r>
            <a:endParaRPr lang="en-US" sz="4400" spc="200" baseline="300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4BC1884-3545-207C-E94B-EB41FD921D5E}"/>
              </a:ext>
            </a:extLst>
          </p:cNvPr>
          <p:cNvSpPr txBox="1"/>
          <p:nvPr/>
        </p:nvSpPr>
        <p:spPr>
          <a:xfrm>
            <a:off x="4993462" y="7259086"/>
            <a:ext cx="527555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>
                <a:solidFill>
                  <a:srgbClr val="000000"/>
                </a:solidFill>
                <a:latin typeface="Bahnschrift Condensed" panose="020B0502040204020203" pitchFamily="34" charset="0"/>
              </a:rPr>
              <a:t>Tính thể tích của hình lập phương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01EB5E-7F60-B7B4-57B9-679BA3D3BAD6}"/>
              </a:ext>
            </a:extLst>
          </p:cNvPr>
          <p:cNvSpPr/>
          <p:nvPr/>
        </p:nvSpPr>
        <p:spPr>
          <a:xfrm>
            <a:off x="11593672" y="3551790"/>
            <a:ext cx="4791224" cy="4730091"/>
          </a:xfrm>
          <a:prstGeom prst="rect">
            <a:avLst/>
          </a:prstGeom>
          <a:solidFill>
            <a:schemeClr val="bg1"/>
          </a:solidFill>
          <a:ln w="57150">
            <a:solidFill>
              <a:srgbClr val="F59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172639-28D5-91E9-2C18-820429C3869F}"/>
              </a:ext>
            </a:extLst>
          </p:cNvPr>
          <p:cNvGrpSpPr/>
          <p:nvPr/>
        </p:nvGrpSpPr>
        <p:grpSpPr>
          <a:xfrm>
            <a:off x="11889352" y="5983649"/>
            <a:ext cx="1979048" cy="1979251"/>
            <a:chOff x="2816035" y="1045656"/>
            <a:chExt cx="4249809" cy="4250244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41BB6E15-65E4-9B97-D1A7-67F6D3F26D70}"/>
                </a:ext>
              </a:extLst>
            </p:cNvPr>
            <p:cNvSpPr/>
            <p:nvPr/>
          </p:nvSpPr>
          <p:spPr>
            <a:xfrm rot="5400000" flipV="1">
              <a:off x="2816035" y="1045656"/>
              <a:ext cx="4246444" cy="4246444"/>
            </a:xfrm>
            <a:prstGeom prst="cub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A7867B48-DE18-96F6-B023-626345B5E97C}"/>
                </a:ext>
              </a:extLst>
            </p:cNvPr>
            <p:cNvSpPr/>
            <p:nvPr/>
          </p:nvSpPr>
          <p:spPr>
            <a:xfrm>
              <a:off x="2819400" y="1049456"/>
              <a:ext cx="4246444" cy="4246444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8">
            <a:extLst>
              <a:ext uri="{FF2B5EF4-FFF2-40B4-BE49-F238E27FC236}">
                <a16:creationId xmlns:a16="http://schemas.microsoft.com/office/drawing/2014/main" id="{C3B72FEF-29C5-8274-9CC6-7ECD81179A30}"/>
              </a:ext>
            </a:extLst>
          </p:cNvPr>
          <p:cNvSpPr txBox="1"/>
          <p:nvPr/>
        </p:nvSpPr>
        <p:spPr>
          <a:xfrm>
            <a:off x="14076593" y="6947875"/>
            <a:ext cx="536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1B7CB5-2B76-3E30-4374-13F63603F2EE}"/>
              </a:ext>
            </a:extLst>
          </p:cNvPr>
          <p:cNvGrpSpPr/>
          <p:nvPr/>
        </p:nvGrpSpPr>
        <p:grpSpPr>
          <a:xfrm>
            <a:off x="13017000" y="3924300"/>
            <a:ext cx="2930968" cy="1678819"/>
            <a:chOff x="2816035" y="1045656"/>
            <a:chExt cx="4249809" cy="4250244"/>
          </a:xfrm>
        </p:grpSpPr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3F2FDCDC-E1A0-425C-78DD-AE7C97335AE0}"/>
                </a:ext>
              </a:extLst>
            </p:cNvPr>
            <p:cNvSpPr/>
            <p:nvPr/>
          </p:nvSpPr>
          <p:spPr>
            <a:xfrm rot="5400000" flipV="1">
              <a:off x="2816035" y="1045656"/>
              <a:ext cx="4246444" cy="4246444"/>
            </a:xfrm>
            <a:prstGeom prst="cub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F1193ED0-35F0-786C-D7A6-54A1E5D6D28A}"/>
                </a:ext>
              </a:extLst>
            </p:cNvPr>
            <p:cNvSpPr/>
            <p:nvPr/>
          </p:nvSpPr>
          <p:spPr>
            <a:xfrm>
              <a:off x="2819400" y="1049456"/>
              <a:ext cx="4246444" cy="4246444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6830C871-6AEF-CED8-8B23-B8AACA5B1206}"/>
              </a:ext>
            </a:extLst>
          </p:cNvPr>
          <p:cNvSpPr txBox="1"/>
          <p:nvPr/>
        </p:nvSpPr>
        <p:spPr>
          <a:xfrm flipH="1">
            <a:off x="12711057" y="4610101"/>
            <a:ext cx="3036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h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BAEEC33C-E3B4-4FBF-E1AD-4082102196EE}"/>
              </a:ext>
            </a:extLst>
          </p:cNvPr>
          <p:cNvSpPr txBox="1"/>
          <p:nvPr/>
        </p:nvSpPr>
        <p:spPr>
          <a:xfrm>
            <a:off x="14847429" y="5536857"/>
            <a:ext cx="536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a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BEC9534A-12AD-CCCE-E97B-2E9005FDE17F}"/>
              </a:ext>
            </a:extLst>
          </p:cNvPr>
          <p:cNvSpPr txBox="1"/>
          <p:nvPr/>
        </p:nvSpPr>
        <p:spPr>
          <a:xfrm>
            <a:off x="15826458" y="5268502"/>
            <a:ext cx="536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b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B79C002F-C231-77B8-2CFF-1D9E7E090101}"/>
              </a:ext>
            </a:extLst>
          </p:cNvPr>
          <p:cNvSpPr txBox="1"/>
          <p:nvPr/>
        </p:nvSpPr>
        <p:spPr>
          <a:xfrm>
            <a:off x="14765713" y="7438187"/>
            <a:ext cx="165771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V: thể tích</a:t>
            </a:r>
          </a:p>
        </p:txBody>
      </p:sp>
    </p:spTree>
    <p:extLst>
      <p:ext uri="{BB962C8B-B14F-4D97-AF65-F5344CB8AC3E}">
        <p14:creationId xmlns:p14="http://schemas.microsoft.com/office/powerpoint/2010/main" val="5750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49200" y="-387577"/>
            <a:ext cx="7561035" cy="344765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60409" y="114300"/>
            <a:ext cx="6655622" cy="3137655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427006" y="209051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416210" y="2988321"/>
            <a:ext cx="6365822" cy="3186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KHỞI ĐỘNG </a:t>
            </a:r>
          </a:p>
          <a:p>
            <a:pPr algn="ctr">
              <a:lnSpc>
                <a:spcPts val="12858"/>
              </a:lnSpc>
            </a:pPr>
            <a:r>
              <a:rPr lang="en-US" sz="9184" b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TIẾT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FF61E7-4523-DC83-C2EF-9F32521A04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39" y="4305916"/>
            <a:ext cx="5381625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903874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1B7CED-FFBD-7F34-E55B-8A23A7456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959" y="2050696"/>
            <a:ext cx="8229600" cy="785918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84672" y="4605622"/>
            <a:ext cx="4189683" cy="6322232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8710" y="8419248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96628" y="9258300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3208957"/>
            <a:ext cx="7841343" cy="4557781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5C57257-7B1A-3BAA-1AB4-874544B19373}"/>
              </a:ext>
            </a:extLst>
          </p:cNvPr>
          <p:cNvSpPr txBox="1"/>
          <p:nvPr/>
        </p:nvSpPr>
        <p:spPr>
          <a:xfrm>
            <a:off x="2488930" y="787929"/>
            <a:ext cx="1331014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Tính diện tích xung quanh, diện tích toàn phần, thể tích của hình sau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262E7E9-00C9-7DA7-19D0-C63EE336E6D9}"/>
              </a:ext>
            </a:extLst>
          </p:cNvPr>
          <p:cNvSpPr txBox="1"/>
          <p:nvPr/>
        </p:nvSpPr>
        <p:spPr>
          <a:xfrm>
            <a:off x="10150221" y="3287552"/>
            <a:ext cx="676507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Diện tích xung quanh của hình hộp chữ nhật là: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A67204A7-A22C-6474-46EE-2B9FF6C6B82B}"/>
              </a:ext>
            </a:extLst>
          </p:cNvPr>
          <p:cNvSpPr/>
          <p:nvPr/>
        </p:nvSpPr>
        <p:spPr>
          <a:xfrm rot="5400000" flipH="1">
            <a:off x="3460942" y="3915832"/>
            <a:ext cx="2044324" cy="3389687"/>
          </a:xfrm>
          <a:prstGeom prst="cube">
            <a:avLst/>
          </a:prstGeom>
          <a:solidFill>
            <a:srgbClr val="00AD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A03A2117-27DF-1826-20E8-8B93F83972FD}"/>
              </a:ext>
            </a:extLst>
          </p:cNvPr>
          <p:cNvSpPr txBox="1"/>
          <p:nvPr/>
        </p:nvSpPr>
        <p:spPr>
          <a:xfrm>
            <a:off x="3535337" y="6772776"/>
            <a:ext cx="9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2 dm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0DC4788-6D65-D289-A310-A56984FDA5FF}"/>
              </a:ext>
            </a:extLst>
          </p:cNvPr>
          <p:cNvSpPr txBox="1"/>
          <p:nvPr/>
        </p:nvSpPr>
        <p:spPr>
          <a:xfrm>
            <a:off x="6020253" y="6253727"/>
            <a:ext cx="9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1 dm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549F5674-2656-8EB4-0F10-AE996F1E9566}"/>
              </a:ext>
            </a:extLst>
          </p:cNvPr>
          <p:cNvSpPr txBox="1"/>
          <p:nvPr/>
        </p:nvSpPr>
        <p:spPr>
          <a:xfrm>
            <a:off x="6335239" y="5135670"/>
            <a:ext cx="9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1,5 dm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B5FA85DD-C118-D458-C7E6-C3B9C33B07EE}"/>
              </a:ext>
            </a:extLst>
          </p:cNvPr>
          <p:cNvSpPr txBox="1"/>
          <p:nvPr/>
        </p:nvSpPr>
        <p:spPr>
          <a:xfrm>
            <a:off x="9851698" y="4040139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xq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(2 + 1) × 2 × 1,5 = 9 (dm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DC9CE554-F3F9-F35D-A24D-5B5CFB96B817}"/>
              </a:ext>
            </a:extLst>
          </p:cNvPr>
          <p:cNvSpPr txBox="1"/>
          <p:nvPr/>
        </p:nvSpPr>
        <p:spPr>
          <a:xfrm>
            <a:off x="10055432" y="6354229"/>
            <a:ext cx="654067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tp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9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+ 2 × 1 × 2 = 13 (dm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938EBA9D-2131-A813-A3C6-4DE4816052DB}"/>
              </a:ext>
            </a:extLst>
          </p:cNvPr>
          <p:cNvSpPr txBox="1"/>
          <p:nvPr/>
        </p:nvSpPr>
        <p:spPr>
          <a:xfrm>
            <a:off x="10262420" y="5769438"/>
            <a:ext cx="65406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Diện tích toàn phần của hình hộp chữ nhật là: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605833C3-B168-D860-2B37-7885EDEBBD64}"/>
              </a:ext>
            </a:extLst>
          </p:cNvPr>
          <p:cNvSpPr txBox="1"/>
          <p:nvPr/>
        </p:nvSpPr>
        <p:spPr>
          <a:xfrm>
            <a:off x="10877703" y="8086982"/>
            <a:ext cx="502816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V = 2 × 1 × 1,5 = 3 (dm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3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62D5D88-10A3-5CD2-EE2C-3E134853CC86}"/>
              </a:ext>
            </a:extLst>
          </p:cNvPr>
          <p:cNvSpPr txBox="1"/>
          <p:nvPr/>
        </p:nvSpPr>
        <p:spPr>
          <a:xfrm>
            <a:off x="11051874" y="7566727"/>
            <a:ext cx="545489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Thể tích của hình hộp chữ nhật là:</a:t>
            </a:r>
          </a:p>
        </p:txBody>
      </p:sp>
    </p:spTree>
    <p:extLst>
      <p:ext uri="{BB962C8B-B14F-4D97-AF65-F5344CB8AC3E}">
        <p14:creationId xmlns:p14="http://schemas.microsoft.com/office/powerpoint/2010/main" val="10017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903874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1B7CED-FFBD-7F34-E55B-8A23A7456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959" y="2050696"/>
            <a:ext cx="8229600" cy="785918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84672" y="4605622"/>
            <a:ext cx="4189683" cy="6322232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8710" y="8419248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96628" y="9258300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3208957"/>
            <a:ext cx="7841343" cy="4557781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5C57257-7B1A-3BAA-1AB4-874544B19373}"/>
              </a:ext>
            </a:extLst>
          </p:cNvPr>
          <p:cNvSpPr txBox="1"/>
          <p:nvPr/>
        </p:nvSpPr>
        <p:spPr>
          <a:xfrm>
            <a:off x="2488930" y="774891"/>
            <a:ext cx="1331014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Tính diện tích xung quanh, diện tích toàn phần, thể tích của hình sau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262E7E9-00C9-7DA7-19D0-C63EE336E6D9}"/>
              </a:ext>
            </a:extLst>
          </p:cNvPr>
          <p:cNvSpPr txBox="1"/>
          <p:nvPr/>
        </p:nvSpPr>
        <p:spPr>
          <a:xfrm>
            <a:off x="10150221" y="3287552"/>
            <a:ext cx="676507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Diện tích xung quanh của hình lập phương là: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549F5674-2656-8EB4-0F10-AE996F1E9566}"/>
              </a:ext>
            </a:extLst>
          </p:cNvPr>
          <p:cNvSpPr txBox="1"/>
          <p:nvPr/>
        </p:nvSpPr>
        <p:spPr>
          <a:xfrm>
            <a:off x="3961282" y="7105407"/>
            <a:ext cx="9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15 cm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B5FA85DD-C118-D458-C7E6-C3B9C33B07EE}"/>
              </a:ext>
            </a:extLst>
          </p:cNvPr>
          <p:cNvSpPr txBox="1"/>
          <p:nvPr/>
        </p:nvSpPr>
        <p:spPr>
          <a:xfrm>
            <a:off x="9851698" y="4040139"/>
            <a:ext cx="6765074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xq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(15 × 15) × 4 = 900 (cm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DC9CE554-F3F9-F35D-A24D-5B5CFB96B817}"/>
              </a:ext>
            </a:extLst>
          </p:cNvPr>
          <p:cNvSpPr txBox="1"/>
          <p:nvPr/>
        </p:nvSpPr>
        <p:spPr>
          <a:xfrm>
            <a:off x="10055432" y="6354229"/>
            <a:ext cx="654067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S</a:t>
            </a:r>
            <a:r>
              <a:rPr lang="pt-BR" sz="28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tp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(15 × 15) × 6 = 1 350 (cm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)</a:t>
            </a:r>
            <a:endParaRPr lang="en-US" sz="4400" spc="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938EBA9D-2131-A813-A3C6-4DE4816052DB}"/>
              </a:ext>
            </a:extLst>
          </p:cNvPr>
          <p:cNvSpPr txBox="1"/>
          <p:nvPr/>
        </p:nvSpPr>
        <p:spPr>
          <a:xfrm>
            <a:off x="10262420" y="5769438"/>
            <a:ext cx="65406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Diện tích toàn phần của hình lập phương là: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605833C3-B168-D860-2B37-7885EDEBBD64}"/>
              </a:ext>
            </a:extLst>
          </p:cNvPr>
          <p:cNvSpPr txBox="1"/>
          <p:nvPr/>
        </p:nvSpPr>
        <p:spPr>
          <a:xfrm>
            <a:off x="10262420" y="8268590"/>
            <a:ext cx="573906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V = 15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× 15 × 15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= 3 375 (cm</a:t>
            </a:r>
            <a:r>
              <a:rPr lang="pt-BR" sz="4400" spc="200" baseline="300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3</a:t>
            </a:r>
            <a:r>
              <a:rPr lang="pt-BR" sz="4400" spc="200">
                <a:solidFill>
                  <a:schemeClr val="accent6">
                    <a:lumMod val="50000"/>
                  </a:schemeClr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F62D5D88-10A3-5CD2-EE2C-3E134853CC86}"/>
              </a:ext>
            </a:extLst>
          </p:cNvPr>
          <p:cNvSpPr txBox="1"/>
          <p:nvPr/>
        </p:nvSpPr>
        <p:spPr>
          <a:xfrm>
            <a:off x="10598323" y="7669789"/>
            <a:ext cx="545489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Thể tích của hình lập phương là: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0A5444E-7FDD-9961-97C0-F5530C21A64B}"/>
              </a:ext>
            </a:extLst>
          </p:cNvPr>
          <p:cNvSpPr/>
          <p:nvPr/>
        </p:nvSpPr>
        <p:spPr>
          <a:xfrm>
            <a:off x="3433196" y="4477602"/>
            <a:ext cx="2583671" cy="2583671"/>
          </a:xfrm>
          <a:prstGeom prst="cube">
            <a:avLst/>
          </a:prstGeom>
          <a:solidFill>
            <a:srgbClr val="37B44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1">
            <a:extLst>
              <a:ext uri="{FF2B5EF4-FFF2-40B4-BE49-F238E27FC236}">
                <a16:creationId xmlns:a16="http://schemas.microsoft.com/office/drawing/2014/main" id="{FCAE6245-C16E-5BE2-BB2E-2AF2A9CCC09B}"/>
              </a:ext>
            </a:extLst>
          </p:cNvPr>
          <p:cNvSpPr/>
          <p:nvPr/>
        </p:nvSpPr>
        <p:spPr>
          <a:xfrm>
            <a:off x="7575783" y="387039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878292" y="-310514"/>
            <a:ext cx="7563925" cy="3924300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939192" y="1651636"/>
            <a:ext cx="7818151" cy="5486400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721978" y="-1078646"/>
            <a:ext cx="6598224" cy="5165682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27443" y="1194615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66125" y="3347265"/>
            <a:ext cx="13547159" cy="226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6"/>
              </a:lnSpc>
            </a:pPr>
            <a:r>
              <a:rPr lang="en-US" sz="14068">
                <a:solidFill>
                  <a:srgbClr val="0070C0"/>
                </a:solidFill>
                <a:latin typeface="Bahnschrift SemiBold Condensed" panose="020B0502040204020203" pitchFamily="34" charset="0"/>
              </a:rPr>
              <a:t>TẠM BIỆT CÁC EM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1097E096-1244-A7D3-4A4C-ABEF62BE7868}"/>
              </a:ext>
            </a:extLst>
          </p:cNvPr>
          <p:cNvSpPr/>
          <p:nvPr/>
        </p:nvSpPr>
        <p:spPr>
          <a:xfrm>
            <a:off x="12945162" y="5766436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49200" y="-387577"/>
            <a:ext cx="7561035" cy="344765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60409" y="114300"/>
            <a:ext cx="6655622" cy="3137655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427006" y="209051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82030" y="3403578"/>
            <a:ext cx="7257141" cy="313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CHÚNG TA BẮT ĐẦU </a:t>
            </a:r>
          </a:p>
          <a:p>
            <a:pPr algn="ctr">
              <a:lnSpc>
                <a:spcPts val="12858"/>
              </a:lnSpc>
            </a:pPr>
            <a:r>
              <a:rPr lang="en-US" sz="9184" b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VÀO BÀI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FF61E7-4523-DC83-C2EF-9F32521A04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39" y="4305916"/>
            <a:ext cx="53816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672" y="4605622"/>
            <a:ext cx="4189683" cy="6322232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8710" y="8419248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96628" y="9258300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03874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758660" y="641996"/>
            <a:ext cx="10770680" cy="148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>
                <a:solidFill>
                  <a:srgbClr val="000000"/>
                </a:solidFill>
                <a:latin typeface="Bahnschrift SemiBold Condensed" panose="020B0502040204020203" pitchFamily="34" charset="0"/>
              </a:rPr>
              <a:t>MỤC TIÊU</a:t>
            </a:r>
          </a:p>
        </p:txBody>
      </p:sp>
      <p:sp>
        <p:nvSpPr>
          <p:cNvPr id="7" name="Freeform 7"/>
          <p:cNvSpPr/>
          <p:nvPr/>
        </p:nvSpPr>
        <p:spPr>
          <a:xfrm>
            <a:off x="9417957" y="4320456"/>
            <a:ext cx="7841343" cy="4557781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254043" y="5547581"/>
            <a:ext cx="388815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P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hát huy trí tưởng tượng không gian để thiết kế, chế tạo ngôi nhà nhỏ, tiện ích.</a:t>
            </a:r>
            <a:endParaRPr lang="en-US" sz="320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8700" y="3208957"/>
            <a:ext cx="7841343" cy="4557781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009783" y="4502962"/>
            <a:ext cx="386026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Tính được diện tích xung quanh, diện tích toàn phần, thể tích của hình hộp chữ nhật và hình lập phương</a:t>
            </a:r>
            <a:r>
              <a:rPr lang="en-US" sz="3200">
                <a:solidFill>
                  <a:srgbClr val="00000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8CF3D1A6-3A29-81B0-E10E-D3029A32F6DE}"/>
              </a:ext>
            </a:extLst>
          </p:cNvPr>
          <p:cNvSpPr/>
          <p:nvPr/>
        </p:nvSpPr>
        <p:spPr>
          <a:xfrm>
            <a:off x="1524000" y="4605622"/>
            <a:ext cx="1223678" cy="1223678"/>
          </a:xfrm>
          <a:prstGeom prst="cube">
            <a:avLst/>
          </a:prstGeom>
          <a:solidFill>
            <a:srgbClr val="F8D770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A8081D85-FB00-FB09-5BFE-797C7BF4FDA0}"/>
              </a:ext>
            </a:extLst>
          </p:cNvPr>
          <p:cNvSpPr/>
          <p:nvPr/>
        </p:nvSpPr>
        <p:spPr>
          <a:xfrm>
            <a:off x="3076739" y="5139307"/>
            <a:ext cx="1175711" cy="1969770"/>
          </a:xfrm>
          <a:prstGeom prst="cube">
            <a:avLst/>
          </a:prstGeom>
          <a:solidFill>
            <a:srgbClr val="00BA9B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CA22B5-121C-0670-6CD2-DFE875303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94" y="5780424"/>
            <a:ext cx="3109586" cy="25922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1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257366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49200" y="-387577"/>
            <a:ext cx="7561035" cy="3447656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60409" y="114300"/>
            <a:ext cx="6655622" cy="3137655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427006" y="209051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182030" y="3736027"/>
            <a:ext cx="7257141" cy="148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KHÁM 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FF61E7-4523-DC83-C2EF-9F32521A04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39" y="4305916"/>
            <a:ext cx="53816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7765" y="68968"/>
            <a:ext cx="5765365" cy="2745904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372445" y="759241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7990518"/>
            <a:ext cx="18456291" cy="2537585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78589" y="759241"/>
            <a:ext cx="1178614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Đọc thông tin sau, thảo luận với bạn và trả lời câu hỏi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9FCE8FB1-8EA1-8894-DD23-E75C8805C1FD}"/>
              </a:ext>
            </a:extLst>
          </p:cNvPr>
          <p:cNvSpPr txBox="1"/>
          <p:nvPr/>
        </p:nvSpPr>
        <p:spPr>
          <a:xfrm>
            <a:off x="1905000" y="143688"/>
            <a:ext cx="47494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>
                <a:solidFill>
                  <a:srgbClr val="002060"/>
                </a:solidFill>
                <a:latin typeface="Montserrat SemiBold" panose="00000700000000000000" pitchFamily="2" charset="0"/>
              </a:rPr>
              <a:t>HOẠT ĐỘNG 1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00" y="1788360"/>
            <a:ext cx="9480932" cy="7191715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69512" y="3336388"/>
            <a:ext cx="8903088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Bản Cha Lo, huyện Minh Hoá, tỉnh Quảng Bình có </a:t>
            </a:r>
            <a:r>
              <a:rPr lang="vi-VN" sz="3600">
                <a:solidFill>
                  <a:srgbClr val="C00000"/>
                </a:solidFill>
                <a:latin typeface="Bahnschrift Condensed" panose="020B0502040204020203" pitchFamily="34" charset="0"/>
              </a:rPr>
              <a:t>39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hộ dân, đa số là đồng bào Chứt, sống định cư ở ki-lô-mét 137, bên Quốc lộ 12A đã hơn 20 năm nay. Năm 2019 ở 2 quả đồi phía trên bản xuất hiện 2 vết nứt dài từ 30 - 40 m. Tháng 10/2020, mưa lớn kéo dài, nguy cơ sạt lở rất cao, </a:t>
            </a:r>
            <a:r>
              <a:rPr lang="vi-VN" sz="3600">
                <a:solidFill>
                  <a:srgbClr val="C00000"/>
                </a:solidFill>
                <a:latin typeface="Bahnschrift Condensed" panose="020B0502040204020203" pitchFamily="34" charset="0"/>
              </a:rPr>
              <a:t>34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hộ dân với </a:t>
            </a:r>
            <a:r>
              <a:rPr lang="vi-VN" sz="3600">
                <a:solidFill>
                  <a:srgbClr val="C00000"/>
                </a:solidFill>
                <a:latin typeface="Bahnschrift Condensed" panose="020B0502040204020203" pitchFamily="34" charset="0"/>
              </a:rPr>
              <a:t>132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nhân khẩu ở bản Cha Lo phải di dời. Khu tái định cư bản Cha Lo được quy hoạch rộng 4,7 ha, bao gồm diện tích làm nhà ở cho </a:t>
            </a:r>
            <a:r>
              <a:rPr lang="vi-VN" sz="3600">
                <a:solidFill>
                  <a:srgbClr val="C00000"/>
                </a:solidFill>
                <a:latin typeface="Bahnschrift Condensed" panose="020B0502040204020203" pitchFamily="34" charset="0"/>
              </a:rPr>
              <a:t>34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hộ gia đình và công trình đường giao thông. Theo thiết kế, mỗi ngôi nhà có diện tích </a:t>
            </a:r>
            <a:r>
              <a:rPr lang="vi-VN" sz="3600">
                <a:solidFill>
                  <a:srgbClr val="C00000"/>
                </a:solidFill>
                <a:latin typeface="Bahnschrift Condensed" panose="020B0502040204020203" pitchFamily="34" charset="0"/>
              </a:rPr>
              <a:t>50 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m², trụ đổ bê tông, tường xây bằng gạch, mái lợp tôn chống nóng, tổng trị giá </a:t>
            </a:r>
            <a:r>
              <a:rPr lang="vi-VN" sz="3600">
                <a:solidFill>
                  <a:srgbClr val="C00000"/>
                </a:solidFill>
                <a:latin typeface="Bahnschrift Condensed" panose="020B0502040204020203" pitchFamily="34" charset="0"/>
              </a:rPr>
              <a:t>150</a:t>
            </a:r>
            <a:r>
              <a:rPr lang="vi-VN" sz="3200">
                <a:solidFill>
                  <a:srgbClr val="000000"/>
                </a:solidFill>
                <a:latin typeface="Bahnschrift Condensed" panose="020B0502040204020203" pitchFamily="34" charset="0"/>
              </a:rPr>
              <a:t> triệu đồng.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35715" y="8338733"/>
            <a:ext cx="413272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2400" i="1">
                <a:solidFill>
                  <a:srgbClr val="00B0F0"/>
                </a:solidFill>
                <a:latin typeface="Bahnschrift Condensed" panose="020B0502040204020203" pitchFamily="34" charset="0"/>
              </a:rPr>
              <a:t>Nguồn: Báo Sức khoẻ &amp; Đời sống, 2023.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516281-9420-F2F8-0382-DBBB4AD30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980" y="2116066"/>
            <a:ext cx="8325620" cy="68666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1"/>
          <p:cNvSpPr/>
          <p:nvPr/>
        </p:nvSpPr>
        <p:spPr>
          <a:xfrm>
            <a:off x="15190660" y="8072482"/>
            <a:ext cx="3097340" cy="2373656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9"/>
            <a:ext cx="18761091" cy="2424054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36876" y="1979561"/>
            <a:ext cx="13781941" cy="706947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1CC17B6C-B343-B8BE-9A0A-FAFD11E15A7C}"/>
              </a:ext>
            </a:extLst>
          </p:cNvPr>
          <p:cNvSpPr txBox="1"/>
          <p:nvPr/>
        </p:nvSpPr>
        <p:spPr>
          <a:xfrm>
            <a:off x="3200400" y="3022253"/>
            <a:ext cx="12434915" cy="4726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1. Mỗi ngôi nhà có diện tích 50 m². Hỏi diện tích của 34 ngôi nhà là bao nhiêu mét vuông?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Bahnschrift Condensed" panose="020B0502040204020203" pitchFamily="34" charset="0"/>
              </a:rPr>
              <a:t>2. Theo em, mái tôn của mỗi ngôi nhà có diện tích ít nhất khoảng bao nhiêu mét vuông?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Bahnschrift" panose="020B0502040204020203" pitchFamily="34" charset="0"/>
              </a:rPr>
              <a:t>……………………………………………………………………………………………………………………………………….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8E70AF3-C10B-CA77-C2D8-F5A7CB6132F5}"/>
              </a:ext>
            </a:extLst>
          </p:cNvPr>
          <p:cNvSpPr txBox="1"/>
          <p:nvPr/>
        </p:nvSpPr>
        <p:spPr>
          <a:xfrm>
            <a:off x="4343400" y="817150"/>
            <a:ext cx="83605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Bahnschrift SemiBold" panose="020B0502040204020203" pitchFamily="34" charset="0"/>
              </a:rPr>
              <a:t>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11426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1719" y="-343247"/>
            <a:ext cx="7234719" cy="4089556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97640" y="3746308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7" y="0"/>
                </a:lnTo>
                <a:lnTo>
                  <a:pt x="8348747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372445" y="759241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75625" y="3142282"/>
            <a:ext cx="7841343" cy="4557781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7990518"/>
            <a:ext cx="18684891" cy="2533745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58660" y="587791"/>
            <a:ext cx="1077068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Mỗi ngôi nhà có diện tích </a:t>
            </a:r>
            <a:r>
              <a:rPr lang="en-US" sz="60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50 m²</a:t>
            </a:r>
            <a:r>
              <a:rPr lang="en-US" sz="5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. Hỏi diện tích của </a:t>
            </a:r>
            <a:r>
              <a:rPr lang="en-US" sz="60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34</a:t>
            </a:r>
            <a:r>
              <a:rPr lang="en-US" sz="5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 ngôi nhà là bao nhiêu mét vuông?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97640" y="4156630"/>
            <a:ext cx="180416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Bài giải:</a:t>
            </a:r>
            <a:endParaRPr lang="en-US" sz="440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529340" y="6880222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5782" y="3142282"/>
            <a:ext cx="7841343" cy="5963618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6F7036-A2D9-73C2-6230-2EB2BAA7E9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52" y="4388118"/>
            <a:ext cx="5573796" cy="4597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2"/>
          <p:cNvSpPr/>
          <p:nvPr/>
        </p:nvSpPr>
        <p:spPr>
          <a:xfrm flipH="1">
            <a:off x="-374069" y="7189816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A987725-0EE7-A900-6F9E-05F443B25F44}"/>
              </a:ext>
            </a:extLst>
          </p:cNvPr>
          <p:cNvSpPr txBox="1"/>
          <p:nvPr/>
        </p:nvSpPr>
        <p:spPr>
          <a:xfrm>
            <a:off x="11198866" y="4967061"/>
            <a:ext cx="439486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Diện tích của </a:t>
            </a:r>
            <a:r>
              <a:rPr lang="en-US" sz="36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34</a:t>
            </a:r>
            <a:r>
              <a:rPr lang="en-US" sz="3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 ngôi nhà là:</a:t>
            </a:r>
            <a:endParaRPr lang="en-US" sz="320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2CE63D53-AA16-5890-5FC9-A65AD106920C}"/>
              </a:ext>
            </a:extLst>
          </p:cNvPr>
          <p:cNvSpPr txBox="1"/>
          <p:nvPr/>
        </p:nvSpPr>
        <p:spPr>
          <a:xfrm>
            <a:off x="11255737" y="5779564"/>
            <a:ext cx="43948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50 x 34 = 1 700 (m²) </a:t>
            </a:r>
            <a:endParaRPr lang="en-US" sz="400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61C7193-31D0-A726-6EA5-7724DDC00CEC}"/>
              </a:ext>
            </a:extLst>
          </p:cNvPr>
          <p:cNvSpPr txBox="1"/>
          <p:nvPr/>
        </p:nvSpPr>
        <p:spPr>
          <a:xfrm>
            <a:off x="13567345" y="6704262"/>
            <a:ext cx="249974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Đáp số: 1 700 m</a:t>
            </a:r>
            <a:r>
              <a:rPr lang="en-US" sz="3200" baseline="300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2</a:t>
            </a:r>
            <a:endParaRPr lang="en-US" sz="320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1719" y="-343247"/>
            <a:ext cx="7234719" cy="4089556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97640" y="3746308"/>
            <a:ext cx="8348748" cy="4597029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7" y="0"/>
                </a:lnTo>
                <a:lnTo>
                  <a:pt x="8348747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372445" y="759241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75625" y="3142282"/>
            <a:ext cx="7841343" cy="4557781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7990518"/>
            <a:ext cx="18684891" cy="2533745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58660" y="587791"/>
            <a:ext cx="1077068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Theo em, mái tôn của mỗi ngôi nhà có diện tích ít nhất khoảng bao nhiêu mét vuông?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29340" y="6880222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5782" y="3142282"/>
            <a:ext cx="7841343" cy="5963618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6F7036-A2D9-73C2-6230-2EB2BAA7E9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52" y="4388118"/>
            <a:ext cx="5573796" cy="4597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2"/>
          <p:cNvSpPr/>
          <p:nvPr/>
        </p:nvSpPr>
        <p:spPr>
          <a:xfrm flipH="1">
            <a:off x="-374069" y="7189816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A987725-0EE7-A900-6F9E-05F443B25F44}"/>
              </a:ext>
            </a:extLst>
          </p:cNvPr>
          <p:cNvSpPr txBox="1"/>
          <p:nvPr/>
        </p:nvSpPr>
        <p:spPr>
          <a:xfrm>
            <a:off x="10613945" y="4234733"/>
            <a:ext cx="517400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Bahnschrift SemiBold Condensed" panose="020B0502040204020203" pitchFamily="34" charset="0"/>
              </a:rPr>
              <a:t>Mái tôn của mỗi ngôi nhà có diện tích ít nhất khoảng </a:t>
            </a:r>
            <a:r>
              <a:rPr lang="en-US" sz="40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50 m</a:t>
            </a:r>
            <a:r>
              <a:rPr lang="en-US" sz="4000" baseline="300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2</a:t>
            </a:r>
            <a:endParaRPr lang="en-US" sz="400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61C7193-31D0-A726-6EA5-7724DDC00CEC}"/>
              </a:ext>
            </a:extLst>
          </p:cNvPr>
          <p:cNvSpPr txBox="1"/>
          <p:nvPr/>
        </p:nvSpPr>
        <p:spPr>
          <a:xfrm>
            <a:off x="10014334" y="5696516"/>
            <a:ext cx="59079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Bahnschrift SemiBold Condensed" panose="020B0502040204020203" pitchFamily="34" charset="0"/>
              </a:rPr>
              <a:t>Lí do: 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Diện tích mái bằng diện tích sàn nếu làm mái bằng, lớn hơn diện tích sàn nếu làm mái thái hoặc mái to hơn diện tích sàn.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1891</Words>
  <Application>Microsoft Office PowerPoint</Application>
  <PresentationFormat>Custom</PresentationFormat>
  <Paragraphs>194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SimSun</vt:lpstr>
      <vt:lpstr>Montserrat SemiBold</vt:lpstr>
      <vt:lpstr>Bahnschrift SemiBold Condensed</vt:lpstr>
      <vt:lpstr>Barlow Medium</vt:lpstr>
      <vt:lpstr>Bahnschrift</vt:lpstr>
      <vt:lpstr>Times New Roman</vt:lpstr>
      <vt:lpstr>Bahnschrift SemiBold</vt:lpstr>
      <vt:lpstr>Kurale</vt:lpstr>
      <vt:lpstr>Barlow Condensed ExtraBold</vt:lpstr>
      <vt:lpstr>Calibri</vt:lpstr>
      <vt:lpstr>Bahnschrift Condensed</vt:lpstr>
      <vt:lpstr>Arial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28</cp:revision>
  <dcterms:created xsi:type="dcterms:W3CDTF">2006-08-16T00:00:00Z</dcterms:created>
  <dcterms:modified xsi:type="dcterms:W3CDTF">2025-03-25T07:06:27Z</dcterms:modified>
  <dc:identifier>DAGHDqh-a_U</dc:identifier>
</cp:coreProperties>
</file>