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6"/>
  </p:notesMasterIdLst>
  <p:sldIdLst>
    <p:sldId id="283" r:id="rId2"/>
    <p:sldId id="264" r:id="rId3"/>
    <p:sldId id="284" r:id="rId4"/>
    <p:sldId id="285" r:id="rId5"/>
    <p:sldId id="286" r:id="rId6"/>
    <p:sldId id="287" r:id="rId7"/>
    <p:sldId id="302" r:id="rId8"/>
    <p:sldId id="288" r:id="rId9"/>
    <p:sldId id="289" r:id="rId10"/>
    <p:sldId id="290" r:id="rId11"/>
    <p:sldId id="306" r:id="rId12"/>
    <p:sldId id="298" r:id="rId13"/>
    <p:sldId id="299" r:id="rId14"/>
    <p:sldId id="300" r:id="rId15"/>
  </p:sldIdLst>
  <p:sldSz cx="18288000" cy="10287000"/>
  <p:notesSz cx="6858000" cy="9144000"/>
  <p:embeddedFontLst>
    <p:embeddedFont>
      <p:font typeface="SimSun" panose="02010600030101010101" pitchFamily="2" charset="-122"/>
      <p:regular r:id="rId17"/>
    </p:embeddedFont>
    <p:embeddedFont>
      <p:font typeface="Bahnschrift SemiBold Condensed" panose="020B0502040204020203" pitchFamily="34" charset="0"/>
      <p:bold r:id="rId18"/>
    </p:embeddedFont>
    <p:embeddedFont>
      <p:font typeface="Bahnschrift Condensed" panose="020B0502040204020203" pitchFamily="34" charset="0"/>
      <p:regular r:id="rId19"/>
      <p:bold r:id="rId20"/>
    </p:embeddedFont>
    <p:embeddedFont>
      <p:font typeface="Barlow Semi Condensed Black" panose="020B0604020202020204" charset="0"/>
      <p:bold r:id="rId21"/>
      <p:boldItalic r:id="rId22"/>
    </p:embeddedFont>
    <p:embeddedFont>
      <p:font typeface="Segoe UI Black" panose="020B0A02040204020203" pitchFamily="34" charset="0"/>
      <p:bold r:id="rId23"/>
      <p:boldItalic r:id="rId24"/>
    </p:embeddedFont>
    <p:embeddedFont>
      <p:font typeface="Barlow Condensed ExtraBold" panose="020B0604020202020204" charset="0"/>
      <p:bold r:id="rId25"/>
      <p:boldItalic r:id="rId26"/>
    </p:embeddedFont>
    <p:embeddedFont>
      <p:font typeface="Montserrat SemiBold" panose="020B0604020202020204" charset="0"/>
      <p:bold r:id="rId27"/>
      <p:boldItalic r:id="rId28"/>
    </p:embeddedFont>
    <p:embeddedFont>
      <p:font typeface="Ebrima" panose="02000000000000000000" pitchFamily="2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ahnschrift" panose="020B0502040204020203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C82"/>
    <a:srgbClr val="FFFBE1"/>
    <a:srgbClr val="00BA9B"/>
    <a:srgbClr val="FFF4E1"/>
    <a:srgbClr val="F8EC3B"/>
    <a:srgbClr val="FAB366"/>
    <a:srgbClr val="F59A4B"/>
    <a:srgbClr val="8CAD45"/>
    <a:srgbClr val="617A98"/>
    <a:srgbClr val="37B4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86397" autoAdjust="0"/>
  </p:normalViewPr>
  <p:slideViewPr>
    <p:cSldViewPr>
      <p:cViewPr varScale="1">
        <p:scale>
          <a:sx n="57" d="100"/>
          <a:sy n="57" d="100"/>
        </p:scale>
        <p:origin x="36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83D7A-6064-4335-9D27-5D5DFAA341C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6559A-9AC0-496B-AAA7-62585691D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2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phổ biến nội dung tiết 2.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232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Bahnschrift" panose="020B0502040204020203" pitchFamily="34" charset="0"/>
              </a:rPr>
              <a:t>GV </a:t>
            </a:r>
            <a:r>
              <a:rPr lang="en-US"/>
              <a:t>triển khai hoạt động 5</a:t>
            </a:r>
            <a:endParaRPr lang="vi-VN">
              <a:latin typeface="Bahnschrift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250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Bahnschrift" panose="020B0502040204020203" pitchFamily="34" charset="0"/>
              </a:rPr>
              <a:t>GV </a:t>
            </a:r>
            <a:r>
              <a:rPr lang="en-US"/>
              <a:t>triển khai hoạt động 5</a:t>
            </a:r>
            <a:endParaRPr lang="vi-VN">
              <a:latin typeface="Bahnschrift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960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tổ chức cho các nhóm lên giới thiệu về mô hình của nhòm theo các gợi ý.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151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Bahnschrift" panose="020B0502040204020203" pitchFamily="34" charset="0"/>
              </a:rPr>
              <a:t>GV hướng dẫn HS đánh giá theo từng tiêu chí bằng hình dán. Có thể tặng thêm hình dán cho điểm sáng tạo, làm nhanh, đẹp.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5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 nhiệm vụ của hoạt động 3. HS làm việc theo nhóm.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Bahnschrift" panose="020B0502040204020203" pitchFamily="34" charset="0"/>
              </a:rPr>
              <a:t>GV cho HS thảo luận nhóm để đưa ra ý tưởng của nhóm, hỗ trợ nếu nhóm gặp khó khăn trong việc thể hiện ý tưởng. </a:t>
            </a:r>
          </a:p>
          <a:p>
            <a:r>
              <a:rPr lang="vi-VN">
                <a:latin typeface="Bahnschrift" panose="020B0502040204020203" pitchFamily="34" charset="0"/>
              </a:rPr>
              <a:t>GV chiếu tiêu chí sản phẩm và yêu cầu nội dung thảo luận của học sinh bám sát với các tiêu chí đó.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69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Bahnschrift" panose="020B0502040204020203" pitchFamily="34" charset="0"/>
              </a:rPr>
              <a:t>GV cho HS thảo luận nhóm để thống nhất ý tưởng của nhóm, hỗ trợ nếu nhóm gặp khó khăn trong việc thể hiện ý tưởng.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023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latin typeface="Bahnschrift" panose="020B0502040204020203" pitchFamily="34" charset="0"/>
              </a:rPr>
              <a:t>GV hướng dẫn HS hoàn thiện phiếu học tập số </a:t>
            </a:r>
            <a:r>
              <a:rPr lang="en-US"/>
              <a:t>4</a:t>
            </a:r>
            <a:r>
              <a:rPr lang="vi-VN">
                <a:latin typeface="Bahnschrift" panose="020B0502040204020203" pitchFamily="34" charset="0"/>
              </a:rPr>
              <a:t>, cho HS các nhóm lên trình bày phiếu học tập.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644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cho HS các nhóm lên trình bày phiếu học tập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6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nêu nhiệm vụ của hoạt động 4.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5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lựa chọn vật liệu dùng làm sản phẩm.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655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thực hiện sản phẩm.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44A0C-A2B0-46AF-99C4-AE2FA293B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9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0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2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8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0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0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3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8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103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1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9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71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5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8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10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1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1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18" Type="http://schemas.openxmlformats.org/officeDocument/2006/relationships/image" Target="../media/image28.png"/><Relationship Id="rId3" Type="http://schemas.openxmlformats.org/officeDocument/2006/relationships/image" Target="../media/image18.png"/><Relationship Id="rId21" Type="http://schemas.microsoft.com/office/2007/relationships/hdphoto" Target="../media/hdphoto6.wdp"/><Relationship Id="rId7" Type="http://schemas.openxmlformats.org/officeDocument/2006/relationships/image" Target="../media/image71.svg"/><Relationship Id="rId12" Type="http://schemas.openxmlformats.org/officeDocument/2006/relationships/image" Target="../media/image25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24" Type="http://schemas.openxmlformats.org/officeDocument/2006/relationships/image" Target="../media/image31.png"/><Relationship Id="rId5" Type="http://schemas.openxmlformats.org/officeDocument/2006/relationships/image" Target="../media/image20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10" Type="http://schemas.openxmlformats.org/officeDocument/2006/relationships/image" Target="../media/image23.png"/><Relationship Id="rId19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2309450" y="-282618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693224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855379" y="8360386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777666" y="8133384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131556" y="2925330"/>
            <a:ext cx="1202087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Segoe UI Black" panose="020B0A02040204020203" pitchFamily="34" charset="0"/>
                <a:cs typeface="Ebrima" panose="02000000000000000000" pitchFamily="2" charset="0"/>
              </a:rPr>
              <a:t>NGÔI NHÀ NHỎ,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Segoe UI Black" panose="020B0A02040204020203" pitchFamily="34" charset="0"/>
                <a:cs typeface="Ebrima" panose="02000000000000000000" pitchFamily="2" charset="0"/>
              </a:rPr>
              <a:t>TIỆN ÍCH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13886607" y="8487832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0463BF4F-1232-25EB-49E2-B47582F789FD}"/>
              </a:ext>
            </a:extLst>
          </p:cNvPr>
          <p:cNvSpPr txBox="1"/>
          <p:nvPr/>
        </p:nvSpPr>
        <p:spPr>
          <a:xfrm>
            <a:off x="8718875" y="8689484"/>
            <a:ext cx="244326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Segoe UI Black" panose="020B0A02040204020203" pitchFamily="34" charset="0"/>
                <a:cs typeface="Ebrima" panose="02000000000000000000" pitchFamily="2" charset="0"/>
              </a:rPr>
              <a:t>Tiết 2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DEEC724C-33B5-52C2-6AAD-9289D5D7473C}"/>
              </a:ext>
            </a:extLst>
          </p:cNvPr>
          <p:cNvSpPr txBox="1"/>
          <p:nvPr/>
        </p:nvSpPr>
        <p:spPr>
          <a:xfrm>
            <a:off x="4660685" y="1259498"/>
            <a:ext cx="316433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Barlow Condensed ExtraBold" panose="00000906000000000000" pitchFamily="2" charset="0"/>
              </a:rPr>
              <a:t>BÀI 14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981F08-0E42-D164-F643-6AB0C6B7C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931" y="5415115"/>
            <a:ext cx="4638675" cy="48863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5F2C3-8591-879B-4C59-FA0DF6EF0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05" y="5197368"/>
            <a:ext cx="5114925" cy="442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067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46473" y="6912645"/>
            <a:ext cx="4808257" cy="4282354"/>
          </a:xfrm>
          <a:custGeom>
            <a:avLst/>
            <a:gdLst/>
            <a:ahLst/>
            <a:cxnLst/>
            <a:rect l="l" t="t" r="r" b="b"/>
            <a:pathLst>
              <a:path w="4808257" h="4282354">
                <a:moveTo>
                  <a:pt x="0" y="0"/>
                </a:moveTo>
                <a:lnTo>
                  <a:pt x="4808257" y="0"/>
                </a:lnTo>
                <a:lnTo>
                  <a:pt x="4808257" y="4282354"/>
                </a:lnTo>
                <a:lnTo>
                  <a:pt x="0" y="4282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858619" y="1755959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0" y="0"/>
                </a:moveTo>
                <a:lnTo>
                  <a:pt x="8115300" y="0"/>
                </a:lnTo>
                <a:lnTo>
                  <a:pt x="8115300" y="3438858"/>
                </a:lnTo>
                <a:lnTo>
                  <a:pt x="0" y="3438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170252" y="3229051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8115300" y="0"/>
                </a:moveTo>
                <a:lnTo>
                  <a:pt x="0" y="0"/>
                </a:lnTo>
                <a:lnTo>
                  <a:pt x="0" y="3438858"/>
                </a:lnTo>
                <a:lnTo>
                  <a:pt x="8115300" y="343885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79562" y="2913326"/>
            <a:ext cx="14148340" cy="6725973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88715" flipH="1">
            <a:off x="-372685" y="7321601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36576" y="7746833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559695">
            <a:off x="1231359" y="890348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856917">
            <a:off x="3292807" y="8363347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69830" y="567527"/>
            <a:ext cx="1414834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Chivo Mono ExtraBold" panose="02000009000000000000" pitchFamily="49" charset="0"/>
              </a:rPr>
              <a:t>Làm mô hình ngôi nhà nhỏ, tiện ích theo giải pháp của em hoặc nhóm em</a:t>
            </a:r>
            <a:endParaRPr kumimoji="0" lang="en-US" sz="5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Chivo Mono ExtraBold" panose="02000009000000000000" pitchFamily="49" charset="0"/>
            </a:endParaRPr>
          </a:p>
        </p:txBody>
      </p:sp>
      <p:sp>
        <p:nvSpPr>
          <p:cNvPr id="13" name="Freeform 13"/>
          <p:cNvSpPr/>
          <p:nvPr/>
        </p:nvSpPr>
        <p:spPr>
          <a:xfrm rot="-1856917">
            <a:off x="13088749" y="8553013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5652482" y="8545099"/>
            <a:ext cx="2367704" cy="4506336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D144F2-319E-E91B-AA90-A3D244508B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4748" y="4306197"/>
            <a:ext cx="5810182" cy="410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3E086B-B902-90F0-917D-D2B76A5BF6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542" y="4306197"/>
            <a:ext cx="5814612" cy="410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369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047493" y="2287596"/>
            <a:ext cx="14564108" cy="7199973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850501" y="583774"/>
            <a:ext cx="1584982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4800">
                <a:solidFill>
                  <a:schemeClr val="bg2">
                    <a:lumMod val="25000"/>
                  </a:schemeClr>
                </a:solidFill>
                <a:latin typeface="Barlow Condensed ExtraBold" panose="00000906000000000000" pitchFamily="2" charset="0"/>
                <a:cs typeface="Jaro 24pt" pitchFamily="2" charset="0"/>
              </a:rPr>
              <a:t>Kiểm tra và điều chỉnh mô hình ngôi nhà nhỏ, tiện ích theo các tiêu chí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Barlow Condensed ExtraBold" panose="00000906000000000000" pitchFamily="2" charset="0"/>
              <a:cs typeface="Jaro 24pt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CA8EF5-2CD3-3F7E-F692-2D269D586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332" y="3640052"/>
            <a:ext cx="6734175" cy="3352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C0983B-C6E3-0995-698C-339E18750E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37" y="4910392"/>
            <a:ext cx="6410325" cy="3524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59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047493" y="2287596"/>
            <a:ext cx="14564108" cy="7199973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666776" y="693243"/>
            <a:ext cx="1315357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Barlow Condensed ExtraBold" panose="00000906000000000000" pitchFamily="2" charset="0"/>
                <a:ea typeface="+mn-ea"/>
                <a:cs typeface="Jaro 24pt" pitchFamily="2" charset="0"/>
              </a:rPr>
              <a:t>GIỚI THIỆU SẢN PHẨM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28596E-6A8C-B1FD-4353-0F0E4036ABA7}"/>
              </a:ext>
            </a:extLst>
          </p:cNvPr>
          <p:cNvSpPr txBox="1"/>
          <p:nvPr/>
        </p:nvSpPr>
        <p:spPr>
          <a:xfrm>
            <a:off x="269212" y="369843"/>
            <a:ext cx="364580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rlow Condensed ExtraBold" panose="00000906000000000000" pitchFamily="2" charset="0"/>
                <a:ea typeface="+mn-ea"/>
                <a:cs typeface="Jaro 24pt" pitchFamily="2" charset="0"/>
              </a:rPr>
              <a:t>HOẠT ĐỘNG 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F97B825-A5E2-9DE6-E9DC-146D01729E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65" y="3263352"/>
            <a:ext cx="7945086" cy="4966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5DD3F5-F72E-95A1-50AF-4DD2B6EED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122" y="5687550"/>
            <a:ext cx="4218958" cy="33600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B56357-3C8D-D977-1F4D-9433111207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014" y="2592329"/>
            <a:ext cx="3782103" cy="31529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79AD2F-3279-B68A-BB30-6E59BB50B8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167" y="4796732"/>
            <a:ext cx="3139126" cy="336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600200" y="2913326"/>
            <a:ext cx="15011400" cy="6725973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5950" y="597899"/>
            <a:ext cx="13301952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Chivo Mono ExtraBold" panose="02000009000000000000" pitchFamily="49" charset="0"/>
              </a:rPr>
              <a:t>Trưng bày và giới thiệu mô hình ngôi nhà nhỏ, tiện ích của nhóm em theo gợi ý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Chivo Mono ExtraBold" panose="02000009000000000000" pitchFamily="49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6B49788-69DB-FC59-44FE-F4AC04C0C09D}"/>
              </a:ext>
            </a:extLst>
          </p:cNvPr>
          <p:cNvSpPr txBox="1"/>
          <p:nvPr/>
        </p:nvSpPr>
        <p:spPr>
          <a:xfrm>
            <a:off x="2298009" y="3965069"/>
            <a:ext cx="720254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SemiBold" panose="02000009000000000000" pitchFamily="49" charset="0"/>
              </a:rPr>
              <a:t>Diện tích và chu vi nền nhà, mái nhà, cửa,…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ED0A9C24-E195-336E-5C60-A9D86D418E77}"/>
              </a:ext>
            </a:extLst>
          </p:cNvPr>
          <p:cNvSpPr txBox="1"/>
          <p:nvPr/>
        </p:nvSpPr>
        <p:spPr>
          <a:xfrm>
            <a:off x="2295613" y="5506491"/>
            <a:ext cx="720494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SemiBold" panose="02000009000000000000" pitchFamily="49" charset="0"/>
              </a:rPr>
              <a:t>Một số vật dụng bên trong của ngôi nhà, diện tích, thể tích của chúng.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D464C684-3BB0-802C-2DD3-2C494834FBB1}"/>
              </a:ext>
            </a:extLst>
          </p:cNvPr>
          <p:cNvSpPr txBox="1"/>
          <p:nvPr/>
        </p:nvSpPr>
        <p:spPr>
          <a:xfrm>
            <a:off x="2319780" y="7047912"/>
            <a:ext cx="688596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SemiBold" panose="02000009000000000000" pitchFamily="49" charset="0"/>
              </a:rPr>
              <a:t>Điểm đặc biệt (thú vị) ở ngôi nhà em (nhóm em) thiết kế.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F89103-32A3-39FD-60DC-5899E15BE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3" b="94278" l="5151" r="94923">
                        <a14:foregroundMark x1="49448" y1="16385" x2="52391" y2="45644"/>
                        <a14:foregroundMark x1="72333" y1="24317" x2="12656" y2="23927"/>
                        <a14:foregroundMark x1="16115" y1="14564" x2="34879" y2="13654"/>
                        <a14:foregroundMark x1="34879" y1="13654" x2="88595" y2="20156"/>
                        <a14:foregroundMark x1="86240" y1="11834" x2="89109" y2="32467"/>
                        <a14:foregroundMark x1="93377" y1="26658" x2="94408" y2="30819"/>
                        <a14:foregroundMark x1="86755" y1="45254" x2="91538" y2="77763"/>
                        <a14:foregroundMark x1="27152" y1="11313" x2="15085" y2="13264"/>
                        <a14:foregroundMark x1="15085" y1="13264" x2="16630" y2="26658"/>
                        <a14:foregroundMark x1="5592" y1="28999" x2="6439" y2="32832"/>
                        <a14:foregroundMark x1="5298" y1="29389" x2="6803" y2="32048"/>
                        <a14:foregroundMark x1="21339" y1="34590" x2="14275" y2="73082"/>
                        <a14:foregroundMark x1="8840" y1="77119" x2="48712" y2="84655"/>
                        <a14:foregroundMark x1="10302" y1="86606" x2="21634" y2="86996"/>
                        <a14:foregroundMark x1="10081" y1="87906" x2="8999" y2="91730"/>
                        <a14:foregroundMark x1="93893" y1="84655" x2="94678" y2="90010"/>
                        <a14:backgroundMark x1="5298" y1="34980" x2="9787" y2="33160"/>
                        <a14:backgroundMark x1="6402" y1="34590" x2="7138" y2="39662"/>
                        <a14:backgroundMark x1="6402" y1="33160" x2="8241" y2="33160"/>
                        <a14:backgroundMark x1="86534" y1="35891" x2="89404" y2="37841"/>
                        <a14:backgroundMark x1="89183" y1="34980" x2="90213" y2="42393"/>
                        <a14:backgroundMark x1="88595" y1="33680" x2="90728" y2="34590"/>
                        <a14:backgroundMark x1="92862" y1="92198" x2="98896" y2="90767"/>
                        <a14:backgroundMark x1="8241" y1="71651" x2="7138" y2="80494"/>
                        <a14:backgroundMark x1="7726" y1="93498" x2="11921" y2="940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0805" y="4714591"/>
            <a:ext cx="6412361" cy="3628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68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079562" y="1411628"/>
            <a:ext cx="14148340" cy="8303872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46905" y="291271"/>
            <a:ext cx="1414834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Chivo Mono ExtraBold" panose="02000009000000000000" pitchFamily="49" charset="0"/>
              </a:rPr>
              <a:t>Đánh giá sản phẩm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00D582-C706-11E0-8DEC-A6727E883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0686" y="2337499"/>
            <a:ext cx="10860390" cy="6716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429616F-0E1D-63F4-7401-B512C758996C}"/>
              </a:ext>
            </a:extLst>
          </p:cNvPr>
          <p:cNvSpPr txBox="1"/>
          <p:nvPr/>
        </p:nvSpPr>
        <p:spPr>
          <a:xfrm>
            <a:off x="9682736" y="2575505"/>
            <a:ext cx="456373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rgbClr val="002060"/>
                </a:solidFill>
                <a:latin typeface="Montserrat SemiBold" panose="000007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 </a:t>
            </a: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SemiBold" panose="00000700000000000000" pitchFamily="2" charset="0"/>
                <a:ea typeface="+mn-ea"/>
                <a:cs typeface="+mn-cs"/>
              </a:rPr>
              <a:t>Thực hiện đánh giá bằng hình dán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SemiBold" panose="00000700000000000000" pitchFamily="2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DDF337-035A-406F-10D3-0E8DB1F00A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989" y="4263670"/>
            <a:ext cx="9203180" cy="417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4126880" y="3573198"/>
            <a:ext cx="4387104" cy="3106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5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THỰC HÀNH -  VẬN DỤNG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B4FBBC-A01A-38BC-F8B4-15E70161E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801" y="1945756"/>
            <a:ext cx="6908620" cy="68553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93574-0E94-EE67-56E2-52D5B099DA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210" y1="17143" x2="28413" y2="33247"/>
                        <a14:foregroundMark x1="23256" y1="44805" x2="26289" y2="52078"/>
                        <a14:backgroundMark x1="81800" y1="66883" x2="85541" y2="83896"/>
                      </a14:backgroundRemoval>
                    </a14:imgEffect>
                  </a14:imgLayer>
                </a14:imgProps>
              </a:ext>
            </a:extLst>
          </a:blip>
          <a:srcRect l="8799" t="6924" r="15136" b="8831"/>
          <a:stretch/>
        </p:blipFill>
        <p:spPr>
          <a:xfrm>
            <a:off x="9345221" y="3414765"/>
            <a:ext cx="6187077" cy="5335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047493" y="3140777"/>
            <a:ext cx="14564108" cy="6346792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819400" y="1372677"/>
            <a:ext cx="1360404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 ExtraBold" panose="00000906000000000000" pitchFamily="2" charset="0"/>
                <a:ea typeface="+mn-ea"/>
                <a:cs typeface="Jaro 24pt" pitchFamily="2" charset="0"/>
              </a:rPr>
              <a:t>Đề xuất ý tưởng và cách làm mô hình ngôi nhà nhỏ, tiện ích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28596E-6A8C-B1FD-4353-0F0E4036ABA7}"/>
              </a:ext>
            </a:extLst>
          </p:cNvPr>
          <p:cNvSpPr txBox="1"/>
          <p:nvPr/>
        </p:nvSpPr>
        <p:spPr>
          <a:xfrm>
            <a:off x="34871" y="283946"/>
            <a:ext cx="424564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rlow Condensed ExtraBold" panose="00000906000000000000" pitchFamily="2" charset="0"/>
                <a:ea typeface="+mn-ea"/>
                <a:cs typeface="Jaro 24pt" pitchFamily="2" charset="0"/>
              </a:rPr>
              <a:t>HOẠT ĐỘNG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6F849C-1206-FFB6-90FF-5F85DD7013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3905" t="1199"/>
          <a:stretch/>
        </p:blipFill>
        <p:spPr>
          <a:xfrm>
            <a:off x="4092663" y="4054473"/>
            <a:ext cx="4514850" cy="447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E6E507-4260-A24A-9400-F0416FCFDC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3304" y="4054474"/>
            <a:ext cx="4514850" cy="447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079562" y="3081206"/>
            <a:ext cx="14148340" cy="6558093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421609" y="524638"/>
            <a:ext cx="1414834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Chivo Mono ExtraBold" panose="02000009000000000000" pitchFamily="49" charset="0"/>
              </a:rPr>
              <a:t>Dựa</a:t>
            </a:r>
            <a:r>
              <a:rPr kumimoji="0" lang="vi-VN" sz="5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Chivo Mono ExtraBold" panose="02000009000000000000" pitchFamily="49" charset="0"/>
              </a:rPr>
              <a:t> theo tiêu chí của nhóm, hãy thảo luận và chia sẻ ý tưởng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Chivo Mono ExtraBold" panose="02000009000000000000" pitchFamily="49" charset="0"/>
              </a:rPr>
              <a:t>làm mô hình ngôi nhà nhỏ, tiện ích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Chivo Mono ExtraBold" panose="02000009000000000000" pitchFamily="49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8CC109-7760-C209-47B9-7674130BF7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"/>
          <a:stretch/>
        </p:blipFill>
        <p:spPr>
          <a:xfrm>
            <a:off x="9707784" y="4514171"/>
            <a:ext cx="5787094" cy="377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213C87-5556-EBE6-8A45-8AE87E21F6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"/>
          <a:stretch/>
        </p:blipFill>
        <p:spPr>
          <a:xfrm>
            <a:off x="3217557" y="4514171"/>
            <a:ext cx="5788527" cy="3779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907828" y="2274695"/>
            <a:ext cx="14322771" cy="6831205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69830" y="553523"/>
            <a:ext cx="1414834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Chivo Mono ExtraBold" panose="02000009000000000000" pitchFamily="49" charset="0"/>
              </a:rPr>
              <a:t>Lựa chọn ý tưởng và thiết kế mô hình ngôi nhà nhỏ, tiện ích</a:t>
            </a:r>
            <a:endParaRPr kumimoji="0" lang="en-US" sz="5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Chivo Mono ExtraBold" panose="02000009000000000000" pitchFamily="49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544A073-8553-55D2-F9C4-258B1322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08" y="4155079"/>
            <a:ext cx="5787944" cy="39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915AA3-D9B5-F3BB-0CEE-52C9B08A9A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68" y="3504088"/>
            <a:ext cx="4320445" cy="462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079562" y="1992446"/>
            <a:ext cx="14148340" cy="7646853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indent="0" algn="ctr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730250" algn="l"/>
              </a:tabLst>
            </a:pPr>
            <a:endParaRPr lang="en-US" sz="1800" b="0" i="0" u="none" strike="noStrike">
              <a:effectLst/>
              <a:highlight>
                <a:srgbClr val="F59A4B"/>
              </a:highlight>
              <a:latin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79562" y="572063"/>
            <a:ext cx="1414834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Chivo Mono ExtraBold" panose="02000009000000000000" pitchFamily="49" charset="0"/>
              </a:rPr>
              <a:t>PHIẾU HỌC TẬP SỐ 4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B0F65F2E-8521-96CA-4241-1C64FCD42FE3}"/>
              </a:ext>
            </a:extLst>
          </p:cNvPr>
          <p:cNvSpPr txBox="1"/>
          <p:nvPr/>
        </p:nvSpPr>
        <p:spPr>
          <a:xfrm flipH="1">
            <a:off x="2495251" y="2810834"/>
            <a:ext cx="472272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vi-VN" sz="3500" b="1">
                <a:solidFill>
                  <a:prstClr val="black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Vẽ phác thảo hình dáng</a:t>
            </a:r>
          </a:p>
          <a:p>
            <a:pPr lvl="0" algn="ctr"/>
            <a:r>
              <a:rPr lang="vi-VN" sz="3500" b="1">
                <a:solidFill>
                  <a:prstClr val="black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dự kiến của mô hình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AA98818C-EA82-D83F-11AA-922F9F71766A}"/>
              </a:ext>
            </a:extLst>
          </p:cNvPr>
          <p:cNvSpPr txBox="1"/>
          <p:nvPr/>
        </p:nvSpPr>
        <p:spPr>
          <a:xfrm flipH="1">
            <a:off x="10146624" y="2950435"/>
            <a:ext cx="426659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ourier New" panose="02070309020205020404" pitchFamily="49" charset="0"/>
              </a:rPr>
              <a:t>Kích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ourier New" panose="02070309020205020404" pitchFamily="49" charset="0"/>
              </a:rPr>
              <a:t> thước ngôi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Courier New" panose="02070309020205020404" pitchFamily="49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9CDECF-4364-6818-ABB8-130D5D415C4E}"/>
              </a:ext>
            </a:extLst>
          </p:cNvPr>
          <p:cNvCxnSpPr>
            <a:cxnSpLocks/>
          </p:cNvCxnSpPr>
          <p:nvPr/>
        </p:nvCxnSpPr>
        <p:spPr>
          <a:xfrm>
            <a:off x="7266214" y="2826634"/>
            <a:ext cx="0" cy="57184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3F2FFDE-6AC8-5C80-EB60-873E569D8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559390"/>
              </p:ext>
            </p:extLst>
          </p:nvPr>
        </p:nvGraphicFramePr>
        <p:xfrm>
          <a:off x="7934356" y="3561821"/>
          <a:ext cx="7877015" cy="5439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1687">
                  <a:extLst>
                    <a:ext uri="{9D8B030D-6E8A-4147-A177-3AD203B41FA5}">
                      <a16:colId xmlns:a16="http://schemas.microsoft.com/office/drawing/2014/main" val="4077808132"/>
                    </a:ext>
                  </a:extLst>
                </a:gridCol>
                <a:gridCol w="1629323">
                  <a:extLst>
                    <a:ext uri="{9D8B030D-6E8A-4147-A177-3AD203B41FA5}">
                      <a16:colId xmlns:a16="http://schemas.microsoft.com/office/drawing/2014/main" val="2180186739"/>
                    </a:ext>
                  </a:extLst>
                </a:gridCol>
                <a:gridCol w="1788403">
                  <a:extLst>
                    <a:ext uri="{9D8B030D-6E8A-4147-A177-3AD203B41FA5}">
                      <a16:colId xmlns:a16="http://schemas.microsoft.com/office/drawing/2014/main" val="2165478343"/>
                    </a:ext>
                  </a:extLst>
                </a:gridCol>
                <a:gridCol w="1617602">
                  <a:extLst>
                    <a:ext uri="{9D8B030D-6E8A-4147-A177-3AD203B41FA5}">
                      <a16:colId xmlns:a16="http://schemas.microsoft.com/office/drawing/2014/main" val="1695305645"/>
                    </a:ext>
                  </a:extLst>
                </a:gridCol>
              </a:tblGrid>
              <a:tr h="709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 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Chiều dài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Chiều rộng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Diện tích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162851"/>
                  </a:ext>
                </a:extLst>
              </a:tr>
              <a:tr h="6334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Nền nhà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416517"/>
                  </a:ext>
                </a:extLst>
              </a:tr>
              <a:tr h="6334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Trần nhà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8EC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8EC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8EC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8164"/>
                  </a:ext>
                </a:extLst>
              </a:tr>
              <a:tr h="6334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30250" algn="l"/>
                        </a:tabLst>
                        <a:defRPr/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Cửa chính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875144"/>
                  </a:ext>
                </a:extLst>
              </a:tr>
              <a:tr h="6334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Cửa sổ 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8EC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8EC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8EC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3564130"/>
                  </a:ext>
                </a:extLst>
              </a:tr>
              <a:tr h="6334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30250" algn="l"/>
                        </a:tabLst>
                        <a:defRPr/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Phòng bếp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180421"/>
                  </a:ext>
                </a:extLst>
              </a:tr>
              <a:tr h="507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30250" algn="l"/>
                        </a:tabLst>
                        <a:defRPr/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Phòng ngủ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8EC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8EC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8EC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85073"/>
                  </a:ext>
                </a:extLst>
              </a:tr>
              <a:tr h="6219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30250" algn="l"/>
                        </a:tabLst>
                        <a:defRPr/>
                      </a:pPr>
                      <a:r>
                        <a:rPr lang="en-US" sz="2400" kern="1200" spc="-100">
                          <a:effectLst/>
                          <a:latin typeface="Bahnschrift" panose="020B0502040204020203" pitchFamily="34" charset="0"/>
                        </a:rPr>
                        <a:t>Phòng khách</a:t>
                      </a: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336134"/>
                  </a:ext>
                </a:extLst>
              </a:tr>
              <a:tr h="4338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730250" algn="l"/>
                        </a:tabLst>
                        <a:defRPr/>
                      </a:pPr>
                      <a:r>
                        <a:rPr lang="en-US" sz="2400" kern="1200" spc="-100">
                          <a:effectLst/>
                          <a:latin typeface="Bahnschrift" panose="020B0502040204020203" pitchFamily="34" charset="0"/>
                        </a:rPr>
                        <a:t>Nhà vệ sinh</a:t>
                      </a:r>
                    </a:p>
                  </a:txBody>
                  <a:tcPr marL="68580" marR="68580" marT="0" marB="0">
                    <a:solidFill>
                      <a:srgbClr val="8CAD4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730250" algn="l"/>
                        </a:tabLst>
                      </a:pPr>
                      <a:r>
                        <a:rPr lang="en-US" sz="2400" kern="1200">
                          <a:effectLst/>
                          <a:latin typeface="Bahnschrift" panose="020B0502040204020203" pitchFamily="34" charset="0"/>
                        </a:rPr>
                        <a:t>…………</a:t>
                      </a:r>
                      <a:endParaRPr lang="en-US" sz="2400">
                        <a:effectLst/>
                        <a:latin typeface="Bahnschrift" panose="020B0502040204020203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59A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271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4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176447" y="2322404"/>
            <a:ext cx="14345454" cy="6725973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0C233D-6C3F-01E0-39D5-939863D4A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9" y="3053781"/>
            <a:ext cx="9007600" cy="543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7D15DC71-8202-0512-FE9F-7889C50F303B}"/>
              </a:ext>
            </a:extLst>
          </p:cNvPr>
          <p:cNvSpPr txBox="1"/>
          <p:nvPr/>
        </p:nvSpPr>
        <p:spPr>
          <a:xfrm>
            <a:off x="4104395" y="637080"/>
            <a:ext cx="10568717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0"/>
              </a:lnSpc>
            </a:pPr>
            <a:r>
              <a:rPr lang="vi-VN" sz="6000">
                <a:solidFill>
                  <a:schemeClr val="bg2">
                    <a:lumMod val="25000"/>
                  </a:schemeClr>
                </a:solidFill>
                <a:latin typeface="Barlow Semi Condensed Black" panose="020B0604020202020204" pitchFamily="2" charset="0"/>
              </a:rPr>
              <a:t>TRÌNH BÀY Ý TƯỞNG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E7C0C5A-A94F-DC8B-5793-1F48D2AFA0A9}"/>
              </a:ext>
            </a:extLst>
          </p:cNvPr>
          <p:cNvSpPr/>
          <p:nvPr/>
        </p:nvSpPr>
        <p:spPr>
          <a:xfrm>
            <a:off x="2768151" y="3807531"/>
            <a:ext cx="3480249" cy="1335969"/>
          </a:xfrm>
          <a:custGeom>
            <a:avLst/>
            <a:gdLst>
              <a:gd name="connsiteX0" fmla="*/ 0 w 1957087"/>
              <a:gd name="connsiteY0" fmla="*/ 222666 h 1335969"/>
              <a:gd name="connsiteX1" fmla="*/ 222666 w 1957087"/>
              <a:gd name="connsiteY1" fmla="*/ 0 h 1335969"/>
              <a:gd name="connsiteX2" fmla="*/ 1141634 w 1957087"/>
              <a:gd name="connsiteY2" fmla="*/ 0 h 1335969"/>
              <a:gd name="connsiteX3" fmla="*/ 1141634 w 1957087"/>
              <a:gd name="connsiteY3" fmla="*/ 0 h 1335969"/>
              <a:gd name="connsiteX4" fmla="*/ 1630906 w 1957087"/>
              <a:gd name="connsiteY4" fmla="*/ 0 h 1335969"/>
              <a:gd name="connsiteX5" fmla="*/ 1734421 w 1957087"/>
              <a:gd name="connsiteY5" fmla="*/ 0 h 1335969"/>
              <a:gd name="connsiteX6" fmla="*/ 1957087 w 1957087"/>
              <a:gd name="connsiteY6" fmla="*/ 222666 h 1335969"/>
              <a:gd name="connsiteX7" fmla="*/ 1957087 w 1957087"/>
              <a:gd name="connsiteY7" fmla="*/ 779315 h 1335969"/>
              <a:gd name="connsiteX8" fmla="*/ 2822667 w 1957087"/>
              <a:gd name="connsiteY8" fmla="*/ 1296090 h 1335969"/>
              <a:gd name="connsiteX9" fmla="*/ 1957087 w 1957087"/>
              <a:gd name="connsiteY9" fmla="*/ 1113308 h 1335969"/>
              <a:gd name="connsiteX10" fmla="*/ 1957087 w 1957087"/>
              <a:gd name="connsiteY10" fmla="*/ 1113303 h 1335969"/>
              <a:gd name="connsiteX11" fmla="*/ 1734421 w 1957087"/>
              <a:gd name="connsiteY11" fmla="*/ 1335969 h 1335969"/>
              <a:gd name="connsiteX12" fmla="*/ 1630906 w 1957087"/>
              <a:gd name="connsiteY12" fmla="*/ 1335969 h 1335969"/>
              <a:gd name="connsiteX13" fmla="*/ 1141634 w 1957087"/>
              <a:gd name="connsiteY13" fmla="*/ 1335969 h 1335969"/>
              <a:gd name="connsiteX14" fmla="*/ 1141634 w 1957087"/>
              <a:gd name="connsiteY14" fmla="*/ 1335969 h 1335969"/>
              <a:gd name="connsiteX15" fmla="*/ 222666 w 1957087"/>
              <a:gd name="connsiteY15" fmla="*/ 1335969 h 1335969"/>
              <a:gd name="connsiteX16" fmla="*/ 0 w 1957087"/>
              <a:gd name="connsiteY16" fmla="*/ 1113303 h 1335969"/>
              <a:gd name="connsiteX17" fmla="*/ 0 w 1957087"/>
              <a:gd name="connsiteY17" fmla="*/ 1113308 h 1335969"/>
              <a:gd name="connsiteX18" fmla="*/ 0 w 1957087"/>
              <a:gd name="connsiteY18" fmla="*/ 779315 h 1335969"/>
              <a:gd name="connsiteX19" fmla="*/ 0 w 1957087"/>
              <a:gd name="connsiteY19" fmla="*/ 779315 h 1335969"/>
              <a:gd name="connsiteX20" fmla="*/ 0 w 1957087"/>
              <a:gd name="connsiteY20" fmla="*/ 222666 h 1335969"/>
              <a:gd name="connsiteX0" fmla="*/ 0 w 2822667"/>
              <a:gd name="connsiteY0" fmla="*/ 222666 h 1335969"/>
              <a:gd name="connsiteX1" fmla="*/ 222666 w 2822667"/>
              <a:gd name="connsiteY1" fmla="*/ 0 h 1335969"/>
              <a:gd name="connsiteX2" fmla="*/ 1141634 w 2822667"/>
              <a:gd name="connsiteY2" fmla="*/ 0 h 1335969"/>
              <a:gd name="connsiteX3" fmla="*/ 1141634 w 2822667"/>
              <a:gd name="connsiteY3" fmla="*/ 0 h 1335969"/>
              <a:gd name="connsiteX4" fmla="*/ 1630906 w 2822667"/>
              <a:gd name="connsiteY4" fmla="*/ 0 h 1335969"/>
              <a:gd name="connsiteX5" fmla="*/ 1734421 w 2822667"/>
              <a:gd name="connsiteY5" fmla="*/ 0 h 1335969"/>
              <a:gd name="connsiteX6" fmla="*/ 1957087 w 2822667"/>
              <a:gd name="connsiteY6" fmla="*/ 222666 h 1335969"/>
              <a:gd name="connsiteX7" fmla="*/ 2189561 w 2822667"/>
              <a:gd name="connsiteY7" fmla="*/ 794813 h 1335969"/>
              <a:gd name="connsiteX8" fmla="*/ 2822667 w 2822667"/>
              <a:gd name="connsiteY8" fmla="*/ 1296090 h 1335969"/>
              <a:gd name="connsiteX9" fmla="*/ 1957087 w 2822667"/>
              <a:gd name="connsiteY9" fmla="*/ 1113308 h 1335969"/>
              <a:gd name="connsiteX10" fmla="*/ 1957087 w 2822667"/>
              <a:gd name="connsiteY10" fmla="*/ 1113303 h 1335969"/>
              <a:gd name="connsiteX11" fmla="*/ 1734421 w 2822667"/>
              <a:gd name="connsiteY11" fmla="*/ 1335969 h 1335969"/>
              <a:gd name="connsiteX12" fmla="*/ 1630906 w 2822667"/>
              <a:gd name="connsiteY12" fmla="*/ 1335969 h 1335969"/>
              <a:gd name="connsiteX13" fmla="*/ 1141634 w 2822667"/>
              <a:gd name="connsiteY13" fmla="*/ 1335969 h 1335969"/>
              <a:gd name="connsiteX14" fmla="*/ 1141634 w 2822667"/>
              <a:gd name="connsiteY14" fmla="*/ 1335969 h 1335969"/>
              <a:gd name="connsiteX15" fmla="*/ 222666 w 2822667"/>
              <a:gd name="connsiteY15" fmla="*/ 1335969 h 1335969"/>
              <a:gd name="connsiteX16" fmla="*/ 0 w 2822667"/>
              <a:gd name="connsiteY16" fmla="*/ 1113303 h 1335969"/>
              <a:gd name="connsiteX17" fmla="*/ 0 w 2822667"/>
              <a:gd name="connsiteY17" fmla="*/ 1113308 h 1335969"/>
              <a:gd name="connsiteX18" fmla="*/ 0 w 2822667"/>
              <a:gd name="connsiteY18" fmla="*/ 779315 h 1335969"/>
              <a:gd name="connsiteX19" fmla="*/ 0 w 2822667"/>
              <a:gd name="connsiteY19" fmla="*/ 779315 h 1335969"/>
              <a:gd name="connsiteX20" fmla="*/ 0 w 2822667"/>
              <a:gd name="connsiteY20" fmla="*/ 222666 h 1335969"/>
              <a:gd name="connsiteX0" fmla="*/ 0 w 2822667"/>
              <a:gd name="connsiteY0" fmla="*/ 222666 h 1335969"/>
              <a:gd name="connsiteX1" fmla="*/ 222666 w 2822667"/>
              <a:gd name="connsiteY1" fmla="*/ 0 h 1335969"/>
              <a:gd name="connsiteX2" fmla="*/ 1141634 w 2822667"/>
              <a:gd name="connsiteY2" fmla="*/ 0 h 1335969"/>
              <a:gd name="connsiteX3" fmla="*/ 1141634 w 2822667"/>
              <a:gd name="connsiteY3" fmla="*/ 0 h 1335969"/>
              <a:gd name="connsiteX4" fmla="*/ 1630906 w 2822667"/>
              <a:gd name="connsiteY4" fmla="*/ 0 h 1335969"/>
              <a:gd name="connsiteX5" fmla="*/ 1734421 w 2822667"/>
              <a:gd name="connsiteY5" fmla="*/ 0 h 1335969"/>
              <a:gd name="connsiteX6" fmla="*/ 1957087 w 2822667"/>
              <a:gd name="connsiteY6" fmla="*/ 222666 h 1335969"/>
              <a:gd name="connsiteX7" fmla="*/ 2189561 w 2822667"/>
              <a:gd name="connsiteY7" fmla="*/ 794813 h 1335969"/>
              <a:gd name="connsiteX8" fmla="*/ 2822667 w 2822667"/>
              <a:gd name="connsiteY8" fmla="*/ 1296090 h 1335969"/>
              <a:gd name="connsiteX9" fmla="*/ 1957087 w 2822667"/>
              <a:gd name="connsiteY9" fmla="*/ 1113308 h 1335969"/>
              <a:gd name="connsiteX10" fmla="*/ 1957087 w 2822667"/>
              <a:gd name="connsiteY10" fmla="*/ 1113303 h 1335969"/>
              <a:gd name="connsiteX11" fmla="*/ 1734421 w 2822667"/>
              <a:gd name="connsiteY11" fmla="*/ 1335969 h 1335969"/>
              <a:gd name="connsiteX12" fmla="*/ 1630906 w 2822667"/>
              <a:gd name="connsiteY12" fmla="*/ 1335969 h 1335969"/>
              <a:gd name="connsiteX13" fmla="*/ 1141634 w 2822667"/>
              <a:gd name="connsiteY13" fmla="*/ 1335969 h 1335969"/>
              <a:gd name="connsiteX14" fmla="*/ 1141634 w 2822667"/>
              <a:gd name="connsiteY14" fmla="*/ 1335969 h 1335969"/>
              <a:gd name="connsiteX15" fmla="*/ 222666 w 2822667"/>
              <a:gd name="connsiteY15" fmla="*/ 1335969 h 1335969"/>
              <a:gd name="connsiteX16" fmla="*/ 0 w 2822667"/>
              <a:gd name="connsiteY16" fmla="*/ 1113303 h 1335969"/>
              <a:gd name="connsiteX17" fmla="*/ 0 w 2822667"/>
              <a:gd name="connsiteY17" fmla="*/ 1113308 h 1335969"/>
              <a:gd name="connsiteX18" fmla="*/ 0 w 2822667"/>
              <a:gd name="connsiteY18" fmla="*/ 779315 h 1335969"/>
              <a:gd name="connsiteX19" fmla="*/ 0 w 2822667"/>
              <a:gd name="connsiteY19" fmla="*/ 779315 h 1335969"/>
              <a:gd name="connsiteX20" fmla="*/ 0 w 2822667"/>
              <a:gd name="connsiteY20" fmla="*/ 222666 h 1335969"/>
              <a:gd name="connsiteX0" fmla="*/ 0 w 3008647"/>
              <a:gd name="connsiteY0" fmla="*/ 222666 h 1335969"/>
              <a:gd name="connsiteX1" fmla="*/ 222666 w 3008647"/>
              <a:gd name="connsiteY1" fmla="*/ 0 h 1335969"/>
              <a:gd name="connsiteX2" fmla="*/ 1141634 w 3008647"/>
              <a:gd name="connsiteY2" fmla="*/ 0 h 1335969"/>
              <a:gd name="connsiteX3" fmla="*/ 1141634 w 3008647"/>
              <a:gd name="connsiteY3" fmla="*/ 0 h 1335969"/>
              <a:gd name="connsiteX4" fmla="*/ 1630906 w 3008647"/>
              <a:gd name="connsiteY4" fmla="*/ 0 h 1335969"/>
              <a:gd name="connsiteX5" fmla="*/ 1734421 w 3008647"/>
              <a:gd name="connsiteY5" fmla="*/ 0 h 1335969"/>
              <a:gd name="connsiteX6" fmla="*/ 1957087 w 3008647"/>
              <a:gd name="connsiteY6" fmla="*/ 222666 h 1335969"/>
              <a:gd name="connsiteX7" fmla="*/ 2189561 w 3008647"/>
              <a:gd name="connsiteY7" fmla="*/ 794813 h 1335969"/>
              <a:gd name="connsiteX8" fmla="*/ 3008647 w 3008647"/>
              <a:gd name="connsiteY8" fmla="*/ 1296090 h 1335969"/>
              <a:gd name="connsiteX9" fmla="*/ 1957087 w 3008647"/>
              <a:gd name="connsiteY9" fmla="*/ 1113308 h 1335969"/>
              <a:gd name="connsiteX10" fmla="*/ 1957087 w 3008647"/>
              <a:gd name="connsiteY10" fmla="*/ 1113303 h 1335969"/>
              <a:gd name="connsiteX11" fmla="*/ 1734421 w 3008647"/>
              <a:gd name="connsiteY11" fmla="*/ 1335969 h 1335969"/>
              <a:gd name="connsiteX12" fmla="*/ 1630906 w 3008647"/>
              <a:gd name="connsiteY12" fmla="*/ 1335969 h 1335969"/>
              <a:gd name="connsiteX13" fmla="*/ 1141634 w 3008647"/>
              <a:gd name="connsiteY13" fmla="*/ 1335969 h 1335969"/>
              <a:gd name="connsiteX14" fmla="*/ 1141634 w 3008647"/>
              <a:gd name="connsiteY14" fmla="*/ 1335969 h 1335969"/>
              <a:gd name="connsiteX15" fmla="*/ 222666 w 3008647"/>
              <a:gd name="connsiteY15" fmla="*/ 1335969 h 1335969"/>
              <a:gd name="connsiteX16" fmla="*/ 0 w 3008647"/>
              <a:gd name="connsiteY16" fmla="*/ 1113303 h 1335969"/>
              <a:gd name="connsiteX17" fmla="*/ 0 w 3008647"/>
              <a:gd name="connsiteY17" fmla="*/ 1113308 h 1335969"/>
              <a:gd name="connsiteX18" fmla="*/ 0 w 3008647"/>
              <a:gd name="connsiteY18" fmla="*/ 779315 h 1335969"/>
              <a:gd name="connsiteX19" fmla="*/ 0 w 3008647"/>
              <a:gd name="connsiteY19" fmla="*/ 779315 h 1335969"/>
              <a:gd name="connsiteX20" fmla="*/ 0 w 3008647"/>
              <a:gd name="connsiteY20" fmla="*/ 222666 h 13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08647" h="1335969">
                <a:moveTo>
                  <a:pt x="0" y="222666"/>
                </a:moveTo>
                <a:cubicBezTo>
                  <a:pt x="0" y="99691"/>
                  <a:pt x="99691" y="0"/>
                  <a:pt x="222666" y="0"/>
                </a:cubicBezTo>
                <a:lnTo>
                  <a:pt x="1141634" y="0"/>
                </a:lnTo>
                <a:lnTo>
                  <a:pt x="1141634" y="0"/>
                </a:lnTo>
                <a:lnTo>
                  <a:pt x="1630906" y="0"/>
                </a:lnTo>
                <a:lnTo>
                  <a:pt x="1734421" y="0"/>
                </a:lnTo>
                <a:cubicBezTo>
                  <a:pt x="1857396" y="0"/>
                  <a:pt x="1957087" y="99691"/>
                  <a:pt x="1957087" y="222666"/>
                </a:cubicBezTo>
                <a:lnTo>
                  <a:pt x="2189561" y="794813"/>
                </a:lnTo>
                <a:cubicBezTo>
                  <a:pt x="2493585" y="1116888"/>
                  <a:pt x="2797612" y="1128998"/>
                  <a:pt x="3008647" y="1296090"/>
                </a:cubicBezTo>
                <a:lnTo>
                  <a:pt x="1957087" y="1113308"/>
                </a:lnTo>
                <a:lnTo>
                  <a:pt x="1957087" y="1113303"/>
                </a:lnTo>
                <a:cubicBezTo>
                  <a:pt x="1957087" y="1236278"/>
                  <a:pt x="1857396" y="1335969"/>
                  <a:pt x="1734421" y="1335969"/>
                </a:cubicBezTo>
                <a:lnTo>
                  <a:pt x="1630906" y="1335969"/>
                </a:lnTo>
                <a:lnTo>
                  <a:pt x="1141634" y="1335969"/>
                </a:lnTo>
                <a:lnTo>
                  <a:pt x="1141634" y="1335969"/>
                </a:lnTo>
                <a:lnTo>
                  <a:pt x="222666" y="1335969"/>
                </a:lnTo>
                <a:cubicBezTo>
                  <a:pt x="99691" y="1335969"/>
                  <a:pt x="0" y="1236278"/>
                  <a:pt x="0" y="1113303"/>
                </a:cubicBezTo>
                <a:lnTo>
                  <a:pt x="0" y="1113308"/>
                </a:lnTo>
                <a:lnTo>
                  <a:pt x="0" y="779315"/>
                </a:lnTo>
                <a:lnTo>
                  <a:pt x="0" y="779315"/>
                </a:lnTo>
                <a:lnTo>
                  <a:pt x="0" y="2226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6">
            <a:extLst>
              <a:ext uri="{FF2B5EF4-FFF2-40B4-BE49-F238E27FC236}">
                <a16:creationId xmlns:a16="http://schemas.microsoft.com/office/drawing/2014/main" id="{E63EC60B-CE51-DF10-2E0B-DA990C04D35D}"/>
              </a:ext>
            </a:extLst>
          </p:cNvPr>
          <p:cNvSpPr/>
          <p:nvPr/>
        </p:nvSpPr>
        <p:spPr>
          <a:xfrm flipH="1">
            <a:off x="12725399" y="3683352"/>
            <a:ext cx="3796501" cy="1253139"/>
          </a:xfrm>
          <a:custGeom>
            <a:avLst/>
            <a:gdLst>
              <a:gd name="connsiteX0" fmla="*/ 0 w 1957087"/>
              <a:gd name="connsiteY0" fmla="*/ 222666 h 1335969"/>
              <a:gd name="connsiteX1" fmla="*/ 222666 w 1957087"/>
              <a:gd name="connsiteY1" fmla="*/ 0 h 1335969"/>
              <a:gd name="connsiteX2" fmla="*/ 1141634 w 1957087"/>
              <a:gd name="connsiteY2" fmla="*/ 0 h 1335969"/>
              <a:gd name="connsiteX3" fmla="*/ 1141634 w 1957087"/>
              <a:gd name="connsiteY3" fmla="*/ 0 h 1335969"/>
              <a:gd name="connsiteX4" fmla="*/ 1630906 w 1957087"/>
              <a:gd name="connsiteY4" fmla="*/ 0 h 1335969"/>
              <a:gd name="connsiteX5" fmla="*/ 1734421 w 1957087"/>
              <a:gd name="connsiteY5" fmla="*/ 0 h 1335969"/>
              <a:gd name="connsiteX6" fmla="*/ 1957087 w 1957087"/>
              <a:gd name="connsiteY6" fmla="*/ 222666 h 1335969"/>
              <a:gd name="connsiteX7" fmla="*/ 1957087 w 1957087"/>
              <a:gd name="connsiteY7" fmla="*/ 779315 h 1335969"/>
              <a:gd name="connsiteX8" fmla="*/ 2822667 w 1957087"/>
              <a:gd name="connsiteY8" fmla="*/ 1296090 h 1335969"/>
              <a:gd name="connsiteX9" fmla="*/ 1957087 w 1957087"/>
              <a:gd name="connsiteY9" fmla="*/ 1113308 h 1335969"/>
              <a:gd name="connsiteX10" fmla="*/ 1957087 w 1957087"/>
              <a:gd name="connsiteY10" fmla="*/ 1113303 h 1335969"/>
              <a:gd name="connsiteX11" fmla="*/ 1734421 w 1957087"/>
              <a:gd name="connsiteY11" fmla="*/ 1335969 h 1335969"/>
              <a:gd name="connsiteX12" fmla="*/ 1630906 w 1957087"/>
              <a:gd name="connsiteY12" fmla="*/ 1335969 h 1335969"/>
              <a:gd name="connsiteX13" fmla="*/ 1141634 w 1957087"/>
              <a:gd name="connsiteY13" fmla="*/ 1335969 h 1335969"/>
              <a:gd name="connsiteX14" fmla="*/ 1141634 w 1957087"/>
              <a:gd name="connsiteY14" fmla="*/ 1335969 h 1335969"/>
              <a:gd name="connsiteX15" fmla="*/ 222666 w 1957087"/>
              <a:gd name="connsiteY15" fmla="*/ 1335969 h 1335969"/>
              <a:gd name="connsiteX16" fmla="*/ 0 w 1957087"/>
              <a:gd name="connsiteY16" fmla="*/ 1113303 h 1335969"/>
              <a:gd name="connsiteX17" fmla="*/ 0 w 1957087"/>
              <a:gd name="connsiteY17" fmla="*/ 1113308 h 1335969"/>
              <a:gd name="connsiteX18" fmla="*/ 0 w 1957087"/>
              <a:gd name="connsiteY18" fmla="*/ 779315 h 1335969"/>
              <a:gd name="connsiteX19" fmla="*/ 0 w 1957087"/>
              <a:gd name="connsiteY19" fmla="*/ 779315 h 1335969"/>
              <a:gd name="connsiteX20" fmla="*/ 0 w 1957087"/>
              <a:gd name="connsiteY20" fmla="*/ 222666 h 1335969"/>
              <a:gd name="connsiteX0" fmla="*/ 0 w 2822667"/>
              <a:gd name="connsiteY0" fmla="*/ 222666 h 1335969"/>
              <a:gd name="connsiteX1" fmla="*/ 222666 w 2822667"/>
              <a:gd name="connsiteY1" fmla="*/ 0 h 1335969"/>
              <a:gd name="connsiteX2" fmla="*/ 1141634 w 2822667"/>
              <a:gd name="connsiteY2" fmla="*/ 0 h 1335969"/>
              <a:gd name="connsiteX3" fmla="*/ 1141634 w 2822667"/>
              <a:gd name="connsiteY3" fmla="*/ 0 h 1335969"/>
              <a:gd name="connsiteX4" fmla="*/ 1630906 w 2822667"/>
              <a:gd name="connsiteY4" fmla="*/ 0 h 1335969"/>
              <a:gd name="connsiteX5" fmla="*/ 1734421 w 2822667"/>
              <a:gd name="connsiteY5" fmla="*/ 0 h 1335969"/>
              <a:gd name="connsiteX6" fmla="*/ 1957087 w 2822667"/>
              <a:gd name="connsiteY6" fmla="*/ 222666 h 1335969"/>
              <a:gd name="connsiteX7" fmla="*/ 2189561 w 2822667"/>
              <a:gd name="connsiteY7" fmla="*/ 794813 h 1335969"/>
              <a:gd name="connsiteX8" fmla="*/ 2822667 w 2822667"/>
              <a:gd name="connsiteY8" fmla="*/ 1296090 h 1335969"/>
              <a:gd name="connsiteX9" fmla="*/ 1957087 w 2822667"/>
              <a:gd name="connsiteY9" fmla="*/ 1113308 h 1335969"/>
              <a:gd name="connsiteX10" fmla="*/ 1957087 w 2822667"/>
              <a:gd name="connsiteY10" fmla="*/ 1113303 h 1335969"/>
              <a:gd name="connsiteX11" fmla="*/ 1734421 w 2822667"/>
              <a:gd name="connsiteY11" fmla="*/ 1335969 h 1335969"/>
              <a:gd name="connsiteX12" fmla="*/ 1630906 w 2822667"/>
              <a:gd name="connsiteY12" fmla="*/ 1335969 h 1335969"/>
              <a:gd name="connsiteX13" fmla="*/ 1141634 w 2822667"/>
              <a:gd name="connsiteY13" fmla="*/ 1335969 h 1335969"/>
              <a:gd name="connsiteX14" fmla="*/ 1141634 w 2822667"/>
              <a:gd name="connsiteY14" fmla="*/ 1335969 h 1335969"/>
              <a:gd name="connsiteX15" fmla="*/ 222666 w 2822667"/>
              <a:gd name="connsiteY15" fmla="*/ 1335969 h 1335969"/>
              <a:gd name="connsiteX16" fmla="*/ 0 w 2822667"/>
              <a:gd name="connsiteY16" fmla="*/ 1113303 h 1335969"/>
              <a:gd name="connsiteX17" fmla="*/ 0 w 2822667"/>
              <a:gd name="connsiteY17" fmla="*/ 1113308 h 1335969"/>
              <a:gd name="connsiteX18" fmla="*/ 0 w 2822667"/>
              <a:gd name="connsiteY18" fmla="*/ 779315 h 1335969"/>
              <a:gd name="connsiteX19" fmla="*/ 0 w 2822667"/>
              <a:gd name="connsiteY19" fmla="*/ 779315 h 1335969"/>
              <a:gd name="connsiteX20" fmla="*/ 0 w 2822667"/>
              <a:gd name="connsiteY20" fmla="*/ 222666 h 1335969"/>
              <a:gd name="connsiteX0" fmla="*/ 0 w 2822667"/>
              <a:gd name="connsiteY0" fmla="*/ 222666 h 1335969"/>
              <a:gd name="connsiteX1" fmla="*/ 222666 w 2822667"/>
              <a:gd name="connsiteY1" fmla="*/ 0 h 1335969"/>
              <a:gd name="connsiteX2" fmla="*/ 1141634 w 2822667"/>
              <a:gd name="connsiteY2" fmla="*/ 0 h 1335969"/>
              <a:gd name="connsiteX3" fmla="*/ 1141634 w 2822667"/>
              <a:gd name="connsiteY3" fmla="*/ 0 h 1335969"/>
              <a:gd name="connsiteX4" fmla="*/ 1630906 w 2822667"/>
              <a:gd name="connsiteY4" fmla="*/ 0 h 1335969"/>
              <a:gd name="connsiteX5" fmla="*/ 1734421 w 2822667"/>
              <a:gd name="connsiteY5" fmla="*/ 0 h 1335969"/>
              <a:gd name="connsiteX6" fmla="*/ 1957087 w 2822667"/>
              <a:gd name="connsiteY6" fmla="*/ 222666 h 1335969"/>
              <a:gd name="connsiteX7" fmla="*/ 2189561 w 2822667"/>
              <a:gd name="connsiteY7" fmla="*/ 794813 h 1335969"/>
              <a:gd name="connsiteX8" fmla="*/ 2822667 w 2822667"/>
              <a:gd name="connsiteY8" fmla="*/ 1296090 h 1335969"/>
              <a:gd name="connsiteX9" fmla="*/ 1957087 w 2822667"/>
              <a:gd name="connsiteY9" fmla="*/ 1113308 h 1335969"/>
              <a:gd name="connsiteX10" fmla="*/ 1957087 w 2822667"/>
              <a:gd name="connsiteY10" fmla="*/ 1113303 h 1335969"/>
              <a:gd name="connsiteX11" fmla="*/ 1734421 w 2822667"/>
              <a:gd name="connsiteY11" fmla="*/ 1335969 h 1335969"/>
              <a:gd name="connsiteX12" fmla="*/ 1630906 w 2822667"/>
              <a:gd name="connsiteY12" fmla="*/ 1335969 h 1335969"/>
              <a:gd name="connsiteX13" fmla="*/ 1141634 w 2822667"/>
              <a:gd name="connsiteY13" fmla="*/ 1335969 h 1335969"/>
              <a:gd name="connsiteX14" fmla="*/ 1141634 w 2822667"/>
              <a:gd name="connsiteY14" fmla="*/ 1335969 h 1335969"/>
              <a:gd name="connsiteX15" fmla="*/ 222666 w 2822667"/>
              <a:gd name="connsiteY15" fmla="*/ 1335969 h 1335969"/>
              <a:gd name="connsiteX16" fmla="*/ 0 w 2822667"/>
              <a:gd name="connsiteY16" fmla="*/ 1113303 h 1335969"/>
              <a:gd name="connsiteX17" fmla="*/ 0 w 2822667"/>
              <a:gd name="connsiteY17" fmla="*/ 1113308 h 1335969"/>
              <a:gd name="connsiteX18" fmla="*/ 0 w 2822667"/>
              <a:gd name="connsiteY18" fmla="*/ 779315 h 1335969"/>
              <a:gd name="connsiteX19" fmla="*/ 0 w 2822667"/>
              <a:gd name="connsiteY19" fmla="*/ 779315 h 1335969"/>
              <a:gd name="connsiteX20" fmla="*/ 0 w 2822667"/>
              <a:gd name="connsiteY20" fmla="*/ 222666 h 1335969"/>
              <a:gd name="connsiteX0" fmla="*/ 0 w 3008647"/>
              <a:gd name="connsiteY0" fmla="*/ 222666 h 1335969"/>
              <a:gd name="connsiteX1" fmla="*/ 222666 w 3008647"/>
              <a:gd name="connsiteY1" fmla="*/ 0 h 1335969"/>
              <a:gd name="connsiteX2" fmla="*/ 1141634 w 3008647"/>
              <a:gd name="connsiteY2" fmla="*/ 0 h 1335969"/>
              <a:gd name="connsiteX3" fmla="*/ 1141634 w 3008647"/>
              <a:gd name="connsiteY3" fmla="*/ 0 h 1335969"/>
              <a:gd name="connsiteX4" fmla="*/ 1630906 w 3008647"/>
              <a:gd name="connsiteY4" fmla="*/ 0 h 1335969"/>
              <a:gd name="connsiteX5" fmla="*/ 1734421 w 3008647"/>
              <a:gd name="connsiteY5" fmla="*/ 0 h 1335969"/>
              <a:gd name="connsiteX6" fmla="*/ 1957087 w 3008647"/>
              <a:gd name="connsiteY6" fmla="*/ 222666 h 1335969"/>
              <a:gd name="connsiteX7" fmla="*/ 2189561 w 3008647"/>
              <a:gd name="connsiteY7" fmla="*/ 794813 h 1335969"/>
              <a:gd name="connsiteX8" fmla="*/ 3008647 w 3008647"/>
              <a:gd name="connsiteY8" fmla="*/ 1296090 h 1335969"/>
              <a:gd name="connsiteX9" fmla="*/ 1957087 w 3008647"/>
              <a:gd name="connsiteY9" fmla="*/ 1113308 h 1335969"/>
              <a:gd name="connsiteX10" fmla="*/ 1957087 w 3008647"/>
              <a:gd name="connsiteY10" fmla="*/ 1113303 h 1335969"/>
              <a:gd name="connsiteX11" fmla="*/ 1734421 w 3008647"/>
              <a:gd name="connsiteY11" fmla="*/ 1335969 h 1335969"/>
              <a:gd name="connsiteX12" fmla="*/ 1630906 w 3008647"/>
              <a:gd name="connsiteY12" fmla="*/ 1335969 h 1335969"/>
              <a:gd name="connsiteX13" fmla="*/ 1141634 w 3008647"/>
              <a:gd name="connsiteY13" fmla="*/ 1335969 h 1335969"/>
              <a:gd name="connsiteX14" fmla="*/ 1141634 w 3008647"/>
              <a:gd name="connsiteY14" fmla="*/ 1335969 h 1335969"/>
              <a:gd name="connsiteX15" fmla="*/ 222666 w 3008647"/>
              <a:gd name="connsiteY15" fmla="*/ 1335969 h 1335969"/>
              <a:gd name="connsiteX16" fmla="*/ 0 w 3008647"/>
              <a:gd name="connsiteY16" fmla="*/ 1113303 h 1335969"/>
              <a:gd name="connsiteX17" fmla="*/ 0 w 3008647"/>
              <a:gd name="connsiteY17" fmla="*/ 1113308 h 1335969"/>
              <a:gd name="connsiteX18" fmla="*/ 0 w 3008647"/>
              <a:gd name="connsiteY18" fmla="*/ 779315 h 1335969"/>
              <a:gd name="connsiteX19" fmla="*/ 0 w 3008647"/>
              <a:gd name="connsiteY19" fmla="*/ 779315 h 1335969"/>
              <a:gd name="connsiteX20" fmla="*/ 0 w 3008647"/>
              <a:gd name="connsiteY20" fmla="*/ 222666 h 13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08647" h="1335969">
                <a:moveTo>
                  <a:pt x="0" y="222666"/>
                </a:moveTo>
                <a:cubicBezTo>
                  <a:pt x="0" y="99691"/>
                  <a:pt x="99691" y="0"/>
                  <a:pt x="222666" y="0"/>
                </a:cubicBezTo>
                <a:lnTo>
                  <a:pt x="1141634" y="0"/>
                </a:lnTo>
                <a:lnTo>
                  <a:pt x="1141634" y="0"/>
                </a:lnTo>
                <a:lnTo>
                  <a:pt x="1630906" y="0"/>
                </a:lnTo>
                <a:lnTo>
                  <a:pt x="1734421" y="0"/>
                </a:lnTo>
                <a:cubicBezTo>
                  <a:pt x="1857396" y="0"/>
                  <a:pt x="1957087" y="99691"/>
                  <a:pt x="1957087" y="222666"/>
                </a:cubicBezTo>
                <a:lnTo>
                  <a:pt x="2189561" y="794813"/>
                </a:lnTo>
                <a:cubicBezTo>
                  <a:pt x="2493585" y="1116888"/>
                  <a:pt x="2797612" y="1128998"/>
                  <a:pt x="3008647" y="1296090"/>
                </a:cubicBezTo>
                <a:lnTo>
                  <a:pt x="1957087" y="1113308"/>
                </a:lnTo>
                <a:lnTo>
                  <a:pt x="1957087" y="1113303"/>
                </a:lnTo>
                <a:cubicBezTo>
                  <a:pt x="1957087" y="1236278"/>
                  <a:pt x="1857396" y="1335969"/>
                  <a:pt x="1734421" y="1335969"/>
                </a:cubicBezTo>
                <a:lnTo>
                  <a:pt x="1630906" y="1335969"/>
                </a:lnTo>
                <a:lnTo>
                  <a:pt x="1141634" y="1335969"/>
                </a:lnTo>
                <a:lnTo>
                  <a:pt x="1141634" y="1335969"/>
                </a:lnTo>
                <a:lnTo>
                  <a:pt x="222666" y="1335969"/>
                </a:lnTo>
                <a:cubicBezTo>
                  <a:pt x="99691" y="1335969"/>
                  <a:pt x="0" y="1236278"/>
                  <a:pt x="0" y="1113303"/>
                </a:cubicBezTo>
                <a:lnTo>
                  <a:pt x="0" y="1113308"/>
                </a:lnTo>
                <a:lnTo>
                  <a:pt x="0" y="779315"/>
                </a:lnTo>
                <a:lnTo>
                  <a:pt x="0" y="779315"/>
                </a:lnTo>
                <a:lnTo>
                  <a:pt x="0" y="22266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1947EB44-9D62-7AC2-DB44-4B08B4DB7F89}"/>
              </a:ext>
            </a:extLst>
          </p:cNvPr>
          <p:cNvSpPr txBox="1"/>
          <p:nvPr/>
        </p:nvSpPr>
        <p:spPr>
          <a:xfrm flipH="1">
            <a:off x="2917702" y="4152512"/>
            <a:ext cx="235301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prstClr val="black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Đây là bản thiết kế của nhóm tớ.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cs typeface="Courier New" panose="02070309020205020404" pitchFamily="49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8591160D-0F17-D5FF-BAFB-325D29F633C7}"/>
              </a:ext>
            </a:extLst>
          </p:cNvPr>
          <p:cNvSpPr txBox="1"/>
          <p:nvPr/>
        </p:nvSpPr>
        <p:spPr>
          <a:xfrm flipH="1">
            <a:off x="14010520" y="4027359"/>
            <a:ext cx="25113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prstClr val="black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Ngôi nhà của nhóm tớ gồm có...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2047493" y="3140777"/>
            <a:ext cx="14564108" cy="6346792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7"/>
                </a:lnTo>
                <a:lnTo>
                  <a:pt x="0" y="5264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731547" y="1041759"/>
            <a:ext cx="1315357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Condensed ExtraBold" panose="00000906000000000000" pitchFamily="2" charset="0"/>
                <a:ea typeface="+mn-ea"/>
                <a:cs typeface="Jaro 24pt" pitchFamily="2" charset="0"/>
              </a:rPr>
              <a:t>Làm mô hình ngôi nhà nhỏ, tiện ích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28596E-6A8C-B1FD-4353-0F0E4036ABA7}"/>
              </a:ext>
            </a:extLst>
          </p:cNvPr>
          <p:cNvSpPr txBox="1"/>
          <p:nvPr/>
        </p:nvSpPr>
        <p:spPr>
          <a:xfrm>
            <a:off x="0" y="263298"/>
            <a:ext cx="410951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Barlow Condensed ExtraBold" panose="00000906000000000000" pitchFamily="2" charset="0"/>
                <a:ea typeface="+mn-ea"/>
                <a:cs typeface="Jaro 24pt" pitchFamily="2" charset="0"/>
              </a:rPr>
              <a:t>HOẠT ĐỘNG 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846D5B-FF8C-2E82-E8D9-2FC7C85EA1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6031" y="3784027"/>
            <a:ext cx="8844604" cy="4971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2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067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46473" y="6912645"/>
            <a:ext cx="4808257" cy="4282354"/>
          </a:xfrm>
          <a:custGeom>
            <a:avLst/>
            <a:gdLst/>
            <a:ahLst/>
            <a:cxnLst/>
            <a:rect l="l" t="t" r="r" b="b"/>
            <a:pathLst>
              <a:path w="4808257" h="4282354">
                <a:moveTo>
                  <a:pt x="0" y="0"/>
                </a:moveTo>
                <a:lnTo>
                  <a:pt x="4808257" y="0"/>
                </a:lnTo>
                <a:lnTo>
                  <a:pt x="4808257" y="4282354"/>
                </a:lnTo>
                <a:lnTo>
                  <a:pt x="0" y="4282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2858619" y="1755959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0" y="0"/>
                </a:moveTo>
                <a:lnTo>
                  <a:pt x="8115300" y="0"/>
                </a:lnTo>
                <a:lnTo>
                  <a:pt x="8115300" y="3438858"/>
                </a:lnTo>
                <a:lnTo>
                  <a:pt x="0" y="3438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2170252" y="3229051"/>
            <a:ext cx="8115300" cy="3438858"/>
          </a:xfrm>
          <a:custGeom>
            <a:avLst/>
            <a:gdLst/>
            <a:ahLst/>
            <a:cxnLst/>
            <a:rect l="l" t="t" r="r" b="b"/>
            <a:pathLst>
              <a:path w="8115300" h="3438858">
                <a:moveTo>
                  <a:pt x="8115300" y="0"/>
                </a:moveTo>
                <a:lnTo>
                  <a:pt x="0" y="0"/>
                </a:lnTo>
                <a:lnTo>
                  <a:pt x="0" y="3438858"/>
                </a:lnTo>
                <a:lnTo>
                  <a:pt x="8115300" y="3438858"/>
                </a:lnTo>
                <a:lnTo>
                  <a:pt x="81153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079562" y="2074668"/>
            <a:ext cx="14148340" cy="7564631"/>
          </a:xfrm>
          <a:custGeom>
            <a:avLst/>
            <a:gdLst/>
            <a:ahLst/>
            <a:cxnLst/>
            <a:rect l="l" t="t" r="r" b="b"/>
            <a:pathLst>
              <a:path w="12475029" h="5821680">
                <a:moveTo>
                  <a:pt x="0" y="0"/>
                </a:moveTo>
                <a:lnTo>
                  <a:pt x="12475028" y="0"/>
                </a:lnTo>
                <a:lnTo>
                  <a:pt x="12475028" y="5821680"/>
                </a:lnTo>
                <a:lnTo>
                  <a:pt x="0" y="5821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88715" flipH="1">
            <a:off x="-372685" y="7321601"/>
            <a:ext cx="2315970" cy="3873398"/>
          </a:xfrm>
          <a:custGeom>
            <a:avLst/>
            <a:gdLst/>
            <a:ahLst/>
            <a:cxnLst/>
            <a:rect l="l" t="t" r="r" b="b"/>
            <a:pathLst>
              <a:path w="2315970" h="3873398">
                <a:moveTo>
                  <a:pt x="2315969" y="0"/>
                </a:moveTo>
                <a:lnTo>
                  <a:pt x="0" y="0"/>
                </a:lnTo>
                <a:lnTo>
                  <a:pt x="0" y="3873398"/>
                </a:lnTo>
                <a:lnTo>
                  <a:pt x="2315969" y="3873398"/>
                </a:lnTo>
                <a:lnTo>
                  <a:pt x="23159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36576" y="7746833"/>
            <a:ext cx="2669292" cy="5080333"/>
          </a:xfrm>
          <a:custGeom>
            <a:avLst/>
            <a:gdLst/>
            <a:ahLst/>
            <a:cxnLst/>
            <a:rect l="l" t="t" r="r" b="b"/>
            <a:pathLst>
              <a:path w="2669292" h="5080333">
                <a:moveTo>
                  <a:pt x="0" y="0"/>
                </a:moveTo>
                <a:lnTo>
                  <a:pt x="2669292" y="0"/>
                </a:lnTo>
                <a:lnTo>
                  <a:pt x="2669292" y="5080334"/>
                </a:lnTo>
                <a:lnTo>
                  <a:pt x="0" y="508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559695">
            <a:off x="1231359" y="8903482"/>
            <a:ext cx="2635567" cy="2345655"/>
          </a:xfrm>
          <a:custGeom>
            <a:avLst/>
            <a:gdLst/>
            <a:ahLst/>
            <a:cxnLst/>
            <a:rect l="l" t="t" r="r" b="b"/>
            <a:pathLst>
              <a:path w="2635567" h="2345655">
                <a:moveTo>
                  <a:pt x="0" y="0"/>
                </a:moveTo>
                <a:lnTo>
                  <a:pt x="2635567" y="0"/>
                </a:lnTo>
                <a:lnTo>
                  <a:pt x="2635567" y="2345655"/>
                </a:lnTo>
                <a:lnTo>
                  <a:pt x="0" y="2345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856917">
            <a:off x="3292807" y="8363347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7" y="0"/>
                </a:lnTo>
                <a:lnTo>
                  <a:pt x="3241057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069830" y="478507"/>
            <a:ext cx="14148340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Chivo Mono ExtraBold" panose="02000009000000000000" pitchFamily="49" charset="0"/>
              </a:rPr>
              <a:t>Lựa chọn dụng cụ và vật liệu</a:t>
            </a:r>
          </a:p>
        </p:txBody>
      </p:sp>
      <p:sp>
        <p:nvSpPr>
          <p:cNvPr id="13" name="Freeform 13"/>
          <p:cNvSpPr/>
          <p:nvPr/>
        </p:nvSpPr>
        <p:spPr>
          <a:xfrm rot="-1856917">
            <a:off x="13088749" y="8553013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3"/>
                </a:lnTo>
                <a:lnTo>
                  <a:pt x="0" y="30465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5652482" y="8545099"/>
            <a:ext cx="2367704" cy="4506336"/>
          </a:xfrm>
          <a:custGeom>
            <a:avLst/>
            <a:gdLst/>
            <a:ahLst/>
            <a:cxnLst/>
            <a:rect l="l" t="t" r="r" b="b"/>
            <a:pathLst>
              <a:path w="2367704" h="4506336">
                <a:moveTo>
                  <a:pt x="2367704" y="0"/>
                </a:moveTo>
                <a:lnTo>
                  <a:pt x="0" y="0"/>
                </a:lnTo>
                <a:lnTo>
                  <a:pt x="0" y="4506336"/>
                </a:lnTo>
                <a:lnTo>
                  <a:pt x="2367704" y="4506336"/>
                </a:lnTo>
                <a:lnTo>
                  <a:pt x="2367704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B0DF73-8511-2272-2F15-4F0DB4B77B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11" b="97831" l="1698" r="97145">
                        <a14:foregroundMark x1="8179" y1="55269" x2="8179" y2="95248"/>
                        <a14:foregroundMark x1="10185" y1="87397" x2="32870" y2="83884"/>
                        <a14:foregroundMark x1="4321" y1="54339" x2="9491" y2="97004"/>
                        <a14:foregroundMark x1="9491" y1="97004" x2="9491" y2="97004"/>
                        <a14:foregroundMark x1="1698" y1="51756" x2="8873" y2="97831"/>
                        <a14:foregroundMark x1="81559" y1="39566" x2="84182" y2="77893"/>
                        <a14:foregroundMark x1="81559" y1="30888" x2="70525" y2="68285"/>
                        <a14:foregroundMark x1="69907" y1="29132" x2="91590" y2="61983"/>
                        <a14:foregroundMark x1="91590" y1="61983" x2="68750" y2="66322"/>
                        <a14:foregroundMark x1="68750" y1="66322" x2="71605" y2="35021"/>
                        <a14:foregroundMark x1="71605" y1="35021" x2="78318" y2="22211"/>
                        <a14:foregroundMark x1="78318" y1="22211" x2="95062" y2="61983"/>
                        <a14:foregroundMark x1="95062" y1="61983" x2="81096" y2="70145"/>
                        <a14:foregroundMark x1="81096" y1="70145" x2="67438" y2="34917"/>
                        <a14:foregroundMark x1="67438" y1="34917" x2="73148" y2="53719"/>
                        <a14:foregroundMark x1="73148" y1="53719" x2="88349" y2="51446"/>
                        <a14:foregroundMark x1="88349" y1="51446" x2="77006" y2="71798"/>
                        <a14:foregroundMark x1="88735" y1="30062" x2="88735" y2="70868"/>
                        <a14:foregroundMark x1="93287" y1="33471" x2="97145" y2="726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2597" y="2828481"/>
            <a:ext cx="3048834" cy="22772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4B773A-9FB5-287C-67D5-B75E1552D3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3" b="94688" l="8750" r="98125">
                        <a14:foregroundMark x1="8750" y1="23125" x2="14375" y2="31875"/>
                        <a14:foregroundMark x1="62268" y1="7070" x2="65313" y2="14375"/>
                        <a14:foregroundMark x1="93438" y1="35313" x2="70313" y2="68750"/>
                        <a14:foregroundMark x1="95625" y1="45938" x2="81875" y2="92500"/>
                        <a14:foregroundMark x1="81875" y1="92500" x2="80625" y2="94688"/>
                        <a14:foregroundMark x1="98125" y1="36875" x2="97813" y2="82813"/>
                        <a14:foregroundMark x1="64346" y1="6922" x2="64063" y2="8125"/>
                        <a14:foregroundMark x1="75313" y1="16875" x2="80625" y2="21563"/>
                        <a14:foregroundMark x1="71875" y1="16563" x2="75313" y2="18750"/>
                        <a14:foregroundMark x1="69688" y1="16875" x2="85000" y2="16563"/>
                        <a14:foregroundMark x1="85000" y1="16563" x2="85313" y2="16563"/>
                        <a14:backgroundMark x1="64688" y1="2500" x2="65000" y2="6875"/>
                        <a14:backgroundMark x1="87866" y1="12552" x2="90625" y2="14063"/>
                        <a14:backgroundMark x1="77500" y1="6875" x2="87002" y2="12079"/>
                      </a14:backgroundRemoval>
                    </a14:imgEffect>
                  </a14:imgLayer>
                </a14:imgProps>
              </a:ext>
            </a:extLst>
          </a:blip>
          <a:srcRect b="18604"/>
          <a:stretch/>
        </p:blipFill>
        <p:spPr>
          <a:xfrm>
            <a:off x="12014809" y="2828481"/>
            <a:ext cx="2639186" cy="2148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8A4618-1B79-3695-168D-F01ACF9FA8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8222" y1="51000" x2="17778" y2="64889"/>
                        <a14:backgroundMark x1="23556" y1="74111" x2="31444" y2="83222"/>
                        <a14:backgroundMark x1="31222" y1="79889" x2="32778" y2="84778"/>
                        <a14:backgroundMark x1="31222" y1="79111" x2="31667" y2="84000"/>
                        <a14:backgroundMark x1="23333" y1="72000" x2="23889" y2="74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8040" y="5688293"/>
            <a:ext cx="2709792" cy="27097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4D0912-C320-CA36-2B0F-87DA8F3598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0767" y="6084912"/>
            <a:ext cx="2303209" cy="23032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09529B-65A6-C610-E0FA-EF94B673DE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9028" r="94167">
                        <a14:foregroundMark x1="9321" y1="73861" x2="9028" y2="76528"/>
                        <a14:foregroundMark x1="10278" y1="65139" x2="10150" y2="66309"/>
                        <a14:foregroundMark x1="9028" y1="76528" x2="9722" y2="76944"/>
                        <a14:foregroundMark x1="30000" y1="39722" x2="28472" y2="49583"/>
                        <a14:foregroundMark x1="32500" y1="22361" x2="27083" y2="47083"/>
                        <a14:foregroundMark x1="27083" y1="47083" x2="27083" y2="47083"/>
                        <a14:foregroundMark x1="90197" y1="34086" x2="90278" y2="35000"/>
                        <a14:foregroundMark x1="89028" y1="20972" x2="89172" y2="22585"/>
                        <a14:foregroundMark x1="93194" y1="24167" x2="93970" y2="30480"/>
                        <a14:foregroundMark x1="24336" y1="40694" x2="24861" y2="50556"/>
                        <a14:foregroundMark x1="24306" y1="40139" x2="24321" y2="40417"/>
                        <a14:foregroundMark x1="24861" y1="50556" x2="29379" y2="51871"/>
                        <a14:foregroundMark x1="24583" y1="41389" x2="19583" y2="61944"/>
                        <a14:foregroundMark x1="19861" y1="33056" x2="25556" y2="52083"/>
                        <a14:foregroundMark x1="32500" y1="19722" x2="32500" y2="29583"/>
                        <a14:foregroundMark x1="36509" y1="68056" x2="37639" y2="80972"/>
                        <a14:foregroundMark x1="36455" y1="67440" x2="36509" y2="68056"/>
                        <a14:foregroundMark x1="35694" y1="58750" x2="36081" y2="63177"/>
                        <a14:foregroundMark x1="91528" y1="32083" x2="90000" y2="34306"/>
                        <a14:foregroundMark x1="72500" y1="60139" x2="80833" y2="80972"/>
                        <a14:backgroundMark x1="47500" y1="54306" x2="50694" y2="58472"/>
                        <a14:backgroundMark x1="54167" y1="50556" x2="60833" y2="62361"/>
                        <a14:backgroundMark x1="55694" y1="50833" x2="59861" y2="54306"/>
                        <a14:backgroundMark x1="56944" y1="48611" x2="58194" y2="50833"/>
                        <a14:backgroundMark x1="59167" y1="48611" x2="62083" y2="49583"/>
                        <a14:backgroundMark x1="59861" y1="46806" x2="53472" y2="60417"/>
                        <a14:backgroundMark x1="53472" y1="60417" x2="53472" y2="60417"/>
                        <a14:backgroundMark x1="53750" y1="51806" x2="52917" y2="61389"/>
                        <a14:backgroundMark x1="90694" y1="26389" x2="90694" y2="30833"/>
                        <a14:backgroundMark x1="90000" y1="23889" x2="91250" y2="29028"/>
                        <a14:backgroundMark x1="89028" y1="22639" x2="90278" y2="25833"/>
                        <a14:backgroundMark x1="90972" y1="30833" x2="90736" y2="31607"/>
                        <a14:backgroundMark x1="95139" y1="30833" x2="93750" y2="35278"/>
                        <a14:backgroundMark x1="24583" y1="40417" x2="24583" y2="40694"/>
                        <a14:backgroundMark x1="34167" y1="53472" x2="38611" y2="55278"/>
                        <a14:backgroundMark x1="36944" y1="51250" x2="42083" y2="55694"/>
                        <a14:backgroundMark x1="41389" y1="55000" x2="46806" y2="59167"/>
                        <a14:backgroundMark x1="32917" y1="52500" x2="35139" y2="56528"/>
                        <a14:backgroundMark x1="30972" y1="50833" x2="33194" y2="53750"/>
                        <a14:backgroundMark x1="35694" y1="64861" x2="36667" y2="67361"/>
                        <a14:backgroundMark x1="35972" y1="63194" x2="36389" y2="65833"/>
                        <a14:backgroundMark x1="36389" y1="68056" x2="36389" y2="68056"/>
                        <a14:backgroundMark x1="10278" y1="68611" x2="10694" y2="73750"/>
                        <a14:backgroundMark x1="10694" y1="68056" x2="10694" y2="70833"/>
                        <a14:backgroundMark x1="10278" y1="68056" x2="10694" y2="70833"/>
                        <a14:backgroundMark x1="9028" y1="66806" x2="9028" y2="66806"/>
                        <a14:backgroundMark x1="10972" y1="67361" x2="10972" y2="70556"/>
                        <a14:backgroundMark x1="11250" y1="67083" x2="12222" y2="70556"/>
                        <a14:backgroundMark x1="10694" y1="67361" x2="10694" y2="69861"/>
                        <a14:backgroundMark x1="10000" y1="68056" x2="11528" y2="70833"/>
                        <a14:backgroundMark x1="10694" y1="67083" x2="11528" y2="71250"/>
                        <a14:backgroundMark x1="9722" y1="66389" x2="10694" y2="715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6241" y="5762623"/>
            <a:ext cx="2561133" cy="25611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B21B70-D625-91CD-AB8D-408AAD20A4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10" b="89910" l="5313" r="97188">
                        <a14:foregroundMark x1="8594" y1="47027" x2="5313" y2="85766"/>
                        <a14:foregroundMark x1="86406" y1="36396" x2="97188" y2="47928"/>
                        <a14:foregroundMark x1="65781" y1="28108" x2="73281" y2="39279"/>
                        <a14:foregroundMark x1="73281" y1="39279" x2="73906" y2="38378"/>
                        <a14:foregroundMark x1="16406" y1="32252" x2="23281" y2="46667"/>
                        <a14:foregroundMark x1="15000" y1="32613" x2="19688" y2="41622"/>
                        <a14:foregroundMark x1="15000" y1="30991" x2="17500" y2="42523"/>
                        <a14:foregroundMark x1="17500" y1="42523" x2="20313" y2="43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2632" y="5824102"/>
            <a:ext cx="2794344" cy="24232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1047FC-7819-6AB7-A2A6-6331D26AE44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84" b="89857" l="2083" r="90000">
                        <a14:foregroundMark x1="2083" y1="33281" x2="6806" y2="72742"/>
                      </a14:backgroundRemoval>
                    </a14:imgEffect>
                  </a14:imgLayer>
                </a14:imgProps>
              </a:ext>
            </a:extLst>
          </a:blip>
          <a:srcRect t="22730" r="8892" b="13503"/>
          <a:stretch/>
        </p:blipFill>
        <p:spPr>
          <a:xfrm>
            <a:off x="3411249" y="3152086"/>
            <a:ext cx="2867117" cy="17586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F63802E-20FC-C8BC-34AF-BBE9D42FF412}"/>
              </a:ext>
            </a:extLst>
          </p:cNvPr>
          <p:cNvSpPr txBox="1"/>
          <p:nvPr/>
        </p:nvSpPr>
        <p:spPr>
          <a:xfrm>
            <a:off x="3218487" y="4946486"/>
            <a:ext cx="2532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Black" panose="02000009000000000000" pitchFamily="49" charset="0"/>
              </a:rPr>
              <a:t>Giấy bìa kẻ ô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Chivo Mono Black" panose="02000009000000000000" pitchFamily="49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9CFF5D-2B16-A63C-50FE-A9370AFC1AC8}"/>
              </a:ext>
            </a:extLst>
          </p:cNvPr>
          <p:cNvSpPr txBox="1"/>
          <p:nvPr/>
        </p:nvSpPr>
        <p:spPr>
          <a:xfrm>
            <a:off x="6660245" y="8253140"/>
            <a:ext cx="2532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Black" panose="02000009000000000000" pitchFamily="49" charset="0"/>
              </a:rPr>
              <a:t>Bút 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Chivo Mono Black" panose="02000009000000000000" pitchFamily="49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81ABC7-3C66-17C5-461F-59CD3F9F3EE1}"/>
              </a:ext>
            </a:extLst>
          </p:cNvPr>
          <p:cNvSpPr txBox="1"/>
          <p:nvPr/>
        </p:nvSpPr>
        <p:spPr>
          <a:xfrm>
            <a:off x="12463712" y="5082103"/>
            <a:ext cx="2532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Black" panose="02000009000000000000" pitchFamily="49" charset="0"/>
              </a:rPr>
              <a:t>Bìa xốp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Chivo Mono Black" panose="02000009000000000000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383186-6764-CA2C-3941-CBBB8227E73C}"/>
              </a:ext>
            </a:extLst>
          </p:cNvPr>
          <p:cNvSpPr txBox="1"/>
          <p:nvPr/>
        </p:nvSpPr>
        <p:spPr>
          <a:xfrm>
            <a:off x="3242443" y="8179205"/>
            <a:ext cx="2532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Black" panose="02000009000000000000" pitchFamily="49" charset="0"/>
              </a:rPr>
              <a:t>Hồ dán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Chivo Mono Black" panose="02000009000000000000" pitchFamily="49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03A14E-9F9F-F263-A82C-3A808F18A841}"/>
              </a:ext>
            </a:extLst>
          </p:cNvPr>
          <p:cNvSpPr txBox="1"/>
          <p:nvPr/>
        </p:nvSpPr>
        <p:spPr>
          <a:xfrm>
            <a:off x="8077123" y="5082103"/>
            <a:ext cx="2532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Black" panose="02000009000000000000" pitchFamily="49" charset="0"/>
              </a:rPr>
              <a:t>Bìa màu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Chivo Mono Black" panose="02000009000000000000" pitchFamily="49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4FBB8F-7DB3-40C1-7B19-902402F4EAD8}"/>
              </a:ext>
            </a:extLst>
          </p:cNvPr>
          <p:cNvSpPr txBox="1"/>
          <p:nvPr/>
        </p:nvSpPr>
        <p:spPr>
          <a:xfrm>
            <a:off x="12965060" y="8257639"/>
            <a:ext cx="2532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Black" panose="02000009000000000000" pitchFamily="49" charset="0"/>
              </a:rPr>
              <a:t>Dập ghim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Chivo Mono Black" panose="02000009000000000000" pitchFamily="49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D92091-2651-4102-6C8E-CDF41C9384B3}"/>
              </a:ext>
            </a:extLst>
          </p:cNvPr>
          <p:cNvSpPr txBox="1"/>
          <p:nvPr/>
        </p:nvSpPr>
        <p:spPr>
          <a:xfrm>
            <a:off x="9830506" y="8257559"/>
            <a:ext cx="2532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Chivo Mono Black" panose="02000009000000000000" pitchFamily="49" charset="0"/>
              </a:rPr>
              <a:t>Kéo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Bahnschrift" panose="020B0502040204020203" pitchFamily="34" charset="0"/>
              <a:ea typeface="+mn-ea"/>
              <a:cs typeface="Chivo Mono Black" panose="020000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1037</TotalTime>
  <Words>551</Words>
  <Application>Microsoft Office PowerPoint</Application>
  <PresentationFormat>Custom</PresentationFormat>
  <Paragraphs>99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Chivo Mono Black</vt:lpstr>
      <vt:lpstr>SimSun</vt:lpstr>
      <vt:lpstr>Bahnschrift SemiBold Condensed</vt:lpstr>
      <vt:lpstr>Bahnschrift Condensed</vt:lpstr>
      <vt:lpstr>Chivo Mono SemiBold</vt:lpstr>
      <vt:lpstr>Barlow Semi Condensed Black</vt:lpstr>
      <vt:lpstr>Segoe UI Black</vt:lpstr>
      <vt:lpstr>Barlow Condensed ExtraBold</vt:lpstr>
      <vt:lpstr>Courier New</vt:lpstr>
      <vt:lpstr>Montserrat SemiBold</vt:lpstr>
      <vt:lpstr>Jaro 24pt</vt:lpstr>
      <vt:lpstr>Times New Roman</vt:lpstr>
      <vt:lpstr>Wingdings</vt:lpstr>
      <vt:lpstr>Ebrima</vt:lpstr>
      <vt:lpstr>Calibri</vt:lpstr>
      <vt:lpstr>Chivo Mono ExtraBold</vt:lpstr>
      <vt:lpstr>Bahnschrift</vt:lpstr>
      <vt:lpstr>Arial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MAIHUNG</cp:lastModifiedBy>
  <cp:revision>29</cp:revision>
  <dcterms:created xsi:type="dcterms:W3CDTF">2006-08-16T00:00:00Z</dcterms:created>
  <dcterms:modified xsi:type="dcterms:W3CDTF">2025-03-25T07:05:33Z</dcterms:modified>
  <dc:identifier>DAGHDqh-a_U</dc:identifier>
</cp:coreProperties>
</file>