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EE08-314A-7E2B-CFB3-2C8F69A03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C419E-D577-4560-7DE0-90836826E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A6ADB-560C-DEFC-1F7D-AA18C26D1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8D5C-1E18-499C-B5B0-5A788492E6A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45719-9312-9876-E4F0-9976DB50F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3E61B-315C-1A59-33BB-B4E05544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D556-0811-4A7B-AD54-396FE2A9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9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1BFCF-5F3E-90F4-F4D9-2314AF70B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2EF6F-F09E-D86B-84DF-EE97A4752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743A9-05A2-6DFD-D66E-54C66DC70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8D5C-1E18-499C-B5B0-5A788492E6A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38A2D-3658-7CEA-AC84-C3D84987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8FE92-E9F5-89AE-02FB-454F68AF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D556-0811-4A7B-AD54-396FE2A9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3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A895DD-369A-EA36-7F38-458C24CFF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DE395D-C7F7-AEA5-7707-75675BD51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BEFAA-69BE-C30A-EE07-2847F2BE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8D5C-1E18-499C-B5B0-5A788492E6A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F3890-BBFC-8BE5-D789-215439CE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78A8C-22B5-BFE2-562B-360907AAF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D556-0811-4A7B-AD54-396FE2A9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6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08F0F-1F2B-1E95-4D6B-F703A451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065A8-9654-84DE-FD33-8CD421F02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81DDB-715A-05FA-A1D6-C7554461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8D5C-1E18-499C-B5B0-5A788492E6A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20E95-8CBD-0365-F2C9-3DC67D71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AF8A5-D615-E18C-E912-3E3E5FDB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D556-0811-4A7B-AD54-396FE2A9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3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595D-9D67-D673-2A36-B5A26422E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B44E8-97C0-F798-BD05-ED92F7FAF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722C7-22C6-AD7E-A7CC-6FF7CFB8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8D5C-1E18-499C-B5B0-5A788492E6A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BC0BF-6120-545A-083A-BB16944BA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35CDE-6EFB-3376-2BF6-12044E246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D556-0811-4A7B-AD54-396FE2A9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0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BC1FA-C844-CEB5-C226-2F8F41FA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4D471-8DDD-4994-42B2-9351BF536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6A61A-ECCF-F4C7-79B7-E3D83F429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FE6AE-6EE3-C17B-11E1-628219B3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8D5C-1E18-499C-B5B0-5A788492E6A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123DF-5110-EB85-241D-9B7FB5BC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0D6F3-FEB1-D792-C84A-46FC2927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D556-0811-4A7B-AD54-396FE2A9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7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36B1-9F3F-22E7-3F07-C89B419D1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63A05-F572-D8B0-6196-EDF7B511C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0E8DC-55CF-3D3D-FBEB-D4EDABD8A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6A13B9-C4F8-F13A-DA0A-4BCF2F5D1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51511-E91F-FFE6-BD59-282586B7AA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1733DB-5B8E-7278-3236-711D0D34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8D5C-1E18-499C-B5B0-5A788492E6A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6608FC-4F0D-1981-D0E8-D44142243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B34DA-7E20-47A4-317F-E0638F220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D556-0811-4A7B-AD54-396FE2A9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6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5DB97-8D52-2A59-506D-1587D2A9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FAA54-D955-F50B-3CE3-796938DE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8D5C-1E18-499C-B5B0-5A788492E6A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D0016-5B67-F66E-2B32-238AAFDC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F03E9-6DF5-A9B9-DB60-A0ED3F1D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D556-0811-4A7B-AD54-396FE2A9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6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2A7A21-38C6-E0FF-BDE9-4772151D5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8D5C-1E18-499C-B5B0-5A788492E6A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C279FE-53E4-9389-1B57-3C8D8AE1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4DDA0-8DA8-6F19-2764-7948D019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D556-0811-4A7B-AD54-396FE2A9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3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D4AFB-90F9-CC5C-771F-48B32AF9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19264-0757-ADB6-1B75-8BAE176DB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426FF-DA1D-099F-9290-799E2F805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1B3C3-CFB6-9EA5-EA55-583A474B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8D5C-1E18-499C-B5B0-5A788492E6A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71496-F96A-0D71-95E4-2447A395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4257E-77F1-766E-26AD-67C9868C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D556-0811-4A7B-AD54-396FE2A9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4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41CB-5D18-4FCA-164D-42CDFB11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9B4EE-F197-3456-242E-E2A28DDDA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97BCD-C983-2A94-51EC-4EC968587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CDD73-9852-5F7C-63A3-E0E3CEEC8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8D5C-1E18-499C-B5B0-5A788492E6A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22551-BA7C-3194-9CFD-6782DB7D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4BCA1-5539-2D86-7DD0-F100D217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1D556-0811-4A7B-AD54-396FE2A9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057F66-2E8D-06CA-AA06-F8F98916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41581-3646-0A36-3670-74D88E129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4A757-F185-3028-4F5B-5A9B6C651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8D5C-1E18-499C-B5B0-5A788492E6A8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88D66-EDF0-1F02-E93D-FB337B3F4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3BE13-F359-80F3-7FF7-FD7D6FC548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1D556-0811-4A7B-AD54-396FE2A9E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8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A3BAFF-5814-CEDE-5828-0CDC05D632B3}"/>
              </a:ext>
            </a:extLst>
          </p:cNvPr>
          <p:cNvSpPr txBox="1"/>
          <p:nvPr/>
        </p:nvSpPr>
        <p:spPr>
          <a:xfrm>
            <a:off x="2307101" y="3995224"/>
            <a:ext cx="8736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GV: Vũ </a:t>
            </a:r>
            <a:r>
              <a:rPr lang="en-US" sz="4000" dirty="0" err="1">
                <a:solidFill>
                  <a:srgbClr val="00206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Thị</a:t>
            </a:r>
            <a:r>
              <a:rPr lang="en-US" sz="4000" dirty="0">
                <a:solidFill>
                  <a:srgbClr val="00206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Hoài</a:t>
            </a:r>
          </a:p>
          <a:p>
            <a:r>
              <a:rPr lang="en-US" sz="4000" dirty="0">
                <a:solidFill>
                  <a:srgbClr val="00206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Trường </a:t>
            </a:r>
            <a:r>
              <a:rPr lang="en-US" sz="4000" dirty="0" err="1">
                <a:solidFill>
                  <a:srgbClr val="00206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Tiểu</a:t>
            </a:r>
            <a:r>
              <a:rPr lang="en-US" sz="4000" dirty="0">
                <a:solidFill>
                  <a:srgbClr val="00206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Hoà Nghĩa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D103E-FA88-2A03-059F-C6E22D1CBEFD}"/>
              </a:ext>
            </a:extLst>
          </p:cNvPr>
          <p:cNvSpPr txBox="1"/>
          <p:nvPr/>
        </p:nvSpPr>
        <p:spPr>
          <a:xfrm>
            <a:off x="2797125" y="1137138"/>
            <a:ext cx="873603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Toán</a:t>
            </a:r>
            <a:endParaRPr lang="en-US" sz="4800" dirty="0">
              <a:solidFill>
                <a:schemeClr val="accent4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4800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SO SÁNH SỐ THẬP PHÂN</a:t>
            </a:r>
          </a:p>
          <a:p>
            <a:pPr algn="ctr"/>
            <a:r>
              <a:rPr lang="en-US" sz="4000" dirty="0" err="1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547150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6431A7-5A7A-4984-E127-8359AE8BE29A}"/>
              </a:ext>
            </a:extLst>
          </p:cNvPr>
          <p:cNvSpPr txBox="1"/>
          <p:nvPr/>
        </p:nvSpPr>
        <p:spPr>
          <a:xfrm>
            <a:off x="1515616" y="485375"/>
            <a:ext cx="9219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ECFEED-73DF-3D34-1696-A66D0F3D906B}"/>
              </a:ext>
            </a:extLst>
          </p:cNvPr>
          <p:cNvSpPr txBox="1"/>
          <p:nvPr/>
        </p:nvSpPr>
        <p:spPr>
          <a:xfrm>
            <a:off x="1362075" y="1114425"/>
            <a:ext cx="986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 mèo câu được con cá có ghi số thập phân lớn hơn 1,036 và bé hơn 2.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22EAFA-F2B7-BBF6-DFA9-FD902DC47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4" y="1637833"/>
            <a:ext cx="8029575" cy="2996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67C518-8F90-8FA3-28C7-749CBDBBD19F}"/>
              </a:ext>
            </a:extLst>
          </p:cNvPr>
          <p:cNvSpPr txBox="1"/>
          <p:nvPr/>
        </p:nvSpPr>
        <p:spPr>
          <a:xfrm>
            <a:off x="885825" y="4752975"/>
            <a:ext cx="10382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cá mà chú mèo câu được ghi số nào?</a:t>
            </a:r>
          </a:p>
          <a:p>
            <a:pPr algn="ctr"/>
            <a:r>
              <a:rPr lang="vi-VN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1, 036                         B. 0,95                             C. 1,36                   D. 2,01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E0AE18-F96C-0D92-4278-9B30F499BCFE}"/>
              </a:ext>
            </a:extLst>
          </p:cNvPr>
          <p:cNvSpPr txBox="1"/>
          <p:nvPr/>
        </p:nvSpPr>
        <p:spPr>
          <a:xfrm>
            <a:off x="1590675" y="5676900"/>
            <a:ext cx="8543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có: 1,036 &lt; 1,36 &lt; 2</a:t>
            </a:r>
          </a:p>
          <a:p>
            <a:pPr algn="ctr"/>
            <a:r>
              <a:rPr lang="vi-VN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số thập phân lớn hơn 1,036 và bé hơn 2 là 1,36.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4708FC-BDE6-AAB1-DB3F-A75D2CAEB752}"/>
              </a:ext>
            </a:extLst>
          </p:cNvPr>
          <p:cNvSpPr/>
          <p:nvPr/>
        </p:nvSpPr>
        <p:spPr>
          <a:xfrm>
            <a:off x="7219950" y="5143500"/>
            <a:ext cx="447675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1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CDD71F-128B-DACB-FEE1-797649C60782}"/>
              </a:ext>
            </a:extLst>
          </p:cNvPr>
          <p:cNvGrpSpPr/>
          <p:nvPr/>
        </p:nvGrpSpPr>
        <p:grpSpPr>
          <a:xfrm>
            <a:off x="-3235398" y="0"/>
            <a:ext cx="8280758" cy="3686085"/>
            <a:chOff x="-3978389" y="642075"/>
            <a:chExt cx="8280758" cy="3686085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8085064E-76B9-A2F5-6141-12179A903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3978389" y="642075"/>
              <a:ext cx="4832432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BDF2C61F-666A-9D56-B134-EA86F1FFFB65}"/>
                </a:ext>
              </a:extLst>
            </p:cNvPr>
            <p:cNvSpPr/>
            <p:nvPr/>
          </p:nvSpPr>
          <p:spPr>
            <a:xfrm>
              <a:off x="-1562173" y="1730065"/>
              <a:ext cx="5864542" cy="2443025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Cho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thập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1,3 ; 1,33 ; 13,3.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sắp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xếp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</p:txBody>
        </p:sp>
      </p:grpSp>
      <p:sp>
        <p:nvSpPr>
          <p:cNvPr id="7" name="Oval Callout 1">
            <a:extLst>
              <a:ext uri="{FF2B5EF4-FFF2-40B4-BE49-F238E27FC236}">
                <a16:creationId xmlns:a16="http://schemas.microsoft.com/office/drawing/2014/main" id="{2F6DF6B0-2E76-4715-5ED9-8EBFE58FAFF5}"/>
              </a:ext>
            </a:extLst>
          </p:cNvPr>
          <p:cNvSpPr/>
          <p:nvPr/>
        </p:nvSpPr>
        <p:spPr>
          <a:xfrm>
            <a:off x="5334000" y="4537587"/>
            <a:ext cx="4557252" cy="1371600"/>
          </a:xfrm>
          <a:prstGeom prst="wedgeEllipseCallout">
            <a:avLst>
              <a:gd name="adj1" fmla="val -47609"/>
              <a:gd name="adj2" fmla="val -116666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prstClr val="white"/>
                </a:solidFill>
                <a:latin typeface="+mj-lt"/>
              </a:rPr>
              <a:t>1,3;  1,33;  13,3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40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23 -0.00092 L 0.54063 0.00926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3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86 0.01019 L 1.64753 0.0213 " pathEditMode="relative" rAng="0" ptsTypes="AA">
                                      <p:cBhvr>
                                        <p:cTn id="22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F183662-DD2A-77AF-B4F9-F6A1D5B6E140}"/>
              </a:ext>
            </a:extLst>
          </p:cNvPr>
          <p:cNvGrpSpPr/>
          <p:nvPr/>
        </p:nvGrpSpPr>
        <p:grpSpPr>
          <a:xfrm>
            <a:off x="-7888486" y="534811"/>
            <a:ext cx="8370267" cy="3686085"/>
            <a:chOff x="-182990" y="575905"/>
            <a:chExt cx="6157985" cy="3686085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FB0DCBEB-C3F4-D529-1DA6-2666DD3EA9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82990" y="575905"/>
              <a:ext cx="4064041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8E8DD030-FDD1-4793-18EC-3D6FE7552E52}"/>
                </a:ext>
              </a:extLst>
            </p:cNvPr>
            <p:cNvSpPr/>
            <p:nvPr/>
          </p:nvSpPr>
          <p:spPr>
            <a:xfrm>
              <a:off x="1849031" y="1706880"/>
              <a:ext cx="4125964" cy="2148840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So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sánh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thập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: 0,54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0,456</a:t>
              </a:r>
            </a:p>
          </p:txBody>
        </p:sp>
      </p:grpSp>
      <p:sp>
        <p:nvSpPr>
          <p:cNvPr id="7" name="Oval Callout 12">
            <a:extLst>
              <a:ext uri="{FF2B5EF4-FFF2-40B4-BE49-F238E27FC236}">
                <a16:creationId xmlns:a16="http://schemas.microsoft.com/office/drawing/2014/main" id="{6E7963B7-2747-5657-163C-F65397A26D2E}"/>
              </a:ext>
            </a:extLst>
          </p:cNvPr>
          <p:cNvSpPr/>
          <p:nvPr/>
        </p:nvSpPr>
        <p:spPr>
          <a:xfrm>
            <a:off x="6096000" y="5029200"/>
            <a:ext cx="4114800" cy="1371600"/>
          </a:xfrm>
          <a:prstGeom prst="wedgeEllipseCallout">
            <a:avLst>
              <a:gd name="adj1" fmla="val -19831"/>
              <a:gd name="adj2" fmla="val -10833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0,54 &gt; 0,456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101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73086 0.01018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3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86 0.01018 L 1.64753 0.0213 " pathEditMode="relative" rAng="0" ptsTypes="AA">
                                      <p:cBhvr>
                                        <p:cTn id="22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AE3ADF5-9A5F-7A78-8646-00C78CB17E88}"/>
              </a:ext>
            </a:extLst>
          </p:cNvPr>
          <p:cNvGrpSpPr/>
          <p:nvPr/>
        </p:nvGrpSpPr>
        <p:grpSpPr>
          <a:xfrm>
            <a:off x="-6233277" y="450673"/>
            <a:ext cx="8648700" cy="3686085"/>
            <a:chOff x="-262148" y="491767"/>
            <a:chExt cx="6031018" cy="3686085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2C621D60-EB71-8A22-9569-1195661D1D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54" b="89967" l="0" r="100000">
                          <a14:foregroundMark x1="45000" y1="19735" x2="48000" y2="240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2148" y="491767"/>
              <a:ext cx="4064041" cy="3686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02D5BA6B-1108-A0AB-1CFA-70C7BE144400}"/>
                </a:ext>
              </a:extLst>
            </p:cNvPr>
            <p:cNvSpPr/>
            <p:nvPr/>
          </p:nvSpPr>
          <p:spPr>
            <a:xfrm>
              <a:off x="1852251" y="1641117"/>
              <a:ext cx="3916619" cy="2148840"/>
            </a:xfrm>
            <a:custGeom>
              <a:avLst/>
              <a:gdLst>
                <a:gd name="connsiteX0" fmla="*/ 289560 w 2606040"/>
                <a:gd name="connsiteY0" fmla="*/ 0 h 2148840"/>
                <a:gd name="connsiteX1" fmla="*/ 320040 w 2606040"/>
                <a:gd name="connsiteY1" fmla="*/ 76200 h 2148840"/>
                <a:gd name="connsiteX2" fmla="*/ 335280 w 2606040"/>
                <a:gd name="connsiteY2" fmla="*/ 121920 h 2148840"/>
                <a:gd name="connsiteX3" fmla="*/ 320040 w 2606040"/>
                <a:gd name="connsiteY3" fmla="*/ 457200 h 2148840"/>
                <a:gd name="connsiteX4" fmla="*/ 274320 w 2606040"/>
                <a:gd name="connsiteY4" fmla="*/ 624840 h 2148840"/>
                <a:gd name="connsiteX5" fmla="*/ 228600 w 2606040"/>
                <a:gd name="connsiteY5" fmla="*/ 762000 h 2148840"/>
                <a:gd name="connsiteX6" fmla="*/ 213360 w 2606040"/>
                <a:gd name="connsiteY6" fmla="*/ 807720 h 2148840"/>
                <a:gd name="connsiteX7" fmla="*/ 182880 w 2606040"/>
                <a:gd name="connsiteY7" fmla="*/ 853440 h 2148840"/>
                <a:gd name="connsiteX8" fmla="*/ 167640 w 2606040"/>
                <a:gd name="connsiteY8" fmla="*/ 899160 h 2148840"/>
                <a:gd name="connsiteX9" fmla="*/ 121920 w 2606040"/>
                <a:gd name="connsiteY9" fmla="*/ 960120 h 2148840"/>
                <a:gd name="connsiteX10" fmla="*/ 76200 w 2606040"/>
                <a:gd name="connsiteY10" fmla="*/ 1097280 h 2148840"/>
                <a:gd name="connsiteX11" fmla="*/ 60960 w 2606040"/>
                <a:gd name="connsiteY11" fmla="*/ 1143000 h 2148840"/>
                <a:gd name="connsiteX12" fmla="*/ 30480 w 2606040"/>
                <a:gd name="connsiteY12" fmla="*/ 1188720 h 2148840"/>
                <a:gd name="connsiteX13" fmla="*/ 0 w 2606040"/>
                <a:gd name="connsiteY13" fmla="*/ 1310640 h 2148840"/>
                <a:gd name="connsiteX14" fmla="*/ 15240 w 2606040"/>
                <a:gd name="connsiteY14" fmla="*/ 1630680 h 2148840"/>
                <a:gd name="connsiteX15" fmla="*/ 45720 w 2606040"/>
                <a:gd name="connsiteY15" fmla="*/ 1676400 h 2148840"/>
                <a:gd name="connsiteX16" fmla="*/ 91440 w 2606040"/>
                <a:gd name="connsiteY16" fmla="*/ 1767840 h 2148840"/>
                <a:gd name="connsiteX17" fmla="*/ 182880 w 2606040"/>
                <a:gd name="connsiteY17" fmla="*/ 1828800 h 2148840"/>
                <a:gd name="connsiteX18" fmla="*/ 289560 w 2606040"/>
                <a:gd name="connsiteY18" fmla="*/ 1965960 h 2148840"/>
                <a:gd name="connsiteX19" fmla="*/ 335280 w 2606040"/>
                <a:gd name="connsiteY19" fmla="*/ 1981200 h 2148840"/>
                <a:gd name="connsiteX20" fmla="*/ 381000 w 2606040"/>
                <a:gd name="connsiteY20" fmla="*/ 2011680 h 2148840"/>
                <a:gd name="connsiteX21" fmla="*/ 548640 w 2606040"/>
                <a:gd name="connsiteY21" fmla="*/ 2057400 h 2148840"/>
                <a:gd name="connsiteX22" fmla="*/ 777240 w 2606040"/>
                <a:gd name="connsiteY22" fmla="*/ 2103120 h 2148840"/>
                <a:gd name="connsiteX23" fmla="*/ 960120 w 2606040"/>
                <a:gd name="connsiteY23" fmla="*/ 2133600 h 2148840"/>
                <a:gd name="connsiteX24" fmla="*/ 1051560 w 2606040"/>
                <a:gd name="connsiteY24" fmla="*/ 2148840 h 2148840"/>
                <a:gd name="connsiteX25" fmla="*/ 1478280 w 2606040"/>
                <a:gd name="connsiteY25" fmla="*/ 2133600 h 2148840"/>
                <a:gd name="connsiteX26" fmla="*/ 1584960 w 2606040"/>
                <a:gd name="connsiteY26" fmla="*/ 2118360 h 2148840"/>
                <a:gd name="connsiteX27" fmla="*/ 1630680 w 2606040"/>
                <a:gd name="connsiteY27" fmla="*/ 2103120 h 2148840"/>
                <a:gd name="connsiteX28" fmla="*/ 1981200 w 2606040"/>
                <a:gd name="connsiteY28" fmla="*/ 2087880 h 2148840"/>
                <a:gd name="connsiteX29" fmla="*/ 2072640 w 2606040"/>
                <a:gd name="connsiteY29" fmla="*/ 2057400 h 2148840"/>
                <a:gd name="connsiteX30" fmla="*/ 2118360 w 2606040"/>
                <a:gd name="connsiteY30" fmla="*/ 2042160 h 2148840"/>
                <a:gd name="connsiteX31" fmla="*/ 2209800 w 2606040"/>
                <a:gd name="connsiteY31" fmla="*/ 1981200 h 2148840"/>
                <a:gd name="connsiteX32" fmla="*/ 2240280 w 2606040"/>
                <a:gd name="connsiteY32" fmla="*/ 1935480 h 2148840"/>
                <a:gd name="connsiteX33" fmla="*/ 2286000 w 2606040"/>
                <a:gd name="connsiteY33" fmla="*/ 1920240 h 2148840"/>
                <a:gd name="connsiteX34" fmla="*/ 2346960 w 2606040"/>
                <a:gd name="connsiteY34" fmla="*/ 1859280 h 2148840"/>
                <a:gd name="connsiteX35" fmla="*/ 2377440 w 2606040"/>
                <a:gd name="connsiteY35" fmla="*/ 1813560 h 2148840"/>
                <a:gd name="connsiteX36" fmla="*/ 2392680 w 2606040"/>
                <a:gd name="connsiteY36" fmla="*/ 1767840 h 2148840"/>
                <a:gd name="connsiteX37" fmla="*/ 2453640 w 2606040"/>
                <a:gd name="connsiteY37" fmla="*/ 1676400 h 2148840"/>
                <a:gd name="connsiteX38" fmla="*/ 2484120 w 2606040"/>
                <a:gd name="connsiteY38" fmla="*/ 1630680 h 2148840"/>
                <a:gd name="connsiteX39" fmla="*/ 2514600 w 2606040"/>
                <a:gd name="connsiteY39" fmla="*/ 1584960 h 2148840"/>
                <a:gd name="connsiteX40" fmla="*/ 2529840 w 2606040"/>
                <a:gd name="connsiteY40" fmla="*/ 1539240 h 2148840"/>
                <a:gd name="connsiteX41" fmla="*/ 2560320 w 2606040"/>
                <a:gd name="connsiteY41" fmla="*/ 1417320 h 2148840"/>
                <a:gd name="connsiteX42" fmla="*/ 2575560 w 2606040"/>
                <a:gd name="connsiteY42" fmla="*/ 1371600 h 2148840"/>
                <a:gd name="connsiteX43" fmla="*/ 2590800 w 2606040"/>
                <a:gd name="connsiteY43" fmla="*/ 1264920 h 2148840"/>
                <a:gd name="connsiteX44" fmla="*/ 2606040 w 2606040"/>
                <a:gd name="connsiteY44" fmla="*/ 1219200 h 2148840"/>
                <a:gd name="connsiteX45" fmla="*/ 2590800 w 2606040"/>
                <a:gd name="connsiteY45" fmla="*/ 822960 h 2148840"/>
                <a:gd name="connsiteX46" fmla="*/ 2545080 w 2606040"/>
                <a:gd name="connsiteY46" fmla="*/ 685800 h 2148840"/>
                <a:gd name="connsiteX47" fmla="*/ 2499360 w 2606040"/>
                <a:gd name="connsiteY47" fmla="*/ 655320 h 2148840"/>
                <a:gd name="connsiteX48" fmla="*/ 2484120 w 2606040"/>
                <a:gd name="connsiteY48" fmla="*/ 609600 h 2148840"/>
                <a:gd name="connsiteX49" fmla="*/ 2301240 w 2606040"/>
                <a:gd name="connsiteY49" fmla="*/ 457200 h 2148840"/>
                <a:gd name="connsiteX50" fmla="*/ 2087880 w 2606040"/>
                <a:gd name="connsiteY50" fmla="*/ 411480 h 2148840"/>
                <a:gd name="connsiteX51" fmla="*/ 2026920 w 2606040"/>
                <a:gd name="connsiteY51" fmla="*/ 396240 h 2148840"/>
                <a:gd name="connsiteX52" fmla="*/ 1950720 w 2606040"/>
                <a:gd name="connsiteY52" fmla="*/ 381000 h 2148840"/>
                <a:gd name="connsiteX53" fmla="*/ 1905000 w 2606040"/>
                <a:gd name="connsiteY53" fmla="*/ 365760 h 2148840"/>
                <a:gd name="connsiteX54" fmla="*/ 1706880 w 2606040"/>
                <a:gd name="connsiteY54" fmla="*/ 335280 h 2148840"/>
                <a:gd name="connsiteX55" fmla="*/ 1615440 w 2606040"/>
                <a:gd name="connsiteY55" fmla="*/ 320040 h 2148840"/>
                <a:gd name="connsiteX56" fmla="*/ 1493520 w 2606040"/>
                <a:gd name="connsiteY56" fmla="*/ 304800 h 2148840"/>
                <a:gd name="connsiteX57" fmla="*/ 1249680 w 2606040"/>
                <a:gd name="connsiteY57" fmla="*/ 274320 h 2148840"/>
                <a:gd name="connsiteX58" fmla="*/ 1203960 w 2606040"/>
                <a:gd name="connsiteY58" fmla="*/ 259080 h 2148840"/>
                <a:gd name="connsiteX59" fmla="*/ 1066800 w 2606040"/>
                <a:gd name="connsiteY59" fmla="*/ 228600 h 2148840"/>
                <a:gd name="connsiteX60" fmla="*/ 960120 w 2606040"/>
                <a:gd name="connsiteY60" fmla="*/ 213360 h 2148840"/>
                <a:gd name="connsiteX61" fmla="*/ 838200 w 2606040"/>
                <a:gd name="connsiteY61" fmla="*/ 182880 h 2148840"/>
                <a:gd name="connsiteX62" fmla="*/ 792480 w 2606040"/>
                <a:gd name="connsiteY62" fmla="*/ 152400 h 2148840"/>
                <a:gd name="connsiteX63" fmla="*/ 701040 w 2606040"/>
                <a:gd name="connsiteY63" fmla="*/ 121920 h 2148840"/>
                <a:gd name="connsiteX64" fmla="*/ 655320 w 2606040"/>
                <a:gd name="connsiteY64" fmla="*/ 106680 h 2148840"/>
                <a:gd name="connsiteX65" fmla="*/ 594360 w 2606040"/>
                <a:gd name="connsiteY65" fmla="*/ 76200 h 2148840"/>
                <a:gd name="connsiteX66" fmla="*/ 335280 w 2606040"/>
                <a:gd name="connsiteY66" fmla="*/ 45720 h 2148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606040" h="2148840">
                  <a:moveTo>
                    <a:pt x="289560" y="0"/>
                  </a:moveTo>
                  <a:cubicBezTo>
                    <a:pt x="299720" y="25400"/>
                    <a:pt x="310434" y="50585"/>
                    <a:pt x="320040" y="76200"/>
                  </a:cubicBezTo>
                  <a:cubicBezTo>
                    <a:pt x="325681" y="91242"/>
                    <a:pt x="335280" y="105856"/>
                    <a:pt x="335280" y="121920"/>
                  </a:cubicBezTo>
                  <a:cubicBezTo>
                    <a:pt x="335280" y="233795"/>
                    <a:pt x="328304" y="345630"/>
                    <a:pt x="320040" y="457200"/>
                  </a:cubicBezTo>
                  <a:cubicBezTo>
                    <a:pt x="315937" y="512591"/>
                    <a:pt x="291362" y="573713"/>
                    <a:pt x="274320" y="624840"/>
                  </a:cubicBezTo>
                  <a:lnTo>
                    <a:pt x="228600" y="762000"/>
                  </a:lnTo>
                  <a:cubicBezTo>
                    <a:pt x="223520" y="777240"/>
                    <a:pt x="222271" y="794354"/>
                    <a:pt x="213360" y="807720"/>
                  </a:cubicBezTo>
                  <a:cubicBezTo>
                    <a:pt x="203200" y="822960"/>
                    <a:pt x="191071" y="837057"/>
                    <a:pt x="182880" y="853440"/>
                  </a:cubicBezTo>
                  <a:cubicBezTo>
                    <a:pt x="175696" y="867808"/>
                    <a:pt x="175610" y="885212"/>
                    <a:pt x="167640" y="899160"/>
                  </a:cubicBezTo>
                  <a:cubicBezTo>
                    <a:pt x="155038" y="921213"/>
                    <a:pt x="137160" y="939800"/>
                    <a:pt x="121920" y="960120"/>
                  </a:cubicBezTo>
                  <a:lnTo>
                    <a:pt x="76200" y="1097280"/>
                  </a:lnTo>
                  <a:cubicBezTo>
                    <a:pt x="71120" y="1112520"/>
                    <a:pt x="69871" y="1129634"/>
                    <a:pt x="60960" y="1143000"/>
                  </a:cubicBezTo>
                  <a:cubicBezTo>
                    <a:pt x="50800" y="1158240"/>
                    <a:pt x="38671" y="1172337"/>
                    <a:pt x="30480" y="1188720"/>
                  </a:cubicBezTo>
                  <a:cubicBezTo>
                    <a:pt x="14859" y="1219962"/>
                    <a:pt x="5797" y="1281657"/>
                    <a:pt x="0" y="1310640"/>
                  </a:cubicBezTo>
                  <a:cubicBezTo>
                    <a:pt x="5080" y="1417320"/>
                    <a:pt x="1993" y="1524704"/>
                    <a:pt x="15240" y="1630680"/>
                  </a:cubicBezTo>
                  <a:cubicBezTo>
                    <a:pt x="17512" y="1648855"/>
                    <a:pt x="37529" y="1660017"/>
                    <a:pt x="45720" y="1676400"/>
                  </a:cubicBezTo>
                  <a:cubicBezTo>
                    <a:pt x="66254" y="1717468"/>
                    <a:pt x="52617" y="1733870"/>
                    <a:pt x="91440" y="1767840"/>
                  </a:cubicBezTo>
                  <a:cubicBezTo>
                    <a:pt x="119009" y="1791963"/>
                    <a:pt x="182880" y="1828800"/>
                    <a:pt x="182880" y="1828800"/>
                  </a:cubicBezTo>
                  <a:cubicBezTo>
                    <a:pt x="202173" y="1886680"/>
                    <a:pt x="212461" y="1940260"/>
                    <a:pt x="289560" y="1965960"/>
                  </a:cubicBezTo>
                  <a:cubicBezTo>
                    <a:pt x="304800" y="1971040"/>
                    <a:pt x="320912" y="1974016"/>
                    <a:pt x="335280" y="1981200"/>
                  </a:cubicBezTo>
                  <a:cubicBezTo>
                    <a:pt x="351663" y="1989391"/>
                    <a:pt x="364262" y="2004241"/>
                    <a:pt x="381000" y="2011680"/>
                  </a:cubicBezTo>
                  <a:cubicBezTo>
                    <a:pt x="478526" y="2055025"/>
                    <a:pt x="455841" y="2032091"/>
                    <a:pt x="548640" y="2057400"/>
                  </a:cubicBezTo>
                  <a:cubicBezTo>
                    <a:pt x="734376" y="2108055"/>
                    <a:pt x="535620" y="2076273"/>
                    <a:pt x="777240" y="2103120"/>
                  </a:cubicBezTo>
                  <a:cubicBezTo>
                    <a:pt x="872542" y="2134887"/>
                    <a:pt x="789980" y="2110915"/>
                    <a:pt x="960120" y="2133600"/>
                  </a:cubicBezTo>
                  <a:cubicBezTo>
                    <a:pt x="990749" y="2137684"/>
                    <a:pt x="1021080" y="2143760"/>
                    <a:pt x="1051560" y="2148840"/>
                  </a:cubicBezTo>
                  <a:cubicBezTo>
                    <a:pt x="1193800" y="2143760"/>
                    <a:pt x="1336181" y="2141720"/>
                    <a:pt x="1478280" y="2133600"/>
                  </a:cubicBezTo>
                  <a:cubicBezTo>
                    <a:pt x="1514143" y="2131551"/>
                    <a:pt x="1549737" y="2125405"/>
                    <a:pt x="1584960" y="2118360"/>
                  </a:cubicBezTo>
                  <a:cubicBezTo>
                    <a:pt x="1600712" y="2115210"/>
                    <a:pt x="1614663" y="2104352"/>
                    <a:pt x="1630680" y="2103120"/>
                  </a:cubicBezTo>
                  <a:cubicBezTo>
                    <a:pt x="1747286" y="2094150"/>
                    <a:pt x="1864360" y="2092960"/>
                    <a:pt x="1981200" y="2087880"/>
                  </a:cubicBezTo>
                  <a:lnTo>
                    <a:pt x="2072640" y="2057400"/>
                  </a:lnTo>
                  <a:cubicBezTo>
                    <a:pt x="2087880" y="2052320"/>
                    <a:pt x="2104994" y="2051071"/>
                    <a:pt x="2118360" y="2042160"/>
                  </a:cubicBezTo>
                  <a:lnTo>
                    <a:pt x="2209800" y="1981200"/>
                  </a:lnTo>
                  <a:cubicBezTo>
                    <a:pt x="2219960" y="1965960"/>
                    <a:pt x="2225977" y="1946922"/>
                    <a:pt x="2240280" y="1935480"/>
                  </a:cubicBezTo>
                  <a:cubicBezTo>
                    <a:pt x="2252824" y="1925445"/>
                    <a:pt x="2274641" y="1931599"/>
                    <a:pt x="2286000" y="1920240"/>
                  </a:cubicBezTo>
                  <a:cubicBezTo>
                    <a:pt x="2367280" y="1838960"/>
                    <a:pt x="2225040" y="1899920"/>
                    <a:pt x="2346960" y="1859280"/>
                  </a:cubicBezTo>
                  <a:cubicBezTo>
                    <a:pt x="2357120" y="1844040"/>
                    <a:pt x="2369249" y="1829943"/>
                    <a:pt x="2377440" y="1813560"/>
                  </a:cubicBezTo>
                  <a:cubicBezTo>
                    <a:pt x="2384624" y="1799192"/>
                    <a:pt x="2384878" y="1781883"/>
                    <a:pt x="2392680" y="1767840"/>
                  </a:cubicBezTo>
                  <a:cubicBezTo>
                    <a:pt x="2410470" y="1735818"/>
                    <a:pt x="2433320" y="1706880"/>
                    <a:pt x="2453640" y="1676400"/>
                  </a:cubicBezTo>
                  <a:lnTo>
                    <a:pt x="2484120" y="1630680"/>
                  </a:lnTo>
                  <a:cubicBezTo>
                    <a:pt x="2494280" y="1615440"/>
                    <a:pt x="2508808" y="1602336"/>
                    <a:pt x="2514600" y="1584960"/>
                  </a:cubicBezTo>
                  <a:cubicBezTo>
                    <a:pt x="2519680" y="1569720"/>
                    <a:pt x="2525613" y="1554738"/>
                    <a:pt x="2529840" y="1539240"/>
                  </a:cubicBezTo>
                  <a:cubicBezTo>
                    <a:pt x="2540862" y="1498825"/>
                    <a:pt x="2547073" y="1457061"/>
                    <a:pt x="2560320" y="1417320"/>
                  </a:cubicBezTo>
                  <a:lnTo>
                    <a:pt x="2575560" y="1371600"/>
                  </a:lnTo>
                  <a:cubicBezTo>
                    <a:pt x="2580640" y="1336040"/>
                    <a:pt x="2583755" y="1300143"/>
                    <a:pt x="2590800" y="1264920"/>
                  </a:cubicBezTo>
                  <a:cubicBezTo>
                    <a:pt x="2593950" y="1249168"/>
                    <a:pt x="2606040" y="1235264"/>
                    <a:pt x="2606040" y="1219200"/>
                  </a:cubicBezTo>
                  <a:cubicBezTo>
                    <a:pt x="2606040" y="1087022"/>
                    <a:pt x="2599310" y="954863"/>
                    <a:pt x="2590800" y="822960"/>
                  </a:cubicBezTo>
                  <a:cubicBezTo>
                    <a:pt x="2588249" y="783425"/>
                    <a:pt x="2572107" y="718233"/>
                    <a:pt x="2545080" y="685800"/>
                  </a:cubicBezTo>
                  <a:cubicBezTo>
                    <a:pt x="2533354" y="671729"/>
                    <a:pt x="2514600" y="665480"/>
                    <a:pt x="2499360" y="655320"/>
                  </a:cubicBezTo>
                  <a:cubicBezTo>
                    <a:pt x="2494280" y="640080"/>
                    <a:pt x="2493983" y="622280"/>
                    <a:pt x="2484120" y="609600"/>
                  </a:cubicBezTo>
                  <a:cubicBezTo>
                    <a:pt x="2459412" y="577832"/>
                    <a:pt x="2349821" y="469345"/>
                    <a:pt x="2301240" y="457200"/>
                  </a:cubicBezTo>
                  <a:cubicBezTo>
                    <a:pt x="2029356" y="389229"/>
                    <a:pt x="2309148" y="455734"/>
                    <a:pt x="2087880" y="411480"/>
                  </a:cubicBezTo>
                  <a:cubicBezTo>
                    <a:pt x="2067341" y="407372"/>
                    <a:pt x="2047367" y="400784"/>
                    <a:pt x="2026920" y="396240"/>
                  </a:cubicBezTo>
                  <a:cubicBezTo>
                    <a:pt x="2001634" y="390621"/>
                    <a:pt x="1975850" y="387282"/>
                    <a:pt x="1950720" y="381000"/>
                  </a:cubicBezTo>
                  <a:cubicBezTo>
                    <a:pt x="1935135" y="377104"/>
                    <a:pt x="1920682" y="369245"/>
                    <a:pt x="1905000" y="365760"/>
                  </a:cubicBezTo>
                  <a:cubicBezTo>
                    <a:pt x="1862234" y="356256"/>
                    <a:pt x="1746379" y="341357"/>
                    <a:pt x="1706880" y="335280"/>
                  </a:cubicBezTo>
                  <a:cubicBezTo>
                    <a:pt x="1676339" y="330581"/>
                    <a:pt x="1646030" y="324410"/>
                    <a:pt x="1615440" y="320040"/>
                  </a:cubicBezTo>
                  <a:cubicBezTo>
                    <a:pt x="1574895" y="314248"/>
                    <a:pt x="1534117" y="310213"/>
                    <a:pt x="1493520" y="304800"/>
                  </a:cubicBezTo>
                  <a:cubicBezTo>
                    <a:pt x="1276064" y="275806"/>
                    <a:pt x="1506085" y="302809"/>
                    <a:pt x="1249680" y="274320"/>
                  </a:cubicBezTo>
                  <a:cubicBezTo>
                    <a:pt x="1234440" y="269240"/>
                    <a:pt x="1219406" y="263493"/>
                    <a:pt x="1203960" y="259080"/>
                  </a:cubicBezTo>
                  <a:cubicBezTo>
                    <a:pt x="1165600" y="248120"/>
                    <a:pt x="1104512" y="234885"/>
                    <a:pt x="1066800" y="228600"/>
                  </a:cubicBezTo>
                  <a:cubicBezTo>
                    <a:pt x="1031368" y="222695"/>
                    <a:pt x="995343" y="220405"/>
                    <a:pt x="960120" y="213360"/>
                  </a:cubicBezTo>
                  <a:cubicBezTo>
                    <a:pt x="919043" y="205145"/>
                    <a:pt x="838200" y="182880"/>
                    <a:pt x="838200" y="182880"/>
                  </a:cubicBezTo>
                  <a:cubicBezTo>
                    <a:pt x="822960" y="172720"/>
                    <a:pt x="809218" y="159839"/>
                    <a:pt x="792480" y="152400"/>
                  </a:cubicBezTo>
                  <a:cubicBezTo>
                    <a:pt x="763120" y="139351"/>
                    <a:pt x="731520" y="132080"/>
                    <a:pt x="701040" y="121920"/>
                  </a:cubicBezTo>
                  <a:cubicBezTo>
                    <a:pt x="685800" y="116840"/>
                    <a:pt x="669688" y="113864"/>
                    <a:pt x="655320" y="106680"/>
                  </a:cubicBezTo>
                  <a:cubicBezTo>
                    <a:pt x="635000" y="96520"/>
                    <a:pt x="616400" y="81710"/>
                    <a:pt x="594360" y="76200"/>
                  </a:cubicBezTo>
                  <a:cubicBezTo>
                    <a:pt x="455737" y="41544"/>
                    <a:pt x="444794" y="45720"/>
                    <a:pt x="335280" y="45720"/>
                  </a:cubicBezTo>
                </a:path>
              </a:pathLst>
            </a:custGeom>
            <a:solidFill>
              <a:srgbClr val="FF66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thập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nhất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Arial-Rounded" panose="020B0500000000000000" pitchFamily="34" charset="0"/>
                  <a:cs typeface="Arial-Rounded" panose="020B0500000000000000" pitchFamily="34" charset="0"/>
                </a:rPr>
                <a:t>: 2,89 ; 3,2 ;2,98 </a:t>
              </a:r>
            </a:p>
          </p:txBody>
        </p:sp>
      </p:grpSp>
      <p:sp>
        <p:nvSpPr>
          <p:cNvPr id="7" name="Oval Callout 12">
            <a:extLst>
              <a:ext uri="{FF2B5EF4-FFF2-40B4-BE49-F238E27FC236}">
                <a16:creationId xmlns:a16="http://schemas.microsoft.com/office/drawing/2014/main" id="{F5277613-5624-C921-EABD-FAC4A26392E1}"/>
              </a:ext>
            </a:extLst>
          </p:cNvPr>
          <p:cNvSpPr/>
          <p:nvPr/>
        </p:nvSpPr>
        <p:spPr>
          <a:xfrm>
            <a:off x="5029200" y="5174982"/>
            <a:ext cx="5487046" cy="1659205"/>
          </a:xfrm>
          <a:prstGeom prst="wedgeEllipseCallout">
            <a:avLst>
              <a:gd name="adj1" fmla="val -19831"/>
              <a:gd name="adj2" fmla="val -10833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3,2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480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0.7309 0.01019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5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9 0.01019 L 1.64757 0.0213 " pathEditMode="relative" rAng="0" ptsTypes="AA">
                                      <p:cBhvr>
                                        <p:cTn id="22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8B0ED6-528B-6EF1-99E4-1DA6AF9DD3C1}"/>
              </a:ext>
            </a:extLst>
          </p:cNvPr>
          <p:cNvSpPr txBox="1"/>
          <p:nvPr/>
        </p:nvSpPr>
        <p:spPr>
          <a:xfrm>
            <a:off x="1506091" y="390125"/>
            <a:ext cx="1126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1B090D-02E7-2EC0-C0E4-54AC23B9F9B2}"/>
                  </a:ext>
                </a:extLst>
              </p:cNvPr>
              <p:cNvSpPr txBox="1"/>
              <p:nvPr/>
            </p:nvSpPr>
            <p:spPr>
              <a:xfrm>
                <a:off x="2990850" y="1200150"/>
                <a:ext cx="68961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𝟕𝟎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𝟕𝟎</m:t>
                    </m:r>
                  </m:oMath>
                </a14:m>
                <a:endParaRPr lang="en-US" sz="36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1B090D-02E7-2EC0-C0E4-54AC23B9F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850" y="1200150"/>
                <a:ext cx="6896100" cy="892552"/>
              </a:xfrm>
              <a:prstGeom prst="rect">
                <a:avLst/>
              </a:prstGeom>
              <a:blipFill>
                <a:blip r:embed="rId2"/>
                <a:stretch>
                  <a:fillRect l="-2741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85A27F-7910-057F-D232-944AA0867AAE}"/>
                  </a:ext>
                </a:extLst>
              </p:cNvPr>
              <p:cNvSpPr txBox="1"/>
              <p:nvPr/>
            </p:nvSpPr>
            <p:spPr>
              <a:xfrm>
                <a:off x="2857500" y="2295525"/>
                <a:ext cx="68961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𝟕𝟎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85A27F-7910-057F-D232-944AA0867A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0" y="2295525"/>
                <a:ext cx="6896100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DED43E1-CA96-3265-44F4-CABC96B34347}"/>
              </a:ext>
            </a:extLst>
          </p:cNvPr>
          <p:cNvSpPr txBox="1"/>
          <p:nvPr/>
        </p:nvSpPr>
        <p:spPr>
          <a:xfrm>
            <a:off x="1733550" y="3248025"/>
            <a:ext cx="196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D326FF7-90F7-235A-D3E4-551B81487D5D}"/>
              </a:ext>
            </a:extLst>
          </p:cNvPr>
          <p:cNvSpPr/>
          <p:nvPr/>
        </p:nvSpPr>
        <p:spPr>
          <a:xfrm>
            <a:off x="3248024" y="4210050"/>
            <a:ext cx="5895975" cy="6953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 = 0,70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0,70 = 0,7</a:t>
            </a:r>
          </a:p>
        </p:txBody>
      </p:sp>
      <p:pic>
        <p:nvPicPr>
          <p:cNvPr id="9" name="Picture 8" descr="A cartoon robot pointing at something&#10;&#10;Description automatically generated">
            <a:extLst>
              <a:ext uri="{FF2B5EF4-FFF2-40B4-BE49-F238E27FC236}">
                <a16:creationId xmlns:a16="http://schemas.microsoft.com/office/drawing/2014/main" id="{579A235B-9CDD-D03B-CB31-4D734F65A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87" y="1943100"/>
            <a:ext cx="370522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7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D3CEB4-1437-0536-741D-3BBE019E53CC}"/>
              </a:ext>
            </a:extLst>
          </p:cNvPr>
          <p:cNvSpPr txBox="1"/>
          <p:nvPr/>
        </p:nvSpPr>
        <p:spPr>
          <a:xfrm>
            <a:off x="1506091" y="390125"/>
            <a:ext cx="1126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89F851-C5B3-BEBA-F8C3-866D058FC557}"/>
              </a:ext>
            </a:extLst>
          </p:cNvPr>
          <p:cNvSpPr txBox="1"/>
          <p:nvPr/>
        </p:nvSpPr>
        <p:spPr>
          <a:xfrm>
            <a:off x="3781425" y="16002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13,7 = 13,7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354258-3009-A92B-E943-00389784387E}"/>
              </a:ext>
            </a:extLst>
          </p:cNvPr>
          <p:cNvSpPr txBox="1"/>
          <p:nvPr/>
        </p:nvSpPr>
        <p:spPr>
          <a:xfrm>
            <a:off x="3752850" y="25908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8,6100 = 8,6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3BC324-B6CA-377A-7EF3-2DA38A7FBCA9}"/>
              </a:ext>
            </a:extLst>
          </p:cNvPr>
          <p:cNvSpPr txBox="1"/>
          <p:nvPr/>
        </p:nvSpPr>
        <p:spPr>
          <a:xfrm>
            <a:off x="3752850" y="35433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21,4050 = 21,40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7BF356-703C-E162-11CF-9FDF0B63F10D}"/>
              </a:ext>
            </a:extLst>
          </p:cNvPr>
          <p:cNvSpPr/>
          <p:nvPr/>
        </p:nvSpPr>
        <p:spPr>
          <a:xfrm>
            <a:off x="6534150" y="1714500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87562F-D1F4-F186-801C-AC975A24880D}"/>
              </a:ext>
            </a:extLst>
          </p:cNvPr>
          <p:cNvSpPr/>
          <p:nvPr/>
        </p:nvSpPr>
        <p:spPr>
          <a:xfrm>
            <a:off x="6819900" y="2743200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B96959-9561-8E17-C8E1-A1EC9E640A50}"/>
              </a:ext>
            </a:extLst>
          </p:cNvPr>
          <p:cNvSpPr/>
          <p:nvPr/>
        </p:nvSpPr>
        <p:spPr>
          <a:xfrm>
            <a:off x="7743825" y="3676650"/>
            <a:ext cx="542925" cy="50482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5715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D356EF-483E-A879-32B0-1929948CF94B}"/>
              </a:ext>
            </a:extLst>
          </p:cNvPr>
          <p:cNvSpPr txBox="1"/>
          <p:nvPr/>
        </p:nvSpPr>
        <p:spPr>
          <a:xfrm>
            <a:off x="1506091" y="390125"/>
            <a:ext cx="9219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B568D6-0551-26AA-4652-4347AA8F7A2C}"/>
              </a:ext>
            </a:extLst>
          </p:cNvPr>
          <p:cNvGrpSpPr/>
          <p:nvPr/>
        </p:nvGrpSpPr>
        <p:grpSpPr>
          <a:xfrm>
            <a:off x="2343150" y="2152650"/>
            <a:ext cx="7810500" cy="1019175"/>
            <a:chOff x="2343150" y="2152650"/>
            <a:chExt cx="7810500" cy="101917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8E3D657-B24C-04EA-2014-E32B23275C97}"/>
                </a:ext>
              </a:extLst>
            </p:cNvPr>
            <p:cNvSpPr/>
            <p:nvPr/>
          </p:nvSpPr>
          <p:spPr>
            <a:xfrm>
              <a:off x="2343150" y="2152650"/>
              <a:ext cx="7753350" cy="10191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B09EF8-218B-831C-1A36-90EE594D5117}"/>
                </a:ext>
              </a:extLst>
            </p:cNvPr>
            <p:cNvSpPr txBox="1"/>
            <p:nvPr/>
          </p:nvSpPr>
          <p:spPr>
            <a:xfrm>
              <a:off x="2695575" y="2324100"/>
              <a:ext cx="7458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8,9             5,82            0,17            31,6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EC63B-DC7F-3CF3-9F33-E5F2ED4644AB}"/>
              </a:ext>
            </a:extLst>
          </p:cNvPr>
          <p:cNvCxnSpPr/>
          <p:nvPr/>
        </p:nvCxnSpPr>
        <p:spPr>
          <a:xfrm>
            <a:off x="3038475" y="2876550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166A47-FC45-69D0-3DED-28B666CAF008}"/>
              </a:ext>
            </a:extLst>
          </p:cNvPr>
          <p:cNvSpPr/>
          <p:nvPr/>
        </p:nvSpPr>
        <p:spPr>
          <a:xfrm>
            <a:off x="2362200" y="3905250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8,900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B57785A-E022-360C-EEB6-2098EF112F89}"/>
              </a:ext>
            </a:extLst>
          </p:cNvPr>
          <p:cNvCxnSpPr/>
          <p:nvPr/>
        </p:nvCxnSpPr>
        <p:spPr>
          <a:xfrm>
            <a:off x="5143500" y="28860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0C1C74A-7338-B814-C837-C350A0E8E163}"/>
              </a:ext>
            </a:extLst>
          </p:cNvPr>
          <p:cNvSpPr/>
          <p:nvPr/>
        </p:nvSpPr>
        <p:spPr>
          <a:xfrm>
            <a:off x="4467225" y="391477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5,820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C5146B-4024-72D0-42B9-C9321E79C4CD}"/>
              </a:ext>
            </a:extLst>
          </p:cNvPr>
          <p:cNvCxnSpPr/>
          <p:nvPr/>
        </p:nvCxnSpPr>
        <p:spPr>
          <a:xfrm>
            <a:off x="7191375" y="28860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126C3E-D79B-0B16-6A1C-526F8810E2E9}"/>
              </a:ext>
            </a:extLst>
          </p:cNvPr>
          <p:cNvSpPr/>
          <p:nvPr/>
        </p:nvSpPr>
        <p:spPr>
          <a:xfrm>
            <a:off x="6515100" y="391477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0,170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893BE4-D793-B28A-0216-49AB25D97A7D}"/>
              </a:ext>
            </a:extLst>
          </p:cNvPr>
          <p:cNvCxnSpPr/>
          <p:nvPr/>
        </p:nvCxnSpPr>
        <p:spPr>
          <a:xfrm>
            <a:off x="9239250" y="2895600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21DECA0-0277-97A2-BB00-26CD239E2915}"/>
              </a:ext>
            </a:extLst>
          </p:cNvPr>
          <p:cNvSpPr/>
          <p:nvPr/>
        </p:nvSpPr>
        <p:spPr>
          <a:xfrm>
            <a:off x="8562974" y="3924300"/>
            <a:ext cx="1590675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31,600</a:t>
            </a:r>
          </a:p>
        </p:txBody>
      </p:sp>
    </p:spTree>
    <p:extLst>
      <p:ext uri="{BB962C8B-B14F-4D97-AF65-F5344CB8AC3E}">
        <p14:creationId xmlns:p14="http://schemas.microsoft.com/office/powerpoint/2010/main" val="65516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5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929BC6-8D91-9B65-36FA-3793E9133AB2}"/>
              </a:ext>
            </a:extLst>
          </p:cNvPr>
          <p:cNvSpPr txBox="1"/>
          <p:nvPr/>
        </p:nvSpPr>
        <p:spPr>
          <a:xfrm>
            <a:off x="1506091" y="390125"/>
            <a:ext cx="9219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Bỏ các chữ số 0 ở tận cùng bên phải phần thập phân của mỗi số sau để phần thập phân của các số đó viết dưới dạng gọn hơn (nếu có thể)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62EFD9-E99D-6A93-201B-7FCD08D2AB3B}"/>
              </a:ext>
            </a:extLst>
          </p:cNvPr>
          <p:cNvGrpSpPr/>
          <p:nvPr/>
        </p:nvGrpSpPr>
        <p:grpSpPr>
          <a:xfrm>
            <a:off x="1781175" y="2152650"/>
            <a:ext cx="9124950" cy="1019175"/>
            <a:chOff x="2343150" y="2152650"/>
            <a:chExt cx="7810500" cy="101917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3A5B2ED-CB89-35AE-A873-8E509A77985C}"/>
                </a:ext>
              </a:extLst>
            </p:cNvPr>
            <p:cNvSpPr/>
            <p:nvPr/>
          </p:nvSpPr>
          <p:spPr>
            <a:xfrm>
              <a:off x="2343150" y="2152650"/>
              <a:ext cx="7753350" cy="10191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CC7570-6028-9A1C-BF44-BD351D7B164A}"/>
                </a:ext>
              </a:extLst>
            </p:cNvPr>
            <p:cNvSpPr txBox="1"/>
            <p:nvPr/>
          </p:nvSpPr>
          <p:spPr>
            <a:xfrm>
              <a:off x="2695575" y="2324100"/>
              <a:ext cx="7458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7,70         13,0500        25,3000        10,5070    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4FD186-863B-5808-7755-86E10761CA57}"/>
              </a:ext>
            </a:extLst>
          </p:cNvPr>
          <p:cNvCxnSpPr/>
          <p:nvPr/>
        </p:nvCxnSpPr>
        <p:spPr>
          <a:xfrm>
            <a:off x="2667000" y="28479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428A7F-6EF7-F47C-1FA2-4C3CB8405F33}"/>
              </a:ext>
            </a:extLst>
          </p:cNvPr>
          <p:cNvSpPr/>
          <p:nvPr/>
        </p:nvSpPr>
        <p:spPr>
          <a:xfrm>
            <a:off x="1990725" y="387667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7,7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902F77-D015-CD8B-7A8F-4C8A8025A20B}"/>
              </a:ext>
            </a:extLst>
          </p:cNvPr>
          <p:cNvCxnSpPr/>
          <p:nvPr/>
        </p:nvCxnSpPr>
        <p:spPr>
          <a:xfrm>
            <a:off x="4772025" y="28860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898C5CE-913C-FE71-3F5F-5702C17EDEB4}"/>
              </a:ext>
            </a:extLst>
          </p:cNvPr>
          <p:cNvSpPr/>
          <p:nvPr/>
        </p:nvSpPr>
        <p:spPr>
          <a:xfrm>
            <a:off x="4095750" y="391477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13,05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127BB6-4752-0540-BD7F-6C491E75012E}"/>
              </a:ext>
            </a:extLst>
          </p:cNvPr>
          <p:cNvCxnSpPr/>
          <p:nvPr/>
        </p:nvCxnSpPr>
        <p:spPr>
          <a:xfrm>
            <a:off x="7077075" y="286702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FAF098-811E-D310-AC1B-9727C65AE42F}"/>
              </a:ext>
            </a:extLst>
          </p:cNvPr>
          <p:cNvSpPr/>
          <p:nvPr/>
        </p:nvSpPr>
        <p:spPr>
          <a:xfrm>
            <a:off x="6400800" y="3895725"/>
            <a:ext cx="13716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25,3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52005D-1ACC-851A-6CA8-8C008C580595}"/>
              </a:ext>
            </a:extLst>
          </p:cNvPr>
          <p:cNvCxnSpPr/>
          <p:nvPr/>
        </p:nvCxnSpPr>
        <p:spPr>
          <a:xfrm>
            <a:off x="9439275" y="2886075"/>
            <a:ext cx="0" cy="100965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DC8F7DB-BB2E-88A2-ABD3-9A76EAA1BE25}"/>
              </a:ext>
            </a:extLst>
          </p:cNvPr>
          <p:cNvSpPr/>
          <p:nvPr/>
        </p:nvSpPr>
        <p:spPr>
          <a:xfrm>
            <a:off x="8648700" y="3914775"/>
            <a:ext cx="1638300" cy="6858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10,507</a:t>
            </a:r>
          </a:p>
        </p:txBody>
      </p:sp>
    </p:spTree>
    <p:extLst>
      <p:ext uri="{BB962C8B-B14F-4D97-AF65-F5344CB8AC3E}">
        <p14:creationId xmlns:p14="http://schemas.microsoft.com/office/powerpoint/2010/main" val="41268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5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B7905FB-81DE-3F6F-8F5A-686D8A734659}"/>
              </a:ext>
            </a:extLst>
          </p:cNvPr>
          <p:cNvSpPr/>
          <p:nvPr/>
        </p:nvSpPr>
        <p:spPr>
          <a:xfrm>
            <a:off x="954627" y="424895"/>
            <a:ext cx="682977" cy="603357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E3E489-A6E3-1BBF-260E-3976AA295BF7}"/>
              </a:ext>
            </a:extLst>
          </p:cNvPr>
          <p:cNvSpPr txBox="1"/>
          <p:nvPr/>
        </p:nvSpPr>
        <p:spPr>
          <a:xfrm>
            <a:off x="1506091" y="390125"/>
            <a:ext cx="1126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4372D4-244E-C743-4249-9C0F05DB23B3}"/>
              </a:ext>
            </a:extLst>
          </p:cNvPr>
          <p:cNvSpPr txBox="1"/>
          <p:nvPr/>
        </p:nvSpPr>
        <p:spPr>
          <a:xfrm>
            <a:off x="1038225" y="1047750"/>
            <a:ext cx="1031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Ba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Mị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sức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31,9 kg; 32,5 kg; 34,7 kg.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ki-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BC1377-C776-B8DB-3B5E-33C91602E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" y="2886075"/>
            <a:ext cx="3724275" cy="2933700"/>
          </a:xfrm>
          <a:prstGeom prst="rect">
            <a:avLst/>
          </a:prstGeom>
        </p:spPr>
      </p:pic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3641A739-B66F-3ED5-9A01-9ACC07257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197236"/>
              </p:ext>
            </p:extLst>
          </p:nvPr>
        </p:nvGraphicFramePr>
        <p:xfrm>
          <a:off x="4184650" y="2348440"/>
          <a:ext cx="7407275" cy="159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941">
                  <a:extLst>
                    <a:ext uri="{9D8B030D-6E8A-4147-A177-3AD203B41FA5}">
                      <a16:colId xmlns:a16="http://schemas.microsoft.com/office/drawing/2014/main" val="2698279069"/>
                    </a:ext>
                  </a:extLst>
                </a:gridCol>
                <a:gridCol w="1906941">
                  <a:extLst>
                    <a:ext uri="{9D8B030D-6E8A-4147-A177-3AD203B41FA5}">
                      <a16:colId xmlns:a16="http://schemas.microsoft.com/office/drawing/2014/main" val="4004245961"/>
                    </a:ext>
                  </a:extLst>
                </a:gridCol>
                <a:gridCol w="1906941">
                  <a:extLst>
                    <a:ext uri="{9D8B030D-6E8A-4147-A177-3AD203B41FA5}">
                      <a16:colId xmlns:a16="http://schemas.microsoft.com/office/drawing/2014/main" val="4096787488"/>
                    </a:ext>
                  </a:extLst>
                </a:gridCol>
                <a:gridCol w="1686452">
                  <a:extLst>
                    <a:ext uri="{9D8B030D-6E8A-4147-A177-3AD203B41FA5}">
                      <a16:colId xmlns:a16="http://schemas.microsoft.com/office/drawing/2014/main" val="4212196771"/>
                    </a:ext>
                  </a:extLst>
                </a:gridCol>
              </a:tblGrid>
              <a:tr h="6519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Mị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Núi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Páo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854413"/>
                  </a:ext>
                </a:extLst>
              </a:tr>
              <a:tr h="5452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Cân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nặng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 (kg)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29579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9DC59D2-E67F-9B77-A18D-DFBBFFC5A558}"/>
              </a:ext>
            </a:extLst>
          </p:cNvPr>
          <p:cNvSpPr txBox="1"/>
          <p:nvPr/>
        </p:nvSpPr>
        <p:spPr>
          <a:xfrm>
            <a:off x="5067300" y="4067175"/>
            <a:ext cx="712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31,9 kg &lt; 32,5 kg &lt; 34,7 kg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59FBC3-70ED-AE54-3DF6-2006D37AF6B0}"/>
              </a:ext>
            </a:extLst>
          </p:cNvPr>
          <p:cNvSpPr txBox="1"/>
          <p:nvPr/>
        </p:nvSpPr>
        <p:spPr>
          <a:xfrm>
            <a:off x="4210050" y="46863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=&gt;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34,7 kg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5BFBDC-C58C-28B8-74D9-6BA58148E02E}"/>
              </a:ext>
            </a:extLst>
          </p:cNvPr>
          <p:cNvSpPr txBox="1"/>
          <p:nvPr/>
        </p:nvSpPr>
        <p:spPr>
          <a:xfrm>
            <a:off x="8362950" y="3152775"/>
            <a:ext cx="135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34,7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824826-C841-5B2E-97FD-0D8A232BB969}"/>
              </a:ext>
            </a:extLst>
          </p:cNvPr>
          <p:cNvSpPr txBox="1"/>
          <p:nvPr/>
        </p:nvSpPr>
        <p:spPr>
          <a:xfrm>
            <a:off x="4191000" y="5257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nhẹ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=&gt;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Páo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31,9 kg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ADF004-B8A5-5E9D-0DAB-BD7C3D9E6802}"/>
              </a:ext>
            </a:extLst>
          </p:cNvPr>
          <p:cNvSpPr txBox="1"/>
          <p:nvPr/>
        </p:nvSpPr>
        <p:spPr>
          <a:xfrm>
            <a:off x="10172700" y="3162300"/>
            <a:ext cx="135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31,9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E24D5F-9293-7F4D-EA75-446CB63D2579}"/>
              </a:ext>
            </a:extLst>
          </p:cNvPr>
          <p:cNvSpPr txBox="1"/>
          <p:nvPr/>
        </p:nvSpPr>
        <p:spPr>
          <a:xfrm>
            <a:off x="4181475" y="578167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32,5 kg.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2CB6E7-AE3F-5508-FAE7-63B2C4742C0E}"/>
              </a:ext>
            </a:extLst>
          </p:cNvPr>
          <p:cNvSpPr txBox="1"/>
          <p:nvPr/>
        </p:nvSpPr>
        <p:spPr>
          <a:xfrm>
            <a:off x="6562725" y="3143250"/>
            <a:ext cx="1352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32,5</a:t>
            </a:r>
          </a:p>
        </p:txBody>
      </p:sp>
    </p:spTree>
    <p:extLst>
      <p:ext uri="{BB962C8B-B14F-4D97-AF65-F5344CB8AC3E}">
        <p14:creationId xmlns:p14="http://schemas.microsoft.com/office/powerpoint/2010/main" val="118123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396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Cambria</vt:lpstr>
      <vt:lpstr>Cambria Math</vt:lpstr>
      <vt:lpstr>MV Boli</vt:lpstr>
      <vt:lpstr>Segoe UI Black</vt:lpstr>
      <vt:lpstr>Sitka Small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</cp:revision>
  <dcterms:created xsi:type="dcterms:W3CDTF">2025-03-05T16:03:50Z</dcterms:created>
  <dcterms:modified xsi:type="dcterms:W3CDTF">2025-03-13T10:53:40Z</dcterms:modified>
</cp:coreProperties>
</file>