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6"/>
  </p:notesMasterIdLst>
  <p:sldIdLst>
    <p:sldId id="3243" r:id="rId2"/>
    <p:sldId id="3218" r:id="rId3"/>
    <p:sldId id="3219" r:id="rId4"/>
    <p:sldId id="3237" r:id="rId5"/>
    <p:sldId id="258" r:id="rId6"/>
    <p:sldId id="3231" r:id="rId7"/>
    <p:sldId id="3232" r:id="rId8"/>
    <p:sldId id="3238" r:id="rId9"/>
    <p:sldId id="3239" r:id="rId10"/>
    <p:sldId id="3242" r:id="rId11"/>
    <p:sldId id="3240" r:id="rId12"/>
    <p:sldId id="326" r:id="rId13"/>
    <p:sldId id="3241" r:id="rId14"/>
    <p:sldId id="3236" r:id="rId15"/>
  </p:sldIdLst>
  <p:sldSz cx="9144000" cy="5143500" type="screen16x9"/>
  <p:notesSz cx="6858000" cy="9144000"/>
  <p:custDataLst>
    <p:tags r:id="rId1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7E4"/>
    <a:srgbClr val="FCC4E0"/>
    <a:srgbClr val="9CEE15"/>
    <a:srgbClr val="5A8C0A"/>
    <a:srgbClr val="460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FB3C118C-154A-4E64-A77E-E227F007065F}" type="datetimeFigureOut">
              <a:rPr lang="zh-CN" altLang="en-US" smtClean="0"/>
              <a:pPr/>
              <a:t>2025/3/25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2381F4B4-2749-4F48-97DB-B105DD233AD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1904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3FE0D-793C-8833-4755-B22F0B15F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8338424-66FE-1E34-D76A-90CC3A479D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D46EBFF-2522-BCC2-2656-BEC2C60083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5035C6C-E6A6-7FA7-5C9E-6AB9303CDB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1F4B4-2749-4F48-97DB-B105DD233AD3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8592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1F4B4-2749-4F48-97DB-B105DD233AD3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5943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1F4B4-2749-4F48-97DB-B105DD233AD3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8915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1F4B4-2749-4F48-97DB-B105DD233AD3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5349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1F4B4-2749-4F48-97DB-B105DD233AD3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8677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81F4B4-2749-4F48-97DB-B105DD233A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396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1F4B4-2749-4F48-97DB-B105DD233AD3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4955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23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42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32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">
            <a:extLst>
              <a:ext uri="{FF2B5EF4-FFF2-40B4-BE49-F238E27FC236}">
                <a16:creationId xmlns:a16="http://schemas.microsoft.com/office/drawing/2014/main" id="{CFEA085C-FE41-4F13-9F68-79CF9611AC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1EF356C-2ECB-4C1C-A2B7-54CD08BA8314}"/>
              </a:ext>
            </a:extLst>
          </p:cNvPr>
          <p:cNvSpPr/>
          <p:nvPr userDrawn="1"/>
        </p:nvSpPr>
        <p:spPr>
          <a:xfrm>
            <a:off x="170482" y="329938"/>
            <a:ext cx="8818536" cy="4676015"/>
          </a:xfrm>
          <a:prstGeom prst="roundRect">
            <a:avLst>
              <a:gd name="adj" fmla="val 1080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96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576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13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51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03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5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28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37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47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56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17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0EC5EC-7306-7737-FD3B-860074C1098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660" y="0"/>
            <a:ext cx="1260812" cy="126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79" r:id="rId13"/>
    <p:sldLayoutId id="2147483680" r:id="rId14"/>
    <p:sldLayoutId id="2147483681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18EC4-7E5A-32E0-C476-EE0250406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9B6A43A-8E24-8A0F-4479-920882748D7E}"/>
              </a:ext>
            </a:extLst>
          </p:cNvPr>
          <p:cNvSpPr/>
          <p:nvPr/>
        </p:nvSpPr>
        <p:spPr>
          <a:xfrm>
            <a:off x="1460205" y="1292284"/>
            <a:ext cx="6429153" cy="2545143"/>
          </a:xfrm>
          <a:prstGeom prst="roundRect">
            <a:avLst/>
          </a:prstGeom>
          <a:ln w="28575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8E2F84D-7175-A13A-9ED6-15E56FD871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3" t="7129" r="25549" b="9105"/>
          <a:stretch/>
        </p:blipFill>
        <p:spPr>
          <a:xfrm>
            <a:off x="7653115" y="1419210"/>
            <a:ext cx="1062450" cy="9986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685A5F-E4AC-FD4B-9DBF-1A0BF3F9A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023" y="1234663"/>
            <a:ext cx="5445451" cy="1877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48A094-FD25-3A29-BF60-AAF1AF13DC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0137" y="350055"/>
            <a:ext cx="1731414" cy="9693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0BD179-116E-7C2F-F516-C8998A1C03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660" y="0"/>
            <a:ext cx="1260812" cy="1260812"/>
          </a:xfrm>
          <a:prstGeom prst="rect">
            <a:avLst/>
          </a:prstGeom>
        </p:spPr>
      </p:pic>
      <p:sp>
        <p:nvSpPr>
          <p:cNvPr id="2" name="TextBox 13">
            <a:extLst>
              <a:ext uri="{FF2B5EF4-FFF2-40B4-BE49-F238E27FC236}">
                <a16:creationId xmlns:a16="http://schemas.microsoft.com/office/drawing/2014/main" id="{0C8DF75B-EF01-7EF3-A60C-BEF4581D84A6}"/>
              </a:ext>
            </a:extLst>
          </p:cNvPr>
          <p:cNvSpPr txBox="1"/>
          <p:nvPr/>
        </p:nvSpPr>
        <p:spPr>
          <a:xfrm>
            <a:off x="2444587" y="2880775"/>
            <a:ext cx="48355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cap="none" spc="0" dirty="0" err="1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b="1" cap="none" spc="0" dirty="0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cap="none" spc="0" dirty="0" err="1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b="1" cap="none" spc="0" dirty="0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: Bùi </a:t>
            </a:r>
            <a:r>
              <a:rPr lang="en-US" sz="2400" b="1" cap="none" spc="0" dirty="0" err="1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400" b="1" cap="none" spc="0" dirty="0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cap="none" spc="0" dirty="0" err="1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2400" b="1" cap="none" spc="0" dirty="0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Oanh</a:t>
            </a:r>
          </a:p>
          <a:p>
            <a:r>
              <a:rPr lang="en-US" sz="24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     : </a:t>
            </a:r>
            <a:r>
              <a:rPr lang="en-US" sz="24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2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2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2400" b="1" cap="none" spc="0" dirty="0">
              <a:ln w="0"/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07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1">
            <a:extLst>
              <a:ext uri="{FF2B5EF4-FFF2-40B4-BE49-F238E27FC236}">
                <a16:creationId xmlns:a16="http://schemas.microsoft.com/office/drawing/2014/main" id="{BB9A19E8-43AC-42D5-C8A0-E47473CBFAF8}"/>
              </a:ext>
            </a:extLst>
          </p:cNvPr>
          <p:cNvSpPr txBox="1"/>
          <p:nvPr/>
        </p:nvSpPr>
        <p:spPr>
          <a:xfrm>
            <a:off x="824594" y="320805"/>
            <a:ext cx="79193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 câu trả lời đúng.</a:t>
            </a:r>
          </a:p>
          <a:p>
            <a:pPr lvl="0" algn="just">
              <a:defRPr/>
            </a:pP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Mai và Rô-bốt xếp được hai hình từ các hình lập phương nhỏ như hình sau.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2AAD31-B5B3-DA5B-5CBC-7FB70A657208}"/>
              </a:ext>
            </a:extLst>
          </p:cNvPr>
          <p:cNvSpPr/>
          <p:nvPr/>
        </p:nvSpPr>
        <p:spPr>
          <a:xfrm>
            <a:off x="239287" y="303250"/>
            <a:ext cx="585306" cy="5621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B50FDB-5BBF-6C45-1272-723C09B40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044" y="1175657"/>
            <a:ext cx="3406106" cy="15436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AC8747-7781-A06C-BC87-B225B13C279C}"/>
              </a:ext>
            </a:extLst>
          </p:cNvPr>
          <p:cNvSpPr txBox="1"/>
          <p:nvPr/>
        </p:nvSpPr>
        <p:spPr>
          <a:xfrm>
            <a:off x="375558" y="3143250"/>
            <a:ext cx="851535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Mai cần bỏ đi bao nhiêu hình lập phương nhỏ để nhận được hình như của Rô-bốt?</a:t>
            </a:r>
          </a:p>
          <a:p>
            <a:pPr algn="ctr"/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12 hình </a:t>
            </a:r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  B.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10 hình </a:t>
            </a:r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  C.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8 hình </a:t>
            </a:r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  D.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 hình</a:t>
            </a:r>
          </a:p>
          <a:p>
            <a:pPr algn="just"/>
            <a:r>
              <a:rPr lang="vi-VN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Nếu mỗi hình lập phương nhỏ có cạnh 2 cm thì thể tích hình của Rô-bốt là bao nhiêu xăng-ti-mét khối?</a:t>
            </a:r>
          </a:p>
          <a:p>
            <a:pPr algn="ctr"/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96 cm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  B.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72 cm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  C.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64 cm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  D.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32 cm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2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F29F367-32BF-E1C1-9EED-A75C67E1DBEC}"/>
              </a:ext>
            </a:extLst>
          </p:cNvPr>
          <p:cNvSpPr/>
          <p:nvPr/>
        </p:nvSpPr>
        <p:spPr>
          <a:xfrm>
            <a:off x="3290207" y="3486150"/>
            <a:ext cx="367393" cy="2939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BFEA4C4-6075-101D-5A6B-4E99F4784F07}"/>
              </a:ext>
            </a:extLst>
          </p:cNvPr>
          <p:cNvSpPr/>
          <p:nvPr/>
        </p:nvSpPr>
        <p:spPr>
          <a:xfrm>
            <a:off x="4800600" y="4351564"/>
            <a:ext cx="367393" cy="2939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9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5" grpId="0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12D74A-32B9-E5F9-182E-FBF5CD220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1834" y="1083733"/>
            <a:ext cx="11138894" cy="268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0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542;p39">
            <a:extLst>
              <a:ext uri="{FF2B5EF4-FFF2-40B4-BE49-F238E27FC236}">
                <a16:creationId xmlns:a16="http://schemas.microsoft.com/office/drawing/2014/main" id="{2C7FC5DB-1E9C-4DF3-8147-A44FA6CF3893}"/>
              </a:ext>
            </a:extLst>
          </p:cNvPr>
          <p:cNvSpPr/>
          <p:nvPr/>
        </p:nvSpPr>
        <p:spPr>
          <a:xfrm>
            <a:off x="1662837" y="324622"/>
            <a:ext cx="4239942" cy="2605315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C69F1D-4640-9908-0A99-6F4F9F85397D}"/>
              </a:ext>
            </a:extLst>
          </p:cNvPr>
          <p:cNvSpPr txBox="1"/>
          <p:nvPr/>
        </p:nvSpPr>
        <p:spPr>
          <a:xfrm>
            <a:off x="2253343" y="636814"/>
            <a:ext cx="33800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Nhắc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36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26AD65-06F3-8236-16D1-07035FEAD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530" y="941615"/>
            <a:ext cx="8153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Muốn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lấy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cạnh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1C6726-D34A-FDE9-8CD5-400DA20D5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652" y="3402238"/>
            <a:ext cx="6858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V: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phương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a: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phương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31B541-69E7-5940-98A6-F635945AB379}"/>
              </a:ext>
            </a:extLst>
          </p:cNvPr>
          <p:cNvSpPr/>
          <p:nvPr/>
        </p:nvSpPr>
        <p:spPr>
          <a:xfrm>
            <a:off x="2542494" y="2117499"/>
            <a:ext cx="3733800" cy="8382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 = a 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85455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065" y="-835361"/>
            <a:ext cx="6414711" cy="51893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3AA7A9-9071-5AB2-73FE-4D73BF069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059" y="1270133"/>
            <a:ext cx="5602710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0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25F55D2-3B81-4ED2-B86B-751445A834C5}"/>
              </a:ext>
            </a:extLst>
          </p:cNvPr>
          <p:cNvSpPr/>
          <p:nvPr/>
        </p:nvSpPr>
        <p:spPr>
          <a:xfrm>
            <a:off x="1923068" y="1244338"/>
            <a:ext cx="5324800" cy="192306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593D35-B5F8-CD3C-2465-448B47563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157" y="1423448"/>
            <a:ext cx="5492972" cy="17740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DC1B29-6207-FA34-B0E6-3A0E9338A4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660" y="0"/>
            <a:ext cx="1260812" cy="126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8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6F8EA7C-E171-4200-A5F7-25F2F936DD1D}"/>
              </a:ext>
            </a:extLst>
          </p:cNvPr>
          <p:cNvSpPr/>
          <p:nvPr/>
        </p:nvSpPr>
        <p:spPr>
          <a:xfrm>
            <a:off x="205579" y="1292284"/>
            <a:ext cx="8732842" cy="2545143"/>
          </a:xfrm>
          <a:prstGeom prst="roundRect">
            <a:avLst/>
          </a:prstGeom>
          <a:ln w="28575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BE41AFB-43A8-438D-B5A4-DC54378817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3" t="7129" r="25549" b="9105"/>
          <a:stretch/>
        </p:blipFill>
        <p:spPr>
          <a:xfrm>
            <a:off x="7653115" y="1419210"/>
            <a:ext cx="1062450" cy="9986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6BCB25-2654-D931-11A3-0CCD9F698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007" y="1716371"/>
            <a:ext cx="6614733" cy="22801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E89D56-5F28-D113-7AAA-A9AB4A858E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1402" y="957016"/>
            <a:ext cx="1731414" cy="9693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C193B2-41F1-000F-4F00-6194349AB4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660" y="0"/>
            <a:ext cx="1260812" cy="126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9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1B9A89-2A0C-37A7-E990-CFB8933E41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F176D8BC-2ECD-008A-47B4-8547B4A0F7A6}"/>
              </a:ext>
            </a:extLst>
          </p:cNvPr>
          <p:cNvSpPr/>
          <p:nvPr/>
        </p:nvSpPr>
        <p:spPr>
          <a:xfrm>
            <a:off x="2343150" y="318407"/>
            <a:ext cx="2775857" cy="1355272"/>
          </a:xfrm>
          <a:prstGeom prst="wedgeRoundRectCallout">
            <a:avLst>
              <a:gd name="adj1" fmla="val -29666"/>
              <a:gd name="adj2" fmla="val 6632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600" dirty="0">
                <a:latin typeface="Cambria" panose="02040503050406030204" pitchFamily="18" charset="0"/>
                <a:ea typeface="Cambria" panose="02040503050406030204" pitchFamily="18" charset="0"/>
              </a:rPr>
              <a:t>Mình đã biết cách tính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600" dirty="0">
                <a:latin typeface="Cambria" panose="02040503050406030204" pitchFamily="18" charset="0"/>
                <a:ea typeface="Cambria" panose="02040503050406030204" pitchFamily="18" charset="0"/>
              </a:rPr>
              <a:t>của hình hộp chữ nhật, còn thể tích của hình lập phương thì sao nhỉ?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36EFFD6-3EF0-066F-5D88-D7CFDD12287E}"/>
              </a:ext>
            </a:extLst>
          </p:cNvPr>
          <p:cNvSpPr/>
          <p:nvPr/>
        </p:nvSpPr>
        <p:spPr>
          <a:xfrm>
            <a:off x="5812971" y="416378"/>
            <a:ext cx="2710543" cy="1355272"/>
          </a:xfrm>
          <a:prstGeom prst="wedgeRoundRectCallout">
            <a:avLst>
              <a:gd name="adj1" fmla="val -29666"/>
              <a:gd name="adj2" fmla="val 6632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1600" dirty="0">
                <a:latin typeface="Cambria" panose="02040503050406030204" pitchFamily="18" charset="0"/>
                <a:ea typeface="Cambria" panose="02040503050406030204" pitchFamily="18" charset="0"/>
              </a:rPr>
              <a:t>ách tính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600" dirty="0">
                <a:latin typeface="Cambria" panose="02040503050406030204" pitchFamily="18" charset="0"/>
                <a:ea typeface="Cambria" panose="02040503050406030204" pitchFamily="18" charset="0"/>
              </a:rPr>
              <a:t>của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giống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thôi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8574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E7A651-F3AE-FB0D-BAE5-E4EECDBD4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30" y="588509"/>
            <a:ext cx="2257425" cy="21050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89127D-0A6B-C9BA-9EDE-FAC869C75434}"/>
              </a:ext>
            </a:extLst>
          </p:cNvPr>
          <p:cNvSpPr txBox="1"/>
          <p:nvPr/>
        </p:nvSpPr>
        <p:spPr>
          <a:xfrm>
            <a:off x="2547256" y="685800"/>
            <a:ext cx="6433458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lập phương đó chứa được:</a:t>
            </a:r>
            <a:endParaRPr lang="en-US" sz="2400" b="0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x 3 x 3 = 27 (hình lập phương nhỏ).</a:t>
            </a:r>
            <a:endParaRPr lang="en-US" sz="2400" b="0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mỗi hình lập phương nhỏ là 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cm</a:t>
            </a:r>
            <a:r>
              <a:rPr lang="vi-VN" sz="2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16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hình lập phương có cạnh 3 cm là: </a:t>
            </a:r>
            <a:endParaRPr lang="en-US" sz="2400" b="0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x 3 x 3 = 27 (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cm</a:t>
            </a:r>
            <a:r>
              <a:rPr lang="vi-VN" sz="2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vi-VN" sz="16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1E8993-6601-594E-5691-F577A40AC99C}"/>
              </a:ext>
            </a:extLst>
          </p:cNvPr>
          <p:cNvSpPr/>
          <p:nvPr/>
        </p:nvSpPr>
        <p:spPr>
          <a:xfrm>
            <a:off x="522514" y="2955472"/>
            <a:ext cx="8237764" cy="1828800"/>
          </a:xfrm>
          <a:prstGeom prst="rect">
            <a:avLst/>
          </a:prstGeom>
          <a:solidFill>
            <a:srgbClr val="FCC4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tính thể tích của hình lập phương, ta lấy cạnh nhân với cạnh rồi nhân với cạnh: V = a x a × a.</a:t>
            </a:r>
          </a:p>
          <a:p>
            <a:pPr algn="just"/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đó: V là thể tích, a là độ dài cạnh.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vi-VN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8560FC-E9AE-39E0-14CD-B0867E805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764" y="3570621"/>
            <a:ext cx="1394732" cy="120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8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46BB44-1CF6-036E-5434-8C9FFC7FC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196" y="1528924"/>
            <a:ext cx="5706351" cy="19386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C1D88B-1889-F45B-3FC2-CD5B6F6121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660" y="0"/>
            <a:ext cx="1260812" cy="126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8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1">
            <a:extLst>
              <a:ext uri="{FF2B5EF4-FFF2-40B4-BE49-F238E27FC236}">
                <a16:creationId xmlns:a16="http://schemas.microsoft.com/office/drawing/2014/main" id="{BB9A19E8-43AC-42D5-C8A0-E47473CBFAF8}"/>
              </a:ext>
            </a:extLst>
          </p:cNvPr>
          <p:cNvSpPr txBox="1"/>
          <p:nvPr/>
        </p:nvSpPr>
        <p:spPr>
          <a:xfrm>
            <a:off x="1061925" y="320805"/>
            <a:ext cx="26691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Số?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2AAD31-B5B3-DA5B-5CBC-7FB70A657208}"/>
              </a:ext>
            </a:extLst>
          </p:cNvPr>
          <p:cNvSpPr/>
          <p:nvPr/>
        </p:nvSpPr>
        <p:spPr>
          <a:xfrm>
            <a:off x="516873" y="319579"/>
            <a:ext cx="585306" cy="5621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49EFCCB-F77E-1C0B-32FC-F77787DF4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20" y="1231317"/>
            <a:ext cx="8360229" cy="157082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3AFE136-6CB4-D9D8-2EB9-11C1006986B5}"/>
              </a:ext>
            </a:extLst>
          </p:cNvPr>
          <p:cNvSpPr/>
          <p:nvPr/>
        </p:nvSpPr>
        <p:spPr>
          <a:xfrm>
            <a:off x="3282043" y="2147207"/>
            <a:ext cx="1632857" cy="522514"/>
          </a:xfrm>
          <a:prstGeom prst="rect">
            <a:avLst/>
          </a:prstGeom>
          <a:solidFill>
            <a:srgbClr val="FAE7E4"/>
          </a:solidFill>
          <a:ln>
            <a:solidFill>
              <a:srgbClr val="FAE7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1 000 cm</a:t>
            </a:r>
            <a:r>
              <a:rPr lang="en-US" sz="24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2AFC77-8835-83FC-D088-7CE71EB84ED1}"/>
              </a:ext>
            </a:extLst>
          </p:cNvPr>
          <p:cNvSpPr/>
          <p:nvPr/>
        </p:nvSpPr>
        <p:spPr>
          <a:xfrm>
            <a:off x="5086350" y="2130878"/>
            <a:ext cx="1681843" cy="522514"/>
          </a:xfrm>
          <a:prstGeom prst="rect">
            <a:avLst/>
          </a:prstGeom>
          <a:solidFill>
            <a:srgbClr val="FAE7E4"/>
          </a:solidFill>
          <a:ln>
            <a:solidFill>
              <a:srgbClr val="FAE7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15,625 cm</a:t>
            </a:r>
            <a:r>
              <a:rPr lang="en-US" sz="24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587C48-FAE6-B83F-1EC2-CAB108095F03}"/>
              </a:ext>
            </a:extLst>
          </p:cNvPr>
          <p:cNvSpPr/>
          <p:nvPr/>
        </p:nvSpPr>
        <p:spPr>
          <a:xfrm>
            <a:off x="7021286" y="2147206"/>
            <a:ext cx="1681843" cy="522514"/>
          </a:xfrm>
          <a:prstGeom prst="rect">
            <a:avLst/>
          </a:prstGeom>
          <a:solidFill>
            <a:srgbClr val="FAE7E4"/>
          </a:solidFill>
          <a:ln>
            <a:solidFill>
              <a:srgbClr val="FAE7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0,064 cm</a:t>
            </a:r>
            <a:r>
              <a:rPr lang="en-US" sz="24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51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1">
            <a:extLst>
              <a:ext uri="{FF2B5EF4-FFF2-40B4-BE49-F238E27FC236}">
                <a16:creationId xmlns:a16="http://schemas.microsoft.com/office/drawing/2014/main" id="{BB9A19E8-43AC-42D5-C8A0-E47473CBFAF8}"/>
              </a:ext>
            </a:extLst>
          </p:cNvPr>
          <p:cNvSpPr txBox="1"/>
          <p:nvPr/>
        </p:nvSpPr>
        <p:spPr>
          <a:xfrm>
            <a:off x="824594" y="320805"/>
            <a:ext cx="791935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 chiếc bánh bông lan hình hộp chữ nhật có đáy là hình vuông cạnh 12 cm, chiều cao 6 cm.</a:t>
            </a:r>
          </a:p>
          <a:p>
            <a:pPr lvl="0" algn="just">
              <a:defRPr/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 Tính thể tích của chiếc bánh đó.</a:t>
            </a:r>
          </a:p>
          <a:p>
            <a:pPr lvl="0" algn="just">
              <a:defRPr/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Rô-bốt đã cắt một miếng bánh hình lập phương cạnh 6 cm của chiếc bánh đó để mời Mi. Tính thể tích phần bánh còn lại.</a:t>
            </a:r>
            <a:endParaRPr kumimoji="0" lang="vi-VN" sz="2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2AAD31-B5B3-DA5B-5CBC-7FB70A657208}"/>
              </a:ext>
            </a:extLst>
          </p:cNvPr>
          <p:cNvSpPr/>
          <p:nvPr/>
        </p:nvSpPr>
        <p:spPr>
          <a:xfrm>
            <a:off x="239287" y="303250"/>
            <a:ext cx="585306" cy="5621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0C1B07-8E6E-BA71-1E37-9286923C7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074" y="2049235"/>
            <a:ext cx="5848485" cy="265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1">
            <a:extLst>
              <a:ext uri="{FF2B5EF4-FFF2-40B4-BE49-F238E27FC236}">
                <a16:creationId xmlns:a16="http://schemas.microsoft.com/office/drawing/2014/main" id="{BB9A19E8-43AC-42D5-C8A0-E47473CBFAF8}"/>
              </a:ext>
            </a:extLst>
          </p:cNvPr>
          <p:cNvSpPr txBox="1"/>
          <p:nvPr/>
        </p:nvSpPr>
        <p:spPr>
          <a:xfrm>
            <a:off x="726623" y="843319"/>
            <a:ext cx="791935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Thể tích của chiếc bánh đó là:</a:t>
            </a:r>
          </a:p>
          <a:p>
            <a:pPr algn="ctr"/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× 12 × 6 = 864 (cm</a:t>
            </a:r>
            <a:r>
              <a:rPr lang="vi-VN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Thể tích miếng bánh hình lập phương là:</a:t>
            </a:r>
          </a:p>
          <a:p>
            <a:pPr algn="ctr"/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× 6 × 6 = 216 (cm</a:t>
            </a:r>
            <a:r>
              <a:rPr lang="vi-VN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 tích phần bánh còn lại là:</a:t>
            </a:r>
          </a:p>
          <a:p>
            <a:pPr algn="ctr"/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864 – 216 = 648 (cm</a:t>
            </a:r>
            <a:r>
              <a:rPr lang="vi-VN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a) 864 cm</a:t>
            </a:r>
            <a:r>
              <a:rPr lang="vi-VN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648 cm</a:t>
            </a:r>
            <a:r>
              <a:rPr lang="vi-VN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951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404</Words>
  <Application>Microsoft Office PowerPoint</Application>
  <PresentationFormat>On-screen Show (16:9)</PresentationFormat>
  <Paragraphs>48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微软雅黑</vt:lpstr>
      <vt:lpstr>Arial</vt:lpstr>
      <vt:lpstr>Calibri</vt:lpstr>
      <vt:lpstr>Cambria</vt:lpstr>
      <vt:lpstr>Times New Roman</vt:lpstr>
      <vt:lpstr>印品黑体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MAIHUNG</cp:lastModifiedBy>
  <cp:revision>44</cp:revision>
  <dcterms:created xsi:type="dcterms:W3CDTF">2016-12-25T02:27:54Z</dcterms:created>
  <dcterms:modified xsi:type="dcterms:W3CDTF">2025-03-25T07:28:49Z</dcterms:modified>
</cp:coreProperties>
</file>