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4" r:id="rId2"/>
    <p:sldId id="333" r:id="rId3"/>
    <p:sldId id="282" r:id="rId4"/>
    <p:sldId id="285" r:id="rId5"/>
    <p:sldId id="283" r:id="rId6"/>
    <p:sldId id="286" r:id="rId7"/>
    <p:sldId id="287" r:id="rId8"/>
    <p:sldId id="288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  <a:srgbClr val="0000CC"/>
    <a:srgbClr val="D4EFFA"/>
    <a:srgbClr val="FFDBB5"/>
    <a:srgbClr val="EFAB58"/>
    <a:srgbClr val="79C177"/>
    <a:srgbClr val="00CC00"/>
    <a:srgbClr val="C6EAFA"/>
    <a:srgbClr val="BFD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0079-8BDF-43DD-ABE9-E1C64F409F27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A3939-C5D0-4C6B-B874-0372A88CF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95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1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2" y="5723323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4" y="5412755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6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8">
            <a:extLst>
              <a:ext uri="{FF2B5EF4-FFF2-40B4-BE49-F238E27FC236}">
                <a16:creationId xmlns:a16="http://schemas.microsoft.com/office/drawing/2014/main" id="{ECD08E1E-EE77-40AC-994B-EB44693F88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304925"/>
            <a:ext cx="6400800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151" name="WordArt 11">
            <a:extLst>
              <a:ext uri="{FF2B5EF4-FFF2-40B4-BE49-F238E27FC236}">
                <a16:creationId xmlns:a16="http://schemas.microsoft.com/office/drawing/2014/main" id="{721C1D6F-43A2-4455-89C9-297AFA6CD8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624139"/>
            <a:ext cx="8229600" cy="1119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B640D954-7CD1-42AB-9121-9ACCE14A1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489" y="3944938"/>
            <a:ext cx="291131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Tiết 3</a:t>
            </a:r>
            <a:endParaRPr lang="en-US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F952056-4256-49D7-A05E-A433E4731FFC}"/>
              </a:ext>
            </a:extLst>
          </p:cNvPr>
          <p:cNvSpPr/>
          <p:nvPr/>
        </p:nvSpPr>
        <p:spPr>
          <a:xfrm>
            <a:off x="1789320" y="524028"/>
            <a:ext cx="510362" cy="5103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3B91C4-9905-46E3-93F4-2D8084905C49}"/>
              </a:ext>
            </a:extLst>
          </p:cNvPr>
          <p:cNvSpPr txBox="1"/>
          <p:nvPr/>
        </p:nvSpPr>
        <p:spPr>
          <a:xfrm>
            <a:off x="2273409" y="233254"/>
            <a:ext cx="79236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>
                <a:effectLst/>
                <a:latin typeface="sandisplaypro-semi"/>
              </a:rPr>
              <a:t>Em ước lượng xem trong hình có khoảng mấy chục viên bi rồi đếm số viên bi trong hình đó (theo mẫu)</a:t>
            </a:r>
            <a:r>
              <a:rPr lang="vi-VN" sz="2800" b="1" i="0">
                <a:effectLst/>
                <a:latin typeface="sandisplaypro-semi"/>
              </a:rPr>
              <a:t>.</a:t>
            </a:r>
            <a:endParaRPr lang="en-US" sz="28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2DB118-F917-4532-8B5B-07E588589355}"/>
              </a:ext>
            </a:extLst>
          </p:cNvPr>
          <p:cNvSpPr txBox="1"/>
          <p:nvPr/>
        </p:nvSpPr>
        <p:spPr>
          <a:xfrm>
            <a:off x="2273409" y="5349554"/>
            <a:ext cx="8155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>
                <a:effectLst/>
                <a:latin typeface="sandisplaypro"/>
              </a:rPr>
              <a:t>– Em ước lượng : Khoảng </a:t>
            </a:r>
            <a:r>
              <a:rPr lang="en-US" sz="2800" b="0" i="0">
                <a:effectLst/>
                <a:latin typeface="sandisplaypro"/>
              </a:rPr>
              <a:t>  30</a:t>
            </a:r>
            <a:r>
              <a:rPr lang="vi-VN" sz="2800" b="0" i="0">
                <a:effectLst/>
                <a:latin typeface="sandisplaypro"/>
              </a:rPr>
              <a:t> </a:t>
            </a:r>
            <a:r>
              <a:rPr lang="en-US" sz="2800" b="0" i="0">
                <a:effectLst/>
                <a:latin typeface="sandisplaypro"/>
              </a:rPr>
              <a:t>  </a:t>
            </a:r>
            <a:r>
              <a:rPr lang="vi-VN" sz="2800" b="0" i="0">
                <a:effectLst/>
                <a:latin typeface="sandisplaypro"/>
              </a:rPr>
              <a:t>chục viên bi.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163F08-B0B7-4DF7-89A5-EEA9CA3C6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140" y="1732874"/>
            <a:ext cx="8413451" cy="36166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F092EC-66C4-4FDE-A47F-59E4A26B82F6}"/>
              </a:ext>
            </a:extLst>
          </p:cNvPr>
          <p:cNvSpPr txBox="1"/>
          <p:nvPr/>
        </p:nvSpPr>
        <p:spPr>
          <a:xfrm>
            <a:off x="263156" y="2268413"/>
            <a:ext cx="1374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displaypro-semi"/>
                <a:ea typeface="+mn-ea"/>
                <a:cs typeface="+mn-cs"/>
              </a:rPr>
              <a:t>a) Mẫu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displaypro-semi"/>
                <a:ea typeface="+mn-ea"/>
                <a:cs typeface="+mn-cs"/>
              </a:rPr>
              <a:t> 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DA020-3EB5-403C-88D1-0A3AC2D06A4B}"/>
              </a:ext>
            </a:extLst>
          </p:cNvPr>
          <p:cNvSpPr txBox="1"/>
          <p:nvPr/>
        </p:nvSpPr>
        <p:spPr>
          <a:xfrm>
            <a:off x="2273408" y="5841745"/>
            <a:ext cx="4974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>
                <a:effectLst/>
                <a:latin typeface="sandisplaypro"/>
              </a:rPr>
              <a:t>– Em đếm được: </a:t>
            </a:r>
            <a:r>
              <a:rPr lang="en-US" sz="2800" b="0" i="0">
                <a:effectLst/>
                <a:latin typeface="sandisplaypro"/>
              </a:rPr>
              <a:t> 32  </a:t>
            </a:r>
            <a:r>
              <a:rPr lang="vi-VN" sz="2800" b="0" i="0">
                <a:effectLst/>
                <a:latin typeface="sandisplaypro"/>
              </a:rPr>
              <a:t> viên bi.</a:t>
            </a:r>
          </a:p>
        </p:txBody>
      </p:sp>
    </p:spTree>
    <p:extLst>
      <p:ext uri="{BB962C8B-B14F-4D97-AF65-F5344CB8AC3E}">
        <p14:creationId xmlns:p14="http://schemas.microsoft.com/office/powerpoint/2010/main" val="12157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F952056-4256-49D7-A05E-A433E4731FFC}"/>
              </a:ext>
            </a:extLst>
          </p:cNvPr>
          <p:cNvSpPr/>
          <p:nvPr/>
        </p:nvSpPr>
        <p:spPr>
          <a:xfrm>
            <a:off x="1629693" y="342795"/>
            <a:ext cx="510362" cy="5103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3B91C4-9905-46E3-93F4-2D8084905C49}"/>
              </a:ext>
            </a:extLst>
          </p:cNvPr>
          <p:cNvSpPr txBox="1"/>
          <p:nvPr/>
        </p:nvSpPr>
        <p:spPr>
          <a:xfrm>
            <a:off x="2264609" y="199618"/>
            <a:ext cx="79236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>
                <a:effectLst/>
                <a:latin typeface="sandisplaypro-semi"/>
              </a:rPr>
              <a:t>Em ước lượng xem trong hình có khoảng mấy chục viên bi rồi đếm số viên bi trong hình đó</a:t>
            </a:r>
            <a:endParaRPr lang="en-US" sz="3200" b="1" i="0">
              <a:effectLst/>
              <a:latin typeface="sandisplaypro-semi"/>
            </a:endParaRPr>
          </a:p>
          <a:p>
            <a:r>
              <a:rPr lang="en-US" sz="3200" b="1" i="0">
                <a:effectLst/>
                <a:latin typeface="sandisplaypro-semi"/>
              </a:rPr>
              <a:t> </a:t>
            </a:r>
            <a:r>
              <a:rPr lang="vi-VN" sz="3200" b="1" i="0">
                <a:effectLst/>
                <a:latin typeface="sandisplaypro-semi"/>
              </a:rPr>
              <a:t>(theo mẫu).</a:t>
            </a:r>
            <a:endParaRPr lang="en-US" sz="32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2DB118-F917-4532-8B5B-07E588589355}"/>
              </a:ext>
            </a:extLst>
          </p:cNvPr>
          <p:cNvSpPr txBox="1"/>
          <p:nvPr/>
        </p:nvSpPr>
        <p:spPr>
          <a:xfrm>
            <a:off x="2299682" y="5575963"/>
            <a:ext cx="8155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>
                <a:effectLst/>
                <a:latin typeface="sandisplaypro"/>
              </a:rPr>
              <a:t>– Em đếm được: </a:t>
            </a:r>
            <a:r>
              <a:rPr lang="en-US" sz="2800" b="0" i="0">
                <a:effectLst/>
                <a:latin typeface="sandisplaypro"/>
              </a:rPr>
              <a:t> </a:t>
            </a:r>
            <a:r>
              <a:rPr lang="en-US" sz="2800" b="0" i="0">
                <a:solidFill>
                  <a:srgbClr val="FF0000"/>
                </a:solidFill>
                <a:effectLst/>
                <a:latin typeface="sandisplaypro"/>
              </a:rPr>
              <a:t>?</a:t>
            </a:r>
            <a:r>
              <a:rPr lang="vi-VN" sz="2800" b="0" i="0">
                <a:effectLst/>
                <a:latin typeface="sandisplaypro"/>
              </a:rPr>
              <a:t> </a:t>
            </a:r>
            <a:r>
              <a:rPr lang="en-US" sz="2800" b="0" i="0">
                <a:effectLst/>
                <a:latin typeface="sandisplaypro"/>
              </a:rPr>
              <a:t>     </a:t>
            </a:r>
            <a:r>
              <a:rPr lang="vi-VN" sz="2800" b="0" i="0">
                <a:effectLst/>
                <a:latin typeface="sandisplaypro"/>
              </a:rPr>
              <a:t>viên bi.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5BEAE-5F0B-4701-99FF-102DCBBD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778" y="1866813"/>
            <a:ext cx="6893136" cy="27378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8FE64C-A5CE-4466-804C-6ADAA2B3C03D}"/>
              </a:ext>
            </a:extLst>
          </p:cNvPr>
          <p:cNvSpPr txBox="1"/>
          <p:nvPr/>
        </p:nvSpPr>
        <p:spPr>
          <a:xfrm>
            <a:off x="263156" y="2268413"/>
            <a:ext cx="1374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ndisplaypro-semi"/>
                <a:ea typeface="+mn-ea"/>
                <a:cs typeface="+mn-cs"/>
              </a:rPr>
              <a:t>b)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B7FC6-7DDB-4BEF-ACD0-C74CA0AA55A2}"/>
              </a:ext>
            </a:extLst>
          </p:cNvPr>
          <p:cNvSpPr txBox="1"/>
          <p:nvPr/>
        </p:nvSpPr>
        <p:spPr>
          <a:xfrm>
            <a:off x="6017775" y="4927143"/>
            <a:ext cx="4173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27C12-5E5B-4BEE-8A1D-37AD4704C204}"/>
              </a:ext>
            </a:extLst>
          </p:cNvPr>
          <p:cNvSpPr txBox="1"/>
          <p:nvPr/>
        </p:nvSpPr>
        <p:spPr>
          <a:xfrm>
            <a:off x="4845789" y="5514407"/>
            <a:ext cx="70440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</a:t>
            </a:r>
            <a:endParaRPr lang="en-US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70B1FF-0C70-422C-840E-782A71505BFA}"/>
              </a:ext>
            </a:extLst>
          </p:cNvPr>
          <p:cNvSpPr txBox="1"/>
          <p:nvPr/>
        </p:nvSpPr>
        <p:spPr>
          <a:xfrm>
            <a:off x="2264609" y="4960409"/>
            <a:ext cx="8155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>
                <a:effectLst/>
                <a:latin typeface="sandisplaypro"/>
              </a:rPr>
              <a:t>– Em ước lượng : Khoảng </a:t>
            </a:r>
            <a:r>
              <a:rPr lang="en-US" sz="2800" b="0" i="0">
                <a:effectLst/>
                <a:latin typeface="sandisplaypro"/>
              </a:rPr>
              <a:t>    </a:t>
            </a:r>
            <a:r>
              <a:rPr lang="vi-VN" sz="2800" b="0" i="0">
                <a:effectLst/>
                <a:latin typeface="sandisplaypro"/>
              </a:rPr>
              <a:t>chục viên bi.</a:t>
            </a:r>
          </a:p>
        </p:txBody>
      </p:sp>
    </p:spTree>
    <p:extLst>
      <p:ext uri="{BB962C8B-B14F-4D97-AF65-F5344CB8AC3E}">
        <p14:creationId xmlns:p14="http://schemas.microsoft.com/office/powerpoint/2010/main" val="14697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0FAAAC6-6105-417F-8659-15BA6C6F6B8C}"/>
              </a:ext>
            </a:extLst>
          </p:cNvPr>
          <p:cNvSpPr/>
          <p:nvPr/>
        </p:nvSpPr>
        <p:spPr>
          <a:xfrm>
            <a:off x="1488144" y="327929"/>
            <a:ext cx="510362" cy="5103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C3D5C2-EB6A-4412-9612-E28060A8EF04}"/>
              </a:ext>
            </a:extLst>
          </p:cNvPr>
          <p:cNvSpPr txBox="1"/>
          <p:nvPr/>
        </p:nvSpPr>
        <p:spPr>
          <a:xfrm>
            <a:off x="1977652" y="284082"/>
            <a:ext cx="87824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>
                <a:effectLst/>
                <a:latin typeface="sandisplaypro-semi"/>
              </a:rPr>
              <a:t>Em ước lượng xem trong hình có khoảng mấy chục quả cà chua rồi đếm số cà chua trong hình đó.</a:t>
            </a:r>
            <a:endParaRPr lang="en-US" sz="3200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6A1D9B-EB75-4B13-A534-184A24629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21" y="1419594"/>
            <a:ext cx="7728400" cy="3847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B708DB-FF13-48C8-997E-81A40F16CB9F}"/>
              </a:ext>
            </a:extLst>
          </p:cNvPr>
          <p:cNvSpPr txBox="1"/>
          <p:nvPr/>
        </p:nvSpPr>
        <p:spPr>
          <a:xfrm>
            <a:off x="2199198" y="5325103"/>
            <a:ext cx="815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>
                <a:effectLst/>
                <a:latin typeface="sandisplaypro"/>
              </a:rPr>
              <a:t>– Em ước lượng: Khoảng </a:t>
            </a:r>
            <a:r>
              <a:rPr lang="en-US" sz="3200" b="0" i="0">
                <a:effectLst/>
                <a:latin typeface="sandisplaypro"/>
              </a:rPr>
              <a:t> </a:t>
            </a:r>
            <a:r>
              <a:rPr lang="en-US" sz="3200" b="0" i="0">
                <a:solidFill>
                  <a:srgbClr val="FF0000"/>
                </a:solidFill>
                <a:effectLst/>
                <a:latin typeface="sandisplaypro"/>
              </a:rPr>
              <a:t>?</a:t>
            </a:r>
            <a:r>
              <a:rPr lang="vi-VN" sz="3200" b="0" i="0">
                <a:effectLst/>
                <a:latin typeface="sandisplaypro"/>
              </a:rPr>
              <a:t> </a:t>
            </a:r>
            <a:r>
              <a:rPr lang="en-US" sz="3200" b="0" i="0">
                <a:effectLst/>
                <a:latin typeface="sandisplaypro"/>
              </a:rPr>
              <a:t> </a:t>
            </a:r>
            <a:r>
              <a:rPr lang="vi-VN" sz="3200" b="0" i="0">
                <a:effectLst/>
                <a:latin typeface="sandisplaypro"/>
              </a:rPr>
              <a:t>chục quả cà chu</a:t>
            </a:r>
            <a:r>
              <a:rPr lang="en-US" sz="3200" b="0" i="0">
                <a:effectLst/>
                <a:latin typeface="sandisplaypro"/>
              </a:rPr>
              <a:t>a</a:t>
            </a:r>
            <a:r>
              <a:rPr lang="vi-VN" sz="3200" b="0" i="0">
                <a:effectLst/>
                <a:latin typeface="sandisplaypro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22889-25A4-48CB-A240-688AF7F0AC20}"/>
              </a:ext>
            </a:extLst>
          </p:cNvPr>
          <p:cNvSpPr txBox="1"/>
          <p:nvPr/>
        </p:nvSpPr>
        <p:spPr>
          <a:xfrm>
            <a:off x="6397286" y="5344857"/>
            <a:ext cx="4173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99740-20BA-428C-B32E-7436A6ECFE59}"/>
              </a:ext>
            </a:extLst>
          </p:cNvPr>
          <p:cNvSpPr txBox="1"/>
          <p:nvPr/>
        </p:nvSpPr>
        <p:spPr>
          <a:xfrm>
            <a:off x="2199197" y="5929632"/>
            <a:ext cx="8155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>
                <a:effectLst/>
                <a:latin typeface="sandisplaypro"/>
              </a:rPr>
              <a:t>– Em đếm được: </a:t>
            </a:r>
            <a:r>
              <a:rPr lang="en-US" sz="3200" b="0" i="0">
                <a:effectLst/>
                <a:latin typeface="sandisplaypro"/>
              </a:rPr>
              <a:t> </a:t>
            </a:r>
            <a:r>
              <a:rPr lang="en-US" sz="3200" b="0" i="0">
                <a:solidFill>
                  <a:srgbClr val="FF0000"/>
                </a:solidFill>
                <a:effectLst/>
                <a:latin typeface="sandisplaypro"/>
              </a:rPr>
              <a:t>?</a:t>
            </a:r>
            <a:r>
              <a:rPr lang="vi-VN" sz="3200" b="0" i="0">
                <a:effectLst/>
                <a:latin typeface="sandisplaypro"/>
              </a:rPr>
              <a:t> </a:t>
            </a:r>
            <a:r>
              <a:rPr lang="en-US" sz="3200" b="0" i="0">
                <a:effectLst/>
                <a:latin typeface="sandisplaypro"/>
              </a:rPr>
              <a:t>     </a:t>
            </a:r>
            <a:r>
              <a:rPr lang="vi-VN" sz="3200" b="0" i="0">
                <a:effectLst/>
                <a:latin typeface="sandisplaypro"/>
              </a:rPr>
              <a:t>quả cà chu</a:t>
            </a:r>
            <a:r>
              <a:rPr lang="en-US" sz="3200" b="0" i="0">
                <a:effectLst/>
                <a:latin typeface="sandisplaypro"/>
              </a:rPr>
              <a:t>a</a:t>
            </a:r>
            <a:r>
              <a:rPr lang="vi-VN" sz="3200" b="0" i="0">
                <a:effectLst/>
                <a:latin typeface="sandisplaypro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C50D5-6292-41A7-9653-6CCE1CE5996A}"/>
              </a:ext>
            </a:extLst>
          </p:cNvPr>
          <p:cNvSpPr txBox="1"/>
          <p:nvPr/>
        </p:nvSpPr>
        <p:spPr>
          <a:xfrm>
            <a:off x="5101049" y="5898853"/>
            <a:ext cx="6936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089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0FAAAC6-6105-417F-8659-15BA6C6F6B8C}"/>
              </a:ext>
            </a:extLst>
          </p:cNvPr>
          <p:cNvSpPr/>
          <p:nvPr/>
        </p:nvSpPr>
        <p:spPr>
          <a:xfrm>
            <a:off x="1691971" y="414294"/>
            <a:ext cx="510362" cy="5103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C3D5C2-EB6A-4412-9612-E28060A8EF04}"/>
              </a:ext>
            </a:extLst>
          </p:cNvPr>
          <p:cNvSpPr txBox="1"/>
          <p:nvPr/>
        </p:nvSpPr>
        <p:spPr>
          <a:xfrm>
            <a:off x="2389164" y="284082"/>
            <a:ext cx="7923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>
                <a:effectLst/>
                <a:latin typeface="sandisplaypro-semi"/>
              </a:rPr>
              <a:t>Số?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708DB-FF13-48C8-997E-81A40F16CB9F}"/>
              </a:ext>
            </a:extLst>
          </p:cNvPr>
          <p:cNvSpPr txBox="1"/>
          <p:nvPr/>
        </p:nvSpPr>
        <p:spPr>
          <a:xfrm>
            <a:off x="328913" y="1589381"/>
            <a:ext cx="1171594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800" b="0" i="0">
              <a:effectLst/>
            </a:endParaRPr>
          </a:p>
          <a:p>
            <a:pPr algn="l"/>
            <a:r>
              <a:rPr lang="vi-VN" sz="3600" b="0" i="0">
                <a:effectLst/>
              </a:rPr>
              <a:t>a)Số 87 gồm 8 chục và 7 đơn vị, viết là: 87 = 80 + 7</a:t>
            </a:r>
          </a:p>
          <a:p>
            <a:pPr algn="l"/>
            <a:endParaRPr lang="vi-VN" sz="3600" b="0" i="0">
              <a:effectLst/>
            </a:endParaRPr>
          </a:p>
          <a:p>
            <a:pPr algn="l"/>
            <a:r>
              <a:rPr lang="vi-VN" sz="3600" b="0" i="0">
                <a:effectLst/>
              </a:rPr>
              <a:t>b)Số 45 gồm </a:t>
            </a:r>
            <a:r>
              <a:rPr lang="vi-VN" sz="3600" b="0" i="0">
                <a:solidFill>
                  <a:srgbClr val="FF0000"/>
                </a:solidFill>
                <a:effectLst/>
              </a:rPr>
              <a:t>?</a:t>
            </a:r>
            <a:r>
              <a:rPr lang="vi-VN" sz="3600" b="0" i="0">
                <a:effectLst/>
              </a:rPr>
              <a:t> chục và </a:t>
            </a:r>
            <a:r>
              <a:rPr lang="vi-VN" sz="3600" b="0" i="0">
                <a:solidFill>
                  <a:srgbClr val="FF0000"/>
                </a:solidFill>
                <a:effectLst/>
              </a:rPr>
              <a:t>?</a:t>
            </a:r>
            <a:r>
              <a:rPr lang="vi-VN" sz="3600" b="0" i="0">
                <a:effectLst/>
              </a:rPr>
              <a:t> đơn vị, viết là: 45 = </a:t>
            </a:r>
            <a:r>
              <a:rPr lang="en-US" sz="3600" b="0" i="0">
                <a:effectLst/>
              </a:rPr>
              <a:t> </a:t>
            </a:r>
            <a:r>
              <a:rPr lang="vi-VN" sz="3600" b="0" i="0">
                <a:solidFill>
                  <a:srgbClr val="FF0000"/>
                </a:solidFill>
                <a:effectLst/>
              </a:rPr>
              <a:t>?</a:t>
            </a:r>
            <a:r>
              <a:rPr lang="vi-VN" sz="3600" b="0" i="0">
                <a:effectLst/>
              </a:rPr>
              <a:t> </a:t>
            </a:r>
            <a:r>
              <a:rPr lang="en-US" sz="3600" b="0" i="0">
                <a:effectLst/>
              </a:rPr>
              <a:t> </a:t>
            </a:r>
            <a:r>
              <a:rPr lang="vi-VN" sz="3600" b="0" i="0">
                <a:effectLst/>
              </a:rPr>
              <a:t>+ </a:t>
            </a:r>
            <a:r>
              <a:rPr lang="en-US" sz="3600" b="0" i="0">
                <a:effectLst/>
              </a:rPr>
              <a:t> </a:t>
            </a:r>
            <a:r>
              <a:rPr lang="vi-VN" sz="3600" b="0" i="0">
                <a:solidFill>
                  <a:srgbClr val="FF0000"/>
                </a:solidFill>
                <a:effectLst/>
              </a:rPr>
              <a:t>?</a:t>
            </a:r>
            <a:r>
              <a:rPr lang="vi-VN" sz="3600" b="0" i="0">
                <a:effectLst/>
              </a:rPr>
              <a:t> </a:t>
            </a:r>
            <a:r>
              <a:rPr lang="en-US" sz="3600" b="0" i="0">
                <a:effectLst/>
              </a:rPr>
              <a:t> </a:t>
            </a:r>
            <a:r>
              <a:rPr lang="vi-VN" sz="3600" b="0" i="0">
                <a:effectLst/>
              </a:rPr>
              <a:t>.</a:t>
            </a:r>
          </a:p>
          <a:p>
            <a:pPr algn="l"/>
            <a:endParaRPr lang="vi-VN" sz="3600" b="0" i="0">
              <a:effectLst/>
            </a:endParaRPr>
          </a:p>
          <a:p>
            <a:pPr algn="l"/>
            <a:r>
              <a:rPr lang="vi-VN" sz="3600" b="0" i="0">
                <a:effectLst/>
              </a:rPr>
              <a:t>c)Số 63 gồm </a:t>
            </a:r>
            <a:r>
              <a:rPr lang="vi-VN" sz="3600" b="0" i="0">
                <a:solidFill>
                  <a:srgbClr val="FF0000"/>
                </a:solidFill>
                <a:effectLst/>
              </a:rPr>
              <a:t>?</a:t>
            </a:r>
            <a:r>
              <a:rPr lang="vi-VN" sz="3600" b="0" i="0">
                <a:effectLst/>
              </a:rPr>
              <a:t> chục và </a:t>
            </a:r>
            <a:r>
              <a:rPr lang="vi-VN" sz="3600" b="0" i="0">
                <a:solidFill>
                  <a:srgbClr val="FF0000"/>
                </a:solidFill>
                <a:effectLst/>
              </a:rPr>
              <a:t>?</a:t>
            </a:r>
            <a:r>
              <a:rPr lang="vi-VN" sz="3600" b="0" i="0">
                <a:effectLst/>
              </a:rPr>
              <a:t> đơn vị, viết là: </a:t>
            </a:r>
            <a:r>
              <a:rPr lang="vi-VN" sz="3600" b="0" i="0">
                <a:solidFill>
                  <a:srgbClr val="FF0000"/>
                </a:solidFill>
                <a:effectLst/>
              </a:rPr>
              <a:t>?</a:t>
            </a:r>
            <a:r>
              <a:rPr lang="vi-VN" sz="3600" b="0" i="0">
                <a:effectLst/>
              </a:rPr>
              <a:t> </a:t>
            </a:r>
            <a:r>
              <a:rPr lang="en-US" sz="3600" b="0" i="0">
                <a:effectLst/>
              </a:rPr>
              <a:t>  </a:t>
            </a:r>
            <a:r>
              <a:rPr lang="vi-VN" sz="3600" b="0" i="0">
                <a:effectLst/>
              </a:rPr>
              <a:t>= </a:t>
            </a:r>
            <a:r>
              <a:rPr lang="vi-VN" sz="3600" b="0" i="0">
                <a:solidFill>
                  <a:srgbClr val="FF0000"/>
                </a:solidFill>
                <a:effectLst/>
              </a:rPr>
              <a:t>?</a:t>
            </a:r>
            <a:r>
              <a:rPr lang="vi-VN" sz="3600" b="0" i="0">
                <a:effectLst/>
              </a:rPr>
              <a:t> </a:t>
            </a:r>
            <a:r>
              <a:rPr lang="en-US" sz="3600" b="0" i="0">
                <a:effectLst/>
              </a:rPr>
              <a:t>  </a:t>
            </a:r>
            <a:r>
              <a:rPr lang="vi-VN" sz="3600" b="0" i="0">
                <a:effectLst/>
              </a:rPr>
              <a:t>+ </a:t>
            </a:r>
            <a:r>
              <a:rPr lang="en-US" sz="3600" b="0" i="0">
                <a:effectLst/>
              </a:rPr>
              <a:t> </a:t>
            </a:r>
            <a:r>
              <a:rPr lang="vi-VN" sz="3600" b="0" i="0">
                <a:solidFill>
                  <a:srgbClr val="FF0000"/>
                </a:solidFill>
                <a:effectLst/>
              </a:rPr>
              <a:t>?</a:t>
            </a:r>
            <a:r>
              <a:rPr lang="vi-VN" sz="3600" b="0" i="0">
                <a:effectLst/>
              </a:rPr>
              <a:t>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22889-25A4-48CB-A240-688AF7F0AC20}"/>
              </a:ext>
            </a:extLst>
          </p:cNvPr>
          <p:cNvSpPr txBox="1"/>
          <p:nvPr/>
        </p:nvSpPr>
        <p:spPr>
          <a:xfrm>
            <a:off x="3059015" y="3097457"/>
            <a:ext cx="4173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lang="en-US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36F3A-6C10-4002-BA81-0492A78824B0}"/>
              </a:ext>
            </a:extLst>
          </p:cNvPr>
          <p:cNvSpPr txBox="1"/>
          <p:nvPr/>
        </p:nvSpPr>
        <p:spPr>
          <a:xfrm>
            <a:off x="5192355" y="3105834"/>
            <a:ext cx="4173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BF22D-88BA-477C-A05C-42D0DBDB2842}"/>
              </a:ext>
            </a:extLst>
          </p:cNvPr>
          <p:cNvSpPr txBox="1"/>
          <p:nvPr/>
        </p:nvSpPr>
        <p:spPr>
          <a:xfrm>
            <a:off x="9515772" y="3089069"/>
            <a:ext cx="69657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01D7F-3575-479E-943E-825DB7BC810E}"/>
              </a:ext>
            </a:extLst>
          </p:cNvPr>
          <p:cNvSpPr txBox="1"/>
          <p:nvPr/>
        </p:nvSpPr>
        <p:spPr>
          <a:xfrm>
            <a:off x="10649995" y="3119848"/>
            <a:ext cx="4173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F1A71-BF3B-4013-A152-83C34959BAF0}"/>
              </a:ext>
            </a:extLst>
          </p:cNvPr>
          <p:cNvSpPr txBox="1"/>
          <p:nvPr/>
        </p:nvSpPr>
        <p:spPr>
          <a:xfrm>
            <a:off x="3059015" y="4213868"/>
            <a:ext cx="4173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lang="en-US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19B41A-BE9A-4AF8-9337-5C1B7CF64C40}"/>
              </a:ext>
            </a:extLst>
          </p:cNvPr>
          <p:cNvSpPr txBox="1"/>
          <p:nvPr/>
        </p:nvSpPr>
        <p:spPr>
          <a:xfrm>
            <a:off x="5192355" y="4222245"/>
            <a:ext cx="4173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62E33A-1AD7-4E68-96F3-7426D1D52DC0}"/>
              </a:ext>
            </a:extLst>
          </p:cNvPr>
          <p:cNvSpPr txBox="1"/>
          <p:nvPr/>
        </p:nvSpPr>
        <p:spPr>
          <a:xfrm>
            <a:off x="8478984" y="4225625"/>
            <a:ext cx="69657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</a:t>
            </a:r>
            <a:endParaRPr lang="en-US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CDF96D-16A3-4FA0-8CD0-B159206B684B}"/>
              </a:ext>
            </a:extLst>
          </p:cNvPr>
          <p:cNvSpPr txBox="1"/>
          <p:nvPr/>
        </p:nvSpPr>
        <p:spPr>
          <a:xfrm>
            <a:off x="9336958" y="4182998"/>
            <a:ext cx="69657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  <a:endParaRPr lang="en-US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118FE4-9E5C-425D-9F12-0BA2EF3852B9}"/>
              </a:ext>
            </a:extLst>
          </p:cNvPr>
          <p:cNvSpPr txBox="1"/>
          <p:nvPr/>
        </p:nvSpPr>
        <p:spPr>
          <a:xfrm>
            <a:off x="10499806" y="4203729"/>
            <a:ext cx="4173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214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1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0FAAAC6-6105-417F-8659-15BA6C6F6B8C}"/>
              </a:ext>
            </a:extLst>
          </p:cNvPr>
          <p:cNvSpPr/>
          <p:nvPr/>
        </p:nvSpPr>
        <p:spPr>
          <a:xfrm>
            <a:off x="1691971" y="414294"/>
            <a:ext cx="510362" cy="5103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35D23-6918-4C9B-B9A8-10C79119A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219" y="1075547"/>
            <a:ext cx="5477639" cy="5410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69721-388B-4677-A522-68CA19B5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930" y="1381818"/>
            <a:ext cx="1028844" cy="1009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06C93-4360-4D55-A249-310BAF9AA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666" y="2679673"/>
            <a:ext cx="1028844" cy="10193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2E1915-2637-42CE-BBA7-4A6CD70E0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140" y="3942606"/>
            <a:ext cx="1038370" cy="10383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F0CE20-F9B8-4881-9EEC-D331C3D962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726" y="5249987"/>
            <a:ext cx="1047896" cy="1038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08695AA-517A-4743-A954-2A1E363D329F}"/>
              </a:ext>
            </a:extLst>
          </p:cNvPr>
          <p:cNvSpPr txBox="1"/>
          <p:nvPr/>
        </p:nvSpPr>
        <p:spPr>
          <a:xfrm>
            <a:off x="981146" y="1594325"/>
            <a:ext cx="438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sandisplaypro-semi"/>
              </a:rPr>
              <a:t>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0EA793-6281-461C-B1DC-9553841B58B9}"/>
              </a:ext>
            </a:extLst>
          </p:cNvPr>
          <p:cNvSpPr txBox="1"/>
          <p:nvPr/>
        </p:nvSpPr>
        <p:spPr>
          <a:xfrm>
            <a:off x="981146" y="2896943"/>
            <a:ext cx="438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sandisplaypro-semi"/>
              </a:rPr>
              <a:t>B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A33549-ECC7-4D40-9C58-AC4EF4AA1F7B}"/>
              </a:ext>
            </a:extLst>
          </p:cNvPr>
          <p:cNvSpPr txBox="1"/>
          <p:nvPr/>
        </p:nvSpPr>
        <p:spPr>
          <a:xfrm>
            <a:off x="1048622" y="4169088"/>
            <a:ext cx="438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sandisplaypro-semi"/>
              </a:rPr>
              <a:t>C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DB3-FB7D-49E1-A0A9-0AB271CF1D4E}"/>
              </a:ext>
            </a:extLst>
          </p:cNvPr>
          <p:cNvSpPr txBox="1"/>
          <p:nvPr/>
        </p:nvSpPr>
        <p:spPr>
          <a:xfrm>
            <a:off x="1104053" y="5476784"/>
            <a:ext cx="438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sandisplaypro-semi"/>
              </a:rPr>
              <a:t>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9C5C99-5F6E-4623-98E7-29DC4981EBEB}"/>
              </a:ext>
            </a:extLst>
          </p:cNvPr>
          <p:cNvSpPr txBox="1"/>
          <p:nvPr/>
        </p:nvSpPr>
        <p:spPr>
          <a:xfrm>
            <a:off x="2468080" y="57315"/>
            <a:ext cx="79236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>
                <a:effectLst/>
                <a:latin typeface="sandisplaypro-semi"/>
              </a:rPr>
              <a:t>a. Em lắp các miếng bìa A, B, C D vào vị trí thích hợp trong bảng sau.</a:t>
            </a:r>
            <a:endParaRPr lang="vi-VN" sz="3200" b="1" i="0">
              <a:effectLst/>
              <a:latin typeface="sandisplaypro-semi"/>
            </a:endParaRPr>
          </a:p>
        </p:txBody>
      </p:sp>
    </p:spTree>
    <p:extLst>
      <p:ext uri="{BB962C8B-B14F-4D97-AF65-F5344CB8AC3E}">
        <p14:creationId xmlns:p14="http://schemas.microsoft.com/office/powerpoint/2010/main" val="221807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41328 0.430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49896 0.0851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1042 -0.2599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32174 -0.290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0FAAAC6-6105-417F-8659-15BA6C6F6B8C}"/>
              </a:ext>
            </a:extLst>
          </p:cNvPr>
          <p:cNvSpPr/>
          <p:nvPr/>
        </p:nvSpPr>
        <p:spPr>
          <a:xfrm>
            <a:off x="1691971" y="414294"/>
            <a:ext cx="510362" cy="5103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C3D5C2-EB6A-4412-9612-E28060A8EF04}"/>
              </a:ext>
            </a:extLst>
          </p:cNvPr>
          <p:cNvSpPr txBox="1"/>
          <p:nvPr/>
        </p:nvSpPr>
        <p:spPr>
          <a:xfrm>
            <a:off x="2389164" y="113248"/>
            <a:ext cx="79236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sandisplaypro-semi"/>
              </a:rPr>
              <a:t>b</a:t>
            </a:r>
            <a:r>
              <a:rPr lang="en-US" sz="3200" b="1" i="0">
                <a:effectLst/>
                <a:latin typeface="sandisplaypro-semi"/>
              </a:rPr>
              <a:t>. Tìm số lớn nhất ở mỗi miếng bìa A, B, C D rồi viết các số đó theo thứ tự từ bé đến lớn.</a:t>
            </a:r>
            <a:endParaRPr lang="vi-VN" sz="3200" b="1" i="0">
              <a:effectLst/>
              <a:latin typeface="sandisplaypro-sem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69721-388B-4677-A522-68CA19B5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930" y="1381818"/>
            <a:ext cx="1028844" cy="1009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06C93-4360-4D55-A249-310BAF9A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66" y="2679673"/>
            <a:ext cx="1028844" cy="10193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2E1915-2637-42CE-BBA7-4A6CD70E0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140" y="3942606"/>
            <a:ext cx="1038370" cy="10383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F0CE20-F9B8-4881-9EEC-D331C3D96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726" y="5249987"/>
            <a:ext cx="1047896" cy="1038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08695AA-517A-4743-A954-2A1E363D329F}"/>
              </a:ext>
            </a:extLst>
          </p:cNvPr>
          <p:cNvSpPr txBox="1"/>
          <p:nvPr/>
        </p:nvSpPr>
        <p:spPr>
          <a:xfrm>
            <a:off x="981146" y="1594325"/>
            <a:ext cx="438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sandisplaypro-semi"/>
              </a:rPr>
              <a:t>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0EA793-6281-461C-B1DC-9553841B58B9}"/>
              </a:ext>
            </a:extLst>
          </p:cNvPr>
          <p:cNvSpPr txBox="1"/>
          <p:nvPr/>
        </p:nvSpPr>
        <p:spPr>
          <a:xfrm>
            <a:off x="981146" y="2896943"/>
            <a:ext cx="438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sandisplaypro-semi"/>
              </a:rPr>
              <a:t>B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A33549-ECC7-4D40-9C58-AC4EF4AA1F7B}"/>
              </a:ext>
            </a:extLst>
          </p:cNvPr>
          <p:cNvSpPr txBox="1"/>
          <p:nvPr/>
        </p:nvSpPr>
        <p:spPr>
          <a:xfrm>
            <a:off x="1048622" y="4169088"/>
            <a:ext cx="438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sandisplaypro-semi"/>
              </a:rPr>
              <a:t>C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DB3-FB7D-49E1-A0A9-0AB271CF1D4E}"/>
              </a:ext>
            </a:extLst>
          </p:cNvPr>
          <p:cNvSpPr txBox="1"/>
          <p:nvPr/>
        </p:nvSpPr>
        <p:spPr>
          <a:xfrm>
            <a:off x="1104053" y="5476784"/>
            <a:ext cx="438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sandisplaypro-semi"/>
              </a:rPr>
              <a:t>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BD81C-AC11-49D7-8142-E4ED374D395F}"/>
              </a:ext>
            </a:extLst>
          </p:cNvPr>
          <p:cNvSpPr txBox="1"/>
          <p:nvPr/>
        </p:nvSpPr>
        <p:spPr>
          <a:xfrm>
            <a:off x="3154964" y="1381818"/>
            <a:ext cx="81861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Số lớn nhất là: </a:t>
            </a:r>
            <a:r>
              <a:rPr lang="en-US" sz="28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  <a:p>
            <a:pPr algn="l"/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Các số theo thứ tự từ bé đến lớn:</a:t>
            </a:r>
            <a:r>
              <a:rPr lang="en-US" sz="28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65; 66; 75; 76</a:t>
            </a:r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D4A201-B030-455F-BAA5-B727CA1D2164}"/>
              </a:ext>
            </a:extLst>
          </p:cNvPr>
          <p:cNvSpPr txBox="1"/>
          <p:nvPr/>
        </p:nvSpPr>
        <p:spPr>
          <a:xfrm>
            <a:off x="3165037" y="2625402"/>
            <a:ext cx="81861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Số lớn nhất là: </a:t>
            </a:r>
            <a:r>
              <a:rPr lang="en-US" sz="28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  <a:p>
            <a:pPr algn="l"/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Các số theo thứ tự từ bé đến lớn:</a:t>
            </a:r>
            <a:r>
              <a:rPr lang="en-US" sz="28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47; 48; 57; 58</a:t>
            </a:r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41AB67-D24E-4265-AD23-37D03BFCB873}"/>
              </a:ext>
            </a:extLst>
          </p:cNvPr>
          <p:cNvSpPr txBox="1"/>
          <p:nvPr/>
        </p:nvSpPr>
        <p:spPr>
          <a:xfrm>
            <a:off x="3154963" y="3942606"/>
            <a:ext cx="81861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Số lớn nhất là: </a:t>
            </a:r>
            <a:r>
              <a:rPr lang="en-US" sz="28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  <a:p>
            <a:pPr algn="l"/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Các số theo thứ tự từ bé đến lớn:</a:t>
            </a:r>
            <a:r>
              <a:rPr lang="en-US" sz="28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25; 26; 35; 36</a:t>
            </a:r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85D088-749B-431D-83D5-E4E6B6D9A7B4}"/>
              </a:ext>
            </a:extLst>
          </p:cNvPr>
          <p:cNvSpPr txBox="1"/>
          <p:nvPr/>
        </p:nvSpPr>
        <p:spPr>
          <a:xfrm>
            <a:off x="3116702" y="5279417"/>
            <a:ext cx="81861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Số lớn nhất là: </a:t>
            </a:r>
            <a:r>
              <a:rPr lang="en-US" sz="28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  <a:p>
            <a:pPr algn="l"/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Các số theo thứ tự từ bé đến lớn:</a:t>
            </a:r>
            <a:r>
              <a:rPr lang="en-US" sz="28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43; 44; 53; 54</a:t>
            </a:r>
            <a:r>
              <a:rPr lang="en-US" sz="2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16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13">
            <a:extLst>
              <a:ext uri="{FF2B5EF4-FFF2-40B4-BE49-F238E27FC236}">
                <a16:creationId xmlns:a16="http://schemas.microsoft.com/office/drawing/2014/main" id="{45AB402A-1599-4B0E-BAB0-F7C5520AD9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 descr="POINSET2">
            <a:extLst>
              <a:ext uri="{FF2B5EF4-FFF2-40B4-BE49-F238E27FC236}">
                <a16:creationId xmlns:a16="http://schemas.microsoft.com/office/drawing/2014/main" id="{5683A7A0-FD84-4B46-AEB8-94A0F8A0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4489" flipH="1">
            <a:off x="7561263" y="3817938"/>
            <a:ext cx="3749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15">
            <a:extLst>
              <a:ext uri="{FF2B5EF4-FFF2-40B4-BE49-F238E27FC236}">
                <a16:creationId xmlns:a16="http://schemas.microsoft.com/office/drawing/2014/main" id="{D257BA76-0BBA-4763-8280-285C223488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2508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7">
            <a:extLst>
              <a:ext uri="{FF2B5EF4-FFF2-40B4-BE49-F238E27FC236}">
                <a16:creationId xmlns:a16="http://schemas.microsoft.com/office/drawing/2014/main" id="{E36854E1-C9BE-46B2-A01E-C3F69C6255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1600200"/>
            <a:ext cx="6400800" cy="3733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CHÀO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</a:t>
            </a:r>
            <a:r>
              <a:rPr lang="vi-VN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CÁC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CON !</a:t>
            </a:r>
          </a:p>
        </p:txBody>
      </p:sp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334</Words>
  <Application>Microsoft Office PowerPoint</Application>
  <PresentationFormat>Widescreen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DFPOP1-W9</vt:lpstr>
      <vt:lpstr>sandisplaypro</vt:lpstr>
      <vt:lpstr>sandisplaypro-semi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671</cp:revision>
  <dcterms:created xsi:type="dcterms:W3CDTF">2020-10-25T22:14:19Z</dcterms:created>
  <dcterms:modified xsi:type="dcterms:W3CDTF">2025-04-12T03:49:32Z</dcterms:modified>
</cp:coreProperties>
</file>