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3" r:id="rId1"/>
  </p:sldMasterIdLst>
  <p:notesMasterIdLst>
    <p:notesMasterId r:id="rId14"/>
  </p:notesMasterIdLst>
  <p:sldIdLst>
    <p:sldId id="284" r:id="rId2"/>
    <p:sldId id="264" r:id="rId3"/>
    <p:sldId id="278" r:id="rId4"/>
    <p:sldId id="266" r:id="rId5"/>
    <p:sldId id="267" r:id="rId6"/>
    <p:sldId id="268" r:id="rId7"/>
    <p:sldId id="269" r:id="rId8"/>
    <p:sldId id="270" r:id="rId9"/>
    <p:sldId id="283" r:id="rId10"/>
    <p:sldId id="282" r:id="rId11"/>
    <p:sldId id="281"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97" d="100"/>
          <a:sy n="97" d="100"/>
        </p:scale>
        <p:origin x="9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11334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4/12/2025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58213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4/12/2025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37271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4/12/2025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5145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2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13677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914738"/>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4/12/2025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32604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4/12/2025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75476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4/12/2025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69721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4/12/2025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127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4/12/2025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57370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4/12/2025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66853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4/12/2025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78136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4/12/2025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00401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t>4/12/2025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09720432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8"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DFPOP1-W9"/>
              <a:cs typeface="+mn-cs"/>
            </a:endParaRPr>
          </a:p>
        </p:txBody>
      </p:sp>
      <p:sp>
        <p:nvSpPr>
          <p:cNvPr id="5" name="TextBox 4"/>
          <p:cNvSpPr txBox="1"/>
          <p:nvPr/>
        </p:nvSpPr>
        <p:spPr>
          <a:xfrm>
            <a:off x="0" y="1448300"/>
            <a:ext cx="12151435" cy="1477328"/>
          </a:xfrm>
          <a:prstGeom prst="rect">
            <a:avLst/>
          </a:prstGeom>
          <a:noFill/>
        </p:spPr>
        <p:txBody>
          <a:bodyPr wrap="square">
            <a:spAutoFit/>
          </a:bodyPr>
          <a:lstStyle/>
          <a:p>
            <a:pPr algn="ctr" defTabSz="685800">
              <a:defRPr/>
            </a:pPr>
            <a:r>
              <a:rPr lang="en-US" sz="4500" b="1" dirty="0">
                <a:solidFill>
                  <a:srgbClr val="FF0000"/>
                </a:solidFill>
                <a:effectLst/>
                <a:latin typeface="Times New Roman" panose="02020603050405020304" pitchFamily="18" charset="0"/>
                <a:cs typeface="Times New Roman" panose="02020603050405020304" pitchFamily="18" charset="0"/>
              </a:rPr>
              <a:t>NHIỆT LIỆT CHÀO MỪNG </a:t>
            </a:r>
          </a:p>
          <a:p>
            <a:pPr algn="ctr" defTabSz="685800">
              <a:defRPr/>
            </a:pPr>
            <a:r>
              <a:rPr lang="en-US" sz="4500" b="1" dirty="0">
                <a:solidFill>
                  <a:srgbClr val="FF0000"/>
                </a:solidFill>
                <a:effectLst/>
                <a:latin typeface="Times New Roman" panose="02020603050405020304" pitchFamily="18" charset="0"/>
                <a:cs typeface="Times New Roman" panose="02020603050405020304" pitchFamily="18" charset="0"/>
              </a:rPr>
              <a:t>CÁC THẦY, CÔ GIÁO VỀ DỰ </a:t>
            </a:r>
            <a:r>
              <a:rPr lang="en-US" sz="4500" b="1" dirty="0" smtClean="0">
                <a:solidFill>
                  <a:srgbClr val="FF0000"/>
                </a:solidFill>
                <a:effectLst/>
                <a:latin typeface="Times New Roman" panose="02020603050405020304" pitchFamily="18" charset="0"/>
                <a:cs typeface="Times New Roman" panose="02020603050405020304" pitchFamily="18" charset="0"/>
              </a:rPr>
              <a:t>GIỜ </a:t>
            </a:r>
            <a:r>
              <a:rPr lang="en-US" sz="4500" b="1" dirty="0" smtClean="0">
                <a:solidFill>
                  <a:srgbClr val="FF0000"/>
                </a:solidFill>
                <a:effectLst/>
                <a:latin typeface="Times New Roman" panose="02020603050405020304" pitchFamily="18" charset="0"/>
                <a:cs typeface="Times New Roman" panose="02020603050405020304" pitchFamily="18" charset="0"/>
              </a:rPr>
              <a:t>LỚP 2A</a:t>
            </a:r>
            <a:endParaRPr lang="en-US" sz="4500" b="1" dirty="0">
              <a:solidFill>
                <a:srgbClr val="FF0000"/>
              </a:solidFill>
              <a:effectLst/>
              <a:latin typeface="+mj-lt"/>
              <a:cs typeface="Times New Roman" panose="02020603050405020304" pitchFamily="18" charset="0"/>
            </a:endParaRPr>
          </a:p>
        </p:txBody>
      </p:sp>
      <p:sp>
        <p:nvSpPr>
          <p:cNvPr id="6" name="TextBox 5"/>
          <p:cNvSpPr txBox="1"/>
          <p:nvPr/>
        </p:nvSpPr>
        <p:spPr>
          <a:xfrm>
            <a:off x="3670661" y="378824"/>
            <a:ext cx="7070955" cy="523220"/>
          </a:xfrm>
          <a:prstGeom prst="rect">
            <a:avLst/>
          </a:prstGeom>
          <a:noFill/>
        </p:spPr>
        <p:txBody>
          <a:bodyPr wrap="square">
            <a:spAutoFit/>
          </a:bodyPr>
          <a:lstStyle/>
          <a:p>
            <a:pPr defTabSz="685800">
              <a:defRPr/>
            </a:pPr>
            <a:r>
              <a:rPr lang="en-US" sz="2800" b="1" dirty="0">
                <a:solidFill>
                  <a:srgbClr val="002060"/>
                </a:solidFill>
                <a:latin typeface="Times New Roman" panose="02020603050405020304" pitchFamily="18" charset="0"/>
                <a:cs typeface="Times New Roman" panose="02020603050405020304" pitchFamily="18" charset="0"/>
              </a:rPr>
              <a:t>TRƯỜNG TIỂU HỌC </a:t>
            </a:r>
            <a:r>
              <a:rPr lang="en-US" sz="2800" b="1" dirty="0" smtClean="0">
                <a:solidFill>
                  <a:srgbClr val="002060"/>
                </a:solidFill>
                <a:latin typeface="Times New Roman" panose="02020603050405020304" pitchFamily="18" charset="0"/>
                <a:cs typeface="Times New Roman" panose="02020603050405020304" pitchFamily="18" charset="0"/>
              </a:rPr>
              <a:t>HÒA NGHĨA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631632" y="4427957"/>
            <a:ext cx="8506519" cy="584775"/>
          </a:xfrm>
          <a:prstGeom prst="rect">
            <a:avLst/>
          </a:prstGeom>
          <a:noFill/>
        </p:spPr>
        <p:txBody>
          <a:bodyPr wrap="square">
            <a:spAutoFit/>
          </a:bodyPr>
          <a:lstStyle/>
          <a:p>
            <a:pPr algn="ctr" defTabSz="685800">
              <a:defRPr/>
            </a:pPr>
            <a:r>
              <a:rPr lang="en-US" sz="3200" b="1" dirty="0">
                <a:solidFill>
                  <a:srgbClr val="FF0000"/>
                </a:solidFill>
                <a:effectLst/>
                <a:latin typeface="Times New Roman" panose="02020603050405020304" pitchFamily="18" charset="0"/>
                <a:cs typeface="Times New Roman" panose="02020603050405020304" pitchFamily="18" charset="0"/>
              </a:rPr>
              <a:t>GV: </a:t>
            </a:r>
            <a:r>
              <a:rPr lang="en-US" sz="3200" b="1" dirty="0" err="1" smtClean="0">
                <a:solidFill>
                  <a:srgbClr val="FF0000"/>
                </a:solidFill>
                <a:effectLst/>
                <a:latin typeface="Times New Roman" panose="02020603050405020304" pitchFamily="18" charset="0"/>
                <a:cs typeface="Times New Roman" panose="02020603050405020304" pitchFamily="18" charset="0"/>
              </a:rPr>
              <a:t>Nguyễn</a:t>
            </a:r>
            <a:r>
              <a:rPr lang="en-US" sz="3200" b="1" dirty="0" smtClean="0">
                <a:solidFill>
                  <a:srgbClr val="FF0000"/>
                </a:solidFill>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cs typeface="Times New Roman" panose="02020603050405020304" pitchFamily="18" charset="0"/>
              </a:rPr>
              <a:t>Thị</a:t>
            </a:r>
            <a:r>
              <a:rPr lang="en-US" sz="3200" b="1" dirty="0" smtClean="0">
                <a:solidFill>
                  <a:srgbClr val="FF0000"/>
                </a:solidFill>
                <a:effectLst/>
                <a:latin typeface="Times New Roman" panose="02020603050405020304" pitchFamily="18" charset="0"/>
                <a:cs typeface="Times New Roman" panose="02020603050405020304" pitchFamily="18" charset="0"/>
              </a:rPr>
              <a:t> Mai Lan</a:t>
            </a:r>
            <a:endParaRPr lang="en-US" sz="3200" b="1" dirty="0">
              <a:solidFill>
                <a:srgbClr val="FF0000"/>
              </a:solidFill>
              <a:effectLst/>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88046"/>
            <a:ext cx="12196868" cy="1356902"/>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4"/>
            <a:ext cx="4328770" cy="1356902"/>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6" y="3175992"/>
            <a:ext cx="2472596" cy="3624774"/>
          </a:xfrm>
          <a:prstGeom prst="rect">
            <a:avLst/>
          </a:prstGeom>
        </p:spPr>
      </p:pic>
    </p:spTree>
    <p:extLst>
      <p:ext uri="{BB962C8B-B14F-4D97-AF65-F5344CB8AC3E}">
        <p14:creationId xmlns:p14="http://schemas.microsoft.com/office/powerpoint/2010/main" val="373302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A5304-1201-F2B1-593C-100F3A5D1964}"/>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10</a:t>
            </a:fld>
            <a:endParaRPr lang="en-US" dirty="0">
              <a:solidFill>
                <a:prstClr val="black">
                  <a:tint val="75000"/>
                </a:prstClr>
              </a:solidFill>
            </a:endParaRPr>
          </a:p>
        </p:txBody>
      </p:sp>
      <p:sp>
        <p:nvSpPr>
          <p:cNvPr id="3" name="Cube 2">
            <a:extLst>
              <a:ext uri="{FF2B5EF4-FFF2-40B4-BE49-F238E27FC236}">
                <a16:creationId xmlns:a16="http://schemas.microsoft.com/office/drawing/2014/main" id="{F66783C2-18B2-43F3-13D2-53216FF912B4}"/>
              </a:ext>
            </a:extLst>
          </p:cNvPr>
          <p:cNvSpPr/>
          <p:nvPr/>
        </p:nvSpPr>
        <p:spPr>
          <a:xfrm>
            <a:off x="894736" y="452284"/>
            <a:ext cx="373626" cy="432619"/>
          </a:xfrm>
          <a:prstGeom prst="cube">
            <a:avLst/>
          </a:prstGeom>
          <a:solidFill>
            <a:schemeClr val="accent3">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a:t>
            </a:r>
          </a:p>
        </p:txBody>
      </p:sp>
      <p:pic>
        <p:nvPicPr>
          <p:cNvPr id="1026" name="Picture 2" descr="bài 8">
            <a:extLst>
              <a:ext uri="{FF2B5EF4-FFF2-40B4-BE49-F238E27FC236}">
                <a16:creationId xmlns:a16="http://schemas.microsoft.com/office/drawing/2014/main" id="{7C815781-C93A-E07B-D4A9-A90EE133A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677" y="944689"/>
            <a:ext cx="8829367" cy="32544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52EA82-CB40-F5CD-AD9C-3FE1AE0FB3CA}"/>
              </a:ext>
            </a:extLst>
          </p:cNvPr>
          <p:cNvSpPr txBox="1"/>
          <p:nvPr/>
        </p:nvSpPr>
        <p:spPr>
          <a:xfrm>
            <a:off x="1268361" y="467654"/>
            <a:ext cx="8003457" cy="523220"/>
          </a:xfrm>
          <a:prstGeom prst="rect">
            <a:avLst/>
          </a:prstGeom>
          <a:noFill/>
        </p:spPr>
        <p:txBody>
          <a:bodyPr wrap="square" rtlCol="0">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a) Nối mỗi chú sóc với hạt dẻ nhặt được (theo mẫu).</a:t>
            </a:r>
            <a:endParaRPr lang="en-US" sz="2800"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B40F70A7-151C-8463-8414-BAED82845951}"/>
              </a:ext>
            </a:extLst>
          </p:cNvPr>
          <p:cNvCxnSpPr>
            <a:cxnSpLocks/>
          </p:cNvCxnSpPr>
          <p:nvPr/>
        </p:nvCxnSpPr>
        <p:spPr>
          <a:xfrm flipH="1">
            <a:off x="2812026" y="2044488"/>
            <a:ext cx="1789471" cy="15418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D11E01-D0B7-5D40-3EC6-11BA245A2EAB}"/>
              </a:ext>
            </a:extLst>
          </p:cNvPr>
          <p:cNvCxnSpPr>
            <a:cxnSpLocks/>
          </p:cNvCxnSpPr>
          <p:nvPr/>
        </p:nvCxnSpPr>
        <p:spPr>
          <a:xfrm>
            <a:off x="6970660" y="2044488"/>
            <a:ext cx="2084850" cy="1384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B9E3A4-CCC3-F580-2BA1-3C47AF5CC3E2}"/>
              </a:ext>
            </a:extLst>
          </p:cNvPr>
          <p:cNvCxnSpPr>
            <a:cxnSpLocks/>
          </p:cNvCxnSpPr>
          <p:nvPr/>
        </p:nvCxnSpPr>
        <p:spPr>
          <a:xfrm flipH="1">
            <a:off x="7059151" y="2044488"/>
            <a:ext cx="2084849" cy="145343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C41027-A47B-C183-1441-6AEDE599596D}"/>
              </a:ext>
            </a:extLst>
          </p:cNvPr>
          <p:cNvSpPr txBox="1"/>
          <p:nvPr/>
        </p:nvSpPr>
        <p:spPr>
          <a:xfrm>
            <a:off x="894736" y="4589834"/>
            <a:ext cx="10540181" cy="1384995"/>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b) Viết các số ghi trên những hạt dẻ mà các chú sóc nhặt được theo thứ tự từ bé đến lớn:</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E3911EFC-E228-6617-7B39-A5AF926FF721}"/>
              </a:ext>
            </a:extLst>
          </p:cNvPr>
          <p:cNvSpPr txBox="1"/>
          <p:nvPr/>
        </p:nvSpPr>
        <p:spPr>
          <a:xfrm>
            <a:off x="3529370" y="5195519"/>
            <a:ext cx="6882579" cy="584775"/>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a:t>
            </a:r>
            <a:r>
              <a:rPr lang="en-US" sz="3200" dirty="0">
                <a:solidFill>
                  <a:srgbClr val="FF0000"/>
                </a:solidFill>
                <a:latin typeface="Times New Roman" panose="02020603050405020304" pitchFamily="18" charset="0"/>
                <a:cs typeface="Times New Roman" panose="02020603050405020304" pitchFamily="18" charset="0"/>
              </a:rPr>
              <a:t>1,13,14,17</a:t>
            </a:r>
          </a:p>
        </p:txBody>
      </p:sp>
    </p:spTree>
    <p:extLst>
      <p:ext uri="{BB962C8B-B14F-4D97-AF65-F5344CB8AC3E}">
        <p14:creationId xmlns:p14="http://schemas.microsoft.com/office/powerpoint/2010/main" val="390477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BD66590-461E-2A46-43D4-4B554CD2C415}"/>
              </a:ext>
            </a:extLst>
          </p:cNvPr>
          <p:cNvSpPr/>
          <p:nvPr/>
        </p:nvSpPr>
        <p:spPr>
          <a:xfrm>
            <a:off x="2406446" y="5976975"/>
            <a:ext cx="535857" cy="50416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44A5304-1201-F2B1-593C-100F3A5D1964}"/>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11</a:t>
            </a:fld>
            <a:endParaRPr lang="en-US" dirty="0">
              <a:solidFill>
                <a:prstClr val="black">
                  <a:tint val="75000"/>
                </a:prstClr>
              </a:solidFill>
            </a:endParaRPr>
          </a:p>
        </p:txBody>
      </p:sp>
      <p:sp>
        <p:nvSpPr>
          <p:cNvPr id="3" name="Cube 2">
            <a:extLst>
              <a:ext uri="{FF2B5EF4-FFF2-40B4-BE49-F238E27FC236}">
                <a16:creationId xmlns:a16="http://schemas.microsoft.com/office/drawing/2014/main" id="{F66783C2-18B2-43F3-13D2-53216FF912B4}"/>
              </a:ext>
            </a:extLst>
          </p:cNvPr>
          <p:cNvSpPr/>
          <p:nvPr/>
        </p:nvSpPr>
        <p:spPr>
          <a:xfrm>
            <a:off x="845574" y="371897"/>
            <a:ext cx="422788" cy="473678"/>
          </a:xfrm>
          <a:prstGeom prst="cube">
            <a:avLst/>
          </a:prstGeom>
          <a:solidFill>
            <a:schemeClr val="accent3">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3</a:t>
            </a:r>
          </a:p>
        </p:txBody>
      </p:sp>
      <p:pic>
        <p:nvPicPr>
          <p:cNvPr id="2054" name="Picture 6" descr="bài 8">
            <a:extLst>
              <a:ext uri="{FF2B5EF4-FFF2-40B4-BE49-F238E27FC236}">
                <a16:creationId xmlns:a16="http://schemas.microsoft.com/office/drawing/2014/main" id="{32207389-029D-99B0-82D7-D1DE81CF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087" y="371897"/>
            <a:ext cx="4883499" cy="55867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7ECECA-C626-6288-15E5-F66E71A788E0}"/>
              </a:ext>
            </a:extLst>
          </p:cNvPr>
          <p:cNvSpPr txBox="1"/>
          <p:nvPr/>
        </p:nvSpPr>
        <p:spPr>
          <a:xfrm>
            <a:off x="511276" y="845575"/>
            <a:ext cx="6094324" cy="5693866"/>
          </a:xfrm>
          <a:prstGeom prst="rect">
            <a:avLst/>
          </a:prstGeom>
          <a:noFill/>
        </p:spPr>
        <p:txBody>
          <a:bodyPr wrap="square">
            <a:spAutoFit/>
          </a:bodyPr>
          <a:lstStyle/>
          <a:p>
            <a:pPr marL="514350" indent="-514350" algn="just">
              <a:buAutoNum type="alphaLcParenR"/>
            </a:pPr>
            <a:r>
              <a:rPr lang="vi-VN" sz="2800" b="0" i="0" dirty="0">
                <a:solidFill>
                  <a:srgbClr val="000000"/>
                </a:solidFill>
                <a:effectLst/>
                <a:latin typeface="+mj-lt"/>
                <a:ea typeface="Open Sans" panose="020B0606030504020204" pitchFamily="34" charset="0"/>
                <a:cs typeface="Open Sans" panose="020B0606030504020204" pitchFamily="34" charset="0"/>
              </a:rPr>
              <a:t>Viết các phép tính ghi ở đèn lồng có kết quả bằng 12:</a:t>
            </a:r>
            <a:endParaRPr lang="en-US" sz="2800" dirty="0">
              <a:solidFill>
                <a:srgbClr val="000000"/>
              </a:solidFill>
              <a:latin typeface="+mj-lt"/>
              <a:ea typeface="Open Sans" panose="020B0606030504020204" pitchFamily="34" charset="0"/>
              <a:cs typeface="Open Sans" panose="020B0606030504020204" pitchFamily="34" charset="0"/>
            </a:endParaRPr>
          </a:p>
          <a:p>
            <a:pPr algn="just"/>
            <a:endParaRPr lang="vi-VN" sz="2800" b="0" i="0" dirty="0">
              <a:solidFill>
                <a:srgbClr val="000000"/>
              </a:solidFill>
              <a:effectLst/>
              <a:latin typeface="+mj-lt"/>
              <a:ea typeface="Open Sans" panose="020B0606030504020204" pitchFamily="34" charset="0"/>
              <a:cs typeface="Open Sans" panose="020B0606030504020204" pitchFamily="34" charset="0"/>
            </a:endParaRPr>
          </a:p>
          <a:p>
            <a:pPr algn="just"/>
            <a:r>
              <a:rPr lang="vi-VN" sz="2800" b="0" i="0" dirty="0">
                <a:solidFill>
                  <a:srgbClr val="000000"/>
                </a:solidFill>
                <a:effectLst/>
                <a:latin typeface="+mj-lt"/>
                <a:ea typeface="Open Sans" panose="020B0606030504020204" pitchFamily="34" charset="0"/>
                <a:cs typeface="Open Sans" panose="020B0606030504020204" pitchFamily="34" charset="0"/>
              </a:rPr>
              <a:t>…………………………………………</a:t>
            </a:r>
            <a:endParaRPr lang="en-US" sz="2800" b="0" i="0" dirty="0">
              <a:solidFill>
                <a:srgbClr val="000000"/>
              </a:solidFill>
              <a:effectLst/>
              <a:latin typeface="+mj-lt"/>
              <a:ea typeface="Open Sans" panose="020B0606030504020204" pitchFamily="34" charset="0"/>
              <a:cs typeface="Open Sans" panose="020B0606030504020204" pitchFamily="34" charset="0"/>
            </a:endParaRPr>
          </a:p>
          <a:p>
            <a:pPr algn="just"/>
            <a:endParaRPr lang="en-US" sz="2800" b="0" i="0" dirty="0">
              <a:solidFill>
                <a:srgbClr val="000000"/>
              </a:solidFill>
              <a:effectLst/>
              <a:latin typeface="+mj-lt"/>
              <a:ea typeface="Open Sans" panose="020B0606030504020204" pitchFamily="34" charset="0"/>
              <a:cs typeface="Open Sans" panose="020B0606030504020204" pitchFamily="34" charset="0"/>
            </a:endParaRPr>
          </a:p>
          <a:p>
            <a:pPr algn="just"/>
            <a:r>
              <a:rPr lang="vi-VN" sz="2800" b="0" i="0" dirty="0">
                <a:solidFill>
                  <a:srgbClr val="000000"/>
                </a:solidFill>
                <a:effectLst/>
                <a:latin typeface="+mj-lt"/>
                <a:ea typeface="Open Sans" panose="020B0606030504020204" pitchFamily="34" charset="0"/>
                <a:cs typeface="Open Sans" panose="020B0606030504020204" pitchFamily="34" charset="0"/>
              </a:rPr>
              <a:t>b) Khoanh vào chữ đặt trước câu trả lời đúng.</a:t>
            </a:r>
          </a:p>
          <a:p>
            <a:pPr algn="just"/>
            <a:r>
              <a:rPr lang="vi-VN" sz="2800" b="0" i="0" dirty="0">
                <a:solidFill>
                  <a:srgbClr val="000000"/>
                </a:solidFill>
                <a:effectLst/>
                <a:latin typeface="+mj-lt"/>
                <a:ea typeface="Open Sans" panose="020B0606030504020204" pitchFamily="34" charset="0"/>
                <a:cs typeface="Open Sans" panose="020B0606030504020204" pitchFamily="34" charset="0"/>
              </a:rPr>
              <a:t>Bạn </a:t>
            </a:r>
            <a:r>
              <a:rPr lang="en-US" sz="2800" b="0" i="0" dirty="0">
                <a:solidFill>
                  <a:srgbClr val="000000"/>
                </a:solidFill>
                <a:effectLst/>
                <a:latin typeface="Times New Roman" panose="02020603050405020304" pitchFamily="18" charset="0"/>
                <a:ea typeface="Open Sans" panose="020B0606030504020204" pitchFamily="34" charset="0"/>
                <a:cs typeface="Times New Roman" panose="02020603050405020304" pitchFamily="18" charset="0"/>
              </a:rPr>
              <a:t>H</a:t>
            </a:r>
            <a:r>
              <a:rPr lang="vi-VN" sz="2800" b="0" i="0" dirty="0">
                <a:solidFill>
                  <a:srgbClr val="000000"/>
                </a:solidFill>
                <a:effectLst/>
                <a:latin typeface="+mj-lt"/>
                <a:ea typeface="Open Sans" panose="020B0606030504020204" pitchFamily="34" charset="0"/>
                <a:cs typeface="Open Sans" panose="020B0606030504020204" pitchFamily="34" charset="0"/>
              </a:rPr>
              <a:t>oa lấy các đèn lồng ghi phép tính có kết quả bằng 14, bạn Cúc lấy các đèn lồng ghi phép tính có kết quả bằng 12, bạn Bình lấy các đèn lồng còn lại.</a:t>
            </a:r>
          </a:p>
          <a:p>
            <a:pPr algn="just"/>
            <a:r>
              <a:rPr lang="vi-VN" sz="2800" b="0" i="0" dirty="0">
                <a:solidFill>
                  <a:srgbClr val="000000"/>
                </a:solidFill>
                <a:effectLst/>
                <a:latin typeface="+mj-lt"/>
                <a:ea typeface="Open Sans" panose="020B0606030504020204" pitchFamily="34" charset="0"/>
                <a:cs typeface="Open Sans" panose="020B0606030504020204" pitchFamily="34" charset="0"/>
              </a:rPr>
              <a:t>Bạn lấy được nhiều đèn lồng nhất là:</a:t>
            </a:r>
          </a:p>
          <a:p>
            <a:pPr algn="just"/>
            <a:r>
              <a:rPr lang="vi-VN" sz="2800" b="0" i="0" dirty="0">
                <a:solidFill>
                  <a:srgbClr val="000000"/>
                </a:solidFill>
                <a:effectLst/>
                <a:latin typeface="+mj-lt"/>
                <a:ea typeface="Open Sans" panose="020B0606030504020204" pitchFamily="34" charset="0"/>
                <a:cs typeface="Open Sans" panose="020B0606030504020204" pitchFamily="34" charset="0"/>
              </a:rPr>
              <a:t>A. Cúc           B. Hoa           C. Bình</a:t>
            </a:r>
          </a:p>
        </p:txBody>
      </p:sp>
      <p:sp>
        <p:nvSpPr>
          <p:cNvPr id="7" name="TextBox 6">
            <a:extLst>
              <a:ext uri="{FF2B5EF4-FFF2-40B4-BE49-F238E27FC236}">
                <a16:creationId xmlns:a16="http://schemas.microsoft.com/office/drawing/2014/main" id="{CD34CD7F-9E30-3BB9-514A-0E6066596F49}"/>
              </a:ext>
            </a:extLst>
          </p:cNvPr>
          <p:cNvSpPr txBox="1"/>
          <p:nvPr/>
        </p:nvSpPr>
        <p:spPr>
          <a:xfrm>
            <a:off x="973395" y="1917291"/>
            <a:ext cx="4513006"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7 + 5,  6 + 6</a:t>
            </a:r>
          </a:p>
        </p:txBody>
      </p:sp>
    </p:spTree>
    <p:extLst>
      <p:ext uri="{BB962C8B-B14F-4D97-AF65-F5344CB8AC3E}">
        <p14:creationId xmlns:p14="http://schemas.microsoft.com/office/powerpoint/2010/main" val="34385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290" y="1845227"/>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CHÀO</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TẠM</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BIỆT</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p>
        </p:txBody>
      </p:sp>
    </p:spTree>
  </p:cSld>
  <p:clrMapOvr>
    <a:masterClrMapping/>
  </p:clrMapOvr>
  <p:transition spd="slow">
    <p:random/>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1984" y="689771"/>
            <a:ext cx="11378129" cy="21228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1" u="none" strike="noStrike" kern="1200" cap="none" spc="100" normalizeH="0" baseline="0" noProof="0" dirty="0">
                <a:ln w="22225">
                  <a:solidFill>
                    <a:srgbClr val="FF0000"/>
                  </a:solidFill>
                  <a:prstDash val="solid"/>
                </a:ln>
                <a:solidFill>
                  <a:srgbClr val="FF0000"/>
                </a:solidFill>
                <a:effectLst/>
                <a:uLnTx/>
                <a:uFillTx/>
                <a:latin typeface="+mj-lt"/>
                <a:ea typeface="+mn-ea"/>
                <a:cs typeface="+mj-lt"/>
              </a:rPr>
              <a:t>Bài 8:</a:t>
            </a:r>
            <a:r>
              <a:rPr kumimoji="0" lang="en-US" sz="66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Bảng cộng (qua 10)</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p:cNvSpPr/>
          <p:nvPr/>
        </p:nvSpPr>
        <p:spPr>
          <a:xfrm>
            <a:off x="2780545" y="1911646"/>
            <a:ext cx="5332043" cy="1477010"/>
          </a:xfrm>
          <a:prstGeom prst="rect">
            <a:avLst/>
          </a:prstGeom>
          <a:noFill/>
          <a:ln>
            <a:noFill/>
          </a:ln>
        </p:spPr>
        <p:txBody>
          <a:bodyPr vert="horz" wrap="square" lIns="0" tIns="0" rIns="0" bIns="0" numCol="1" anchor="t" anchorCtr="0" compatLnSpc="1">
            <a:spAutoFit/>
          </a:bodyPr>
          <a:lstStyle/>
          <a:p>
            <a:pPr algn="ctr"/>
            <a:r>
              <a:rPr lang="en-US" sz="96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Tiết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0" y="0"/>
            <a:ext cx="2324100" cy="1059180"/>
          </a:xfrm>
          <a:prstGeom prst="rect">
            <a:avLst/>
          </a:prstGeom>
        </p:spPr>
      </p:pic>
      <p:pic>
        <p:nvPicPr>
          <p:cNvPr id="2" name="Picture 1"/>
          <p:cNvPicPr>
            <a:picLocks noChangeAspect="1"/>
          </p:cNvPicPr>
          <p:nvPr/>
        </p:nvPicPr>
        <p:blipFill>
          <a:blip r:embed="rId3"/>
          <a:stretch>
            <a:fillRect/>
          </a:stretch>
        </p:blipFill>
        <p:spPr>
          <a:xfrm>
            <a:off x="2093595" y="1257300"/>
            <a:ext cx="8573135" cy="5238115"/>
          </a:xfrm>
          <a:prstGeom prst="rect">
            <a:avLst/>
          </a:prstGeom>
        </p:spPr>
      </p:pic>
      <p:sp>
        <p:nvSpPr>
          <p:cNvPr id="4" name="Rounded Rectangle 3"/>
          <p:cNvSpPr/>
          <p:nvPr/>
        </p:nvSpPr>
        <p:spPr>
          <a:xfrm>
            <a:off x="10051415" y="3245485"/>
            <a:ext cx="615315" cy="4159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t>14</a:t>
            </a:r>
          </a:p>
        </p:txBody>
      </p:sp>
      <p:sp>
        <p:nvSpPr>
          <p:cNvPr id="5" name="Rounded Rectangle 4"/>
          <p:cNvSpPr/>
          <p:nvPr/>
        </p:nvSpPr>
        <p:spPr>
          <a:xfrm>
            <a:off x="9990455" y="4391660"/>
            <a:ext cx="615315" cy="4159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t>12</a:t>
            </a:r>
          </a:p>
        </p:txBody>
      </p:sp>
      <p:sp>
        <p:nvSpPr>
          <p:cNvPr id="6" name="Rounded Rectangle 5"/>
          <p:cNvSpPr/>
          <p:nvPr/>
        </p:nvSpPr>
        <p:spPr>
          <a:xfrm>
            <a:off x="10051415" y="5558155"/>
            <a:ext cx="615315" cy="4159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6" grpId="0" bldLvl="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73735" y="861695"/>
            <a:ext cx="10908665" cy="5109845"/>
          </a:xfrm>
          <a:prstGeom prst="rect">
            <a:avLst/>
          </a:prstGeom>
        </p:spPr>
      </p:pic>
      <p:sp>
        <p:nvSpPr>
          <p:cNvPr id="11" name="Rounded Rectangle 10"/>
          <p:cNvSpPr/>
          <p:nvPr/>
        </p:nvSpPr>
        <p:spPr>
          <a:xfrm>
            <a:off x="1885950" y="2008505"/>
            <a:ext cx="455930" cy="3956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12</a:t>
            </a:r>
          </a:p>
        </p:txBody>
      </p:sp>
      <p:sp>
        <p:nvSpPr>
          <p:cNvPr id="12" name="Rounded Rectangle 11"/>
          <p:cNvSpPr/>
          <p:nvPr/>
        </p:nvSpPr>
        <p:spPr>
          <a:xfrm>
            <a:off x="4492625" y="3124835"/>
            <a:ext cx="455930" cy="3956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12</a:t>
            </a:r>
          </a:p>
        </p:txBody>
      </p:sp>
      <p:sp>
        <p:nvSpPr>
          <p:cNvPr id="13" name="Rounded Rectangle 12"/>
          <p:cNvSpPr/>
          <p:nvPr/>
        </p:nvSpPr>
        <p:spPr>
          <a:xfrm>
            <a:off x="7078980" y="4189730"/>
            <a:ext cx="455930" cy="3956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12</a:t>
            </a:r>
          </a:p>
        </p:txBody>
      </p:sp>
      <p:sp>
        <p:nvSpPr>
          <p:cNvPr id="14" name="Rounded Rectangle 13"/>
          <p:cNvSpPr/>
          <p:nvPr/>
        </p:nvSpPr>
        <p:spPr>
          <a:xfrm>
            <a:off x="9705975" y="5245100"/>
            <a:ext cx="455930" cy="3956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bldLvl="0" animBg="1"/>
      <p:bldP spid="12" grpId="1" animBg="1"/>
      <p:bldP spid="13" grpId="0" bldLvl="0" animBg="1"/>
      <p:bldP spid="13" grpId="1" animBg="1"/>
      <p:bldP spid="14" grpId="0" bldLvl="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6370" y="142875"/>
            <a:ext cx="2263140" cy="967740"/>
          </a:xfrm>
          <a:prstGeom prst="rect">
            <a:avLst/>
          </a:prstGeom>
        </p:spPr>
      </p:pic>
      <p:pic>
        <p:nvPicPr>
          <p:cNvPr id="2" name="Picture 1"/>
          <p:cNvPicPr>
            <a:picLocks noChangeAspect="1"/>
          </p:cNvPicPr>
          <p:nvPr/>
        </p:nvPicPr>
        <p:blipFill>
          <a:blip r:embed="rId3"/>
          <a:stretch>
            <a:fillRect/>
          </a:stretch>
        </p:blipFill>
        <p:spPr>
          <a:xfrm>
            <a:off x="2087880" y="1313815"/>
            <a:ext cx="8229600" cy="1501775"/>
          </a:xfrm>
          <a:prstGeom prst="rect">
            <a:avLst/>
          </a:prstGeom>
        </p:spPr>
      </p:pic>
      <p:sp>
        <p:nvSpPr>
          <p:cNvPr id="7" name="Rounded Rectangle 6"/>
          <p:cNvSpPr/>
          <p:nvPr/>
        </p:nvSpPr>
        <p:spPr>
          <a:xfrm>
            <a:off x="4370070" y="3275965"/>
            <a:ext cx="4485005" cy="2830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9 + 5 = 14</a:t>
            </a:r>
          </a:p>
          <a:p>
            <a:pPr algn="ctr"/>
            <a:r>
              <a:rPr lang="en-US" sz="2800"/>
              <a:t>8 + 3 = 11</a:t>
            </a:r>
          </a:p>
          <a:p>
            <a:pPr algn="ctr"/>
            <a:r>
              <a:rPr lang="en-US" sz="2800"/>
              <a:t>7 + 7 = 14</a:t>
            </a:r>
          </a:p>
          <a:p>
            <a:pPr algn="ctr"/>
            <a:r>
              <a:rPr lang="en-US" sz="2800"/>
              <a:t>6 + 6 = 12</a:t>
            </a:r>
          </a:p>
          <a:p>
            <a:pPr algn="ctr"/>
            <a:r>
              <a:rPr lang="en-US" sz="2800"/>
              <a:t>7 + 6 = 13</a:t>
            </a:r>
          </a:p>
          <a:p>
            <a:pPr algn="ctr"/>
            <a:r>
              <a:rPr lang="en-US" sz="2800"/>
              <a:t> 9 + 4 =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2151380" y="931545"/>
            <a:ext cx="8983980" cy="4831715"/>
          </a:xfrm>
          <a:prstGeom prst="rect">
            <a:avLst/>
          </a:prstGeom>
        </p:spPr>
      </p:pic>
      <p:cxnSp>
        <p:nvCxnSpPr>
          <p:cNvPr id="13" name="Straight Arrow Connector 12"/>
          <p:cNvCxnSpPr/>
          <p:nvPr/>
        </p:nvCxnSpPr>
        <p:spPr>
          <a:xfrm>
            <a:off x="6105525" y="3499485"/>
            <a:ext cx="2484755" cy="93281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5010150" y="3509645"/>
            <a:ext cx="2353310" cy="118681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stretch>
            <a:fillRect/>
          </a:stretch>
        </p:blipFill>
        <p:spPr>
          <a:xfrm>
            <a:off x="819785" y="989330"/>
            <a:ext cx="11017250" cy="4879340"/>
          </a:xfrm>
          <a:prstGeom prst="rect">
            <a:avLst/>
          </a:prstGeom>
        </p:spPr>
      </p:pic>
      <p:sp>
        <p:nvSpPr>
          <p:cNvPr id="13" name="Oval 12"/>
          <p:cNvSpPr/>
          <p:nvPr/>
        </p:nvSpPr>
        <p:spPr>
          <a:xfrm>
            <a:off x="6328410" y="2434590"/>
            <a:ext cx="821690" cy="822960"/>
          </a:xfrm>
          <a:prstGeom prst="ellipse">
            <a:avLst/>
          </a:prstGeom>
          <a:noFill/>
          <a:ln w="38100"/>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7839710" y="2110105"/>
            <a:ext cx="821690" cy="822960"/>
          </a:xfrm>
          <a:prstGeom prst="ellipse">
            <a:avLst/>
          </a:prstGeom>
          <a:noFill/>
          <a:ln w="38100"/>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p:cNvSpPr/>
          <p:nvPr/>
        </p:nvSpPr>
        <p:spPr>
          <a:xfrm>
            <a:off x="9554210" y="2434590"/>
            <a:ext cx="821690" cy="822960"/>
          </a:xfrm>
          <a:prstGeom prst="ellipse">
            <a:avLst/>
          </a:prstGeom>
          <a:noFill/>
          <a:ln w="38100"/>
          <a:extLst>
            <a:ext uri="{909E8E84-426E-40DD-AFC4-6F175D3DCCD1}">
              <a14:hiddenFill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ounded Rectangle 17"/>
          <p:cNvSpPr/>
          <p:nvPr/>
        </p:nvSpPr>
        <p:spPr>
          <a:xfrm>
            <a:off x="252730" y="5527675"/>
            <a:ext cx="7486015" cy="10960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a:t>b. Đèn lồng ghi phép tính có kết quả lớn nhất: 8 + 7 = 15</a:t>
            </a:r>
          </a:p>
          <a:p>
            <a:pPr algn="ctr"/>
            <a:r>
              <a:rPr lang="en-US" sz="2400"/>
              <a:t>Đèn lồng ghi phép tính có kết quả bé nhất: 6 + 5 =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ppt_y</p:attrName>
                                        </p:attrNameLst>
                                      </p:cBhvr>
                                      <p:tavLst>
                                        <p:tav tm="0">
                                          <p:val>
                                            <p:strVal val="#ppt_y+#ppt_h*1.125000"/>
                                          </p:val>
                                        </p:tav>
                                        <p:tav tm="100000">
                                          <p:val>
                                            <p:strVal val="#ppt_y"/>
                                          </p:val>
                                        </p:tav>
                                      </p:tavLst>
                                    </p:anim>
                                    <p:animEffect transition="in" filter="wipe(up)">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bldLvl="0" animBg="1"/>
      <p:bldP spid="14" grpId="1" animBg="1"/>
      <p:bldP spid="17" grpId="0" bldLvl="0" animBg="1"/>
      <p:bldP spid="17"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A5304-1201-F2B1-593C-100F3A5D1964}"/>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9</a:t>
            </a:fld>
            <a:endParaRPr lang="en-US" dirty="0">
              <a:solidFill>
                <a:prstClr val="black">
                  <a:tint val="75000"/>
                </a:prstClr>
              </a:solidFill>
            </a:endParaRPr>
          </a:p>
        </p:txBody>
      </p:sp>
      <p:sp>
        <p:nvSpPr>
          <p:cNvPr id="3" name="Cube 2">
            <a:extLst>
              <a:ext uri="{FF2B5EF4-FFF2-40B4-BE49-F238E27FC236}">
                <a16:creationId xmlns:a16="http://schemas.microsoft.com/office/drawing/2014/main" id="{F66783C2-18B2-43F3-13D2-53216FF912B4}"/>
              </a:ext>
            </a:extLst>
          </p:cNvPr>
          <p:cNvSpPr/>
          <p:nvPr/>
        </p:nvSpPr>
        <p:spPr>
          <a:xfrm>
            <a:off x="894736" y="452284"/>
            <a:ext cx="373626" cy="432619"/>
          </a:xfrm>
          <a:prstGeom prst="cube">
            <a:avLst/>
          </a:prstGeom>
          <a:solidFill>
            <a:schemeClr val="accent3">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1</a:t>
            </a:r>
          </a:p>
        </p:txBody>
      </p:sp>
      <p:sp>
        <p:nvSpPr>
          <p:cNvPr id="2" name="TextBox 1">
            <a:extLst>
              <a:ext uri="{FF2B5EF4-FFF2-40B4-BE49-F238E27FC236}">
                <a16:creationId xmlns:a16="http://schemas.microsoft.com/office/drawing/2014/main" id="{E5FBBC8B-AA5B-32D4-35A6-56BF99486927}"/>
              </a:ext>
            </a:extLst>
          </p:cNvPr>
          <p:cNvSpPr txBox="1"/>
          <p:nvPr/>
        </p:nvSpPr>
        <p:spPr>
          <a:xfrm>
            <a:off x="1268362" y="452284"/>
            <a:ext cx="352978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Tính </a:t>
            </a:r>
            <a:r>
              <a:rPr lang="en-US" sz="2800" dirty="0" err="1">
                <a:latin typeface="Times New Roman" panose="02020603050405020304" pitchFamily="18" charset="0"/>
                <a:cs typeface="Times New Roman" panose="02020603050405020304" pitchFamily="18" charset="0"/>
              </a:rPr>
              <a:t>nhẩm</a:t>
            </a:r>
            <a:r>
              <a:rPr lang="en-US" sz="2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E9048034-386D-97B0-FDCC-E8182482AC88}"/>
              </a:ext>
            </a:extLst>
          </p:cNvPr>
          <p:cNvSpPr txBox="1"/>
          <p:nvPr/>
        </p:nvSpPr>
        <p:spPr>
          <a:xfrm>
            <a:off x="560439" y="1229032"/>
            <a:ext cx="1137592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 + 7= …..         7 + 4 = …...         8 + 4 = …….        6+ 6 = …… </a:t>
            </a:r>
          </a:p>
        </p:txBody>
      </p:sp>
      <p:sp>
        <p:nvSpPr>
          <p:cNvPr id="6" name="TextBox 5">
            <a:extLst>
              <a:ext uri="{FF2B5EF4-FFF2-40B4-BE49-F238E27FC236}">
                <a16:creationId xmlns:a16="http://schemas.microsoft.com/office/drawing/2014/main" id="{732667AC-4330-48AE-746D-0BCF49CD40A9}"/>
              </a:ext>
            </a:extLst>
          </p:cNvPr>
          <p:cNvSpPr txBox="1"/>
          <p:nvPr/>
        </p:nvSpPr>
        <p:spPr>
          <a:xfrm>
            <a:off x="560439" y="2157936"/>
            <a:ext cx="1137592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 + 5= …..         9 + 5 = …...         9 + 3 = …….        7+ 6 = …… </a:t>
            </a:r>
          </a:p>
        </p:txBody>
      </p:sp>
      <p:sp>
        <p:nvSpPr>
          <p:cNvPr id="7" name="TextBox 6">
            <a:extLst>
              <a:ext uri="{FF2B5EF4-FFF2-40B4-BE49-F238E27FC236}">
                <a16:creationId xmlns:a16="http://schemas.microsoft.com/office/drawing/2014/main" id="{821C1C14-1E33-ECEC-313A-5679A76B8796}"/>
              </a:ext>
            </a:extLst>
          </p:cNvPr>
          <p:cNvSpPr txBox="1"/>
          <p:nvPr/>
        </p:nvSpPr>
        <p:spPr>
          <a:xfrm>
            <a:off x="1897625" y="1206806"/>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15</a:t>
            </a:r>
          </a:p>
        </p:txBody>
      </p:sp>
      <p:sp>
        <p:nvSpPr>
          <p:cNvPr id="9" name="TextBox 8">
            <a:extLst>
              <a:ext uri="{FF2B5EF4-FFF2-40B4-BE49-F238E27FC236}">
                <a16:creationId xmlns:a16="http://schemas.microsoft.com/office/drawing/2014/main" id="{6A6FC48E-75AC-6C8B-CD9B-22C8397DD572}"/>
              </a:ext>
            </a:extLst>
          </p:cNvPr>
          <p:cNvSpPr txBox="1"/>
          <p:nvPr/>
        </p:nvSpPr>
        <p:spPr>
          <a:xfrm>
            <a:off x="4616244" y="1206805"/>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11</a:t>
            </a:r>
          </a:p>
        </p:txBody>
      </p:sp>
      <p:sp>
        <p:nvSpPr>
          <p:cNvPr id="10" name="TextBox 9">
            <a:extLst>
              <a:ext uri="{FF2B5EF4-FFF2-40B4-BE49-F238E27FC236}">
                <a16:creationId xmlns:a16="http://schemas.microsoft.com/office/drawing/2014/main" id="{8312E098-E9F8-7103-0E04-373BD6F14018}"/>
              </a:ext>
            </a:extLst>
          </p:cNvPr>
          <p:cNvSpPr txBox="1"/>
          <p:nvPr/>
        </p:nvSpPr>
        <p:spPr>
          <a:xfrm>
            <a:off x="7590502" y="1199308"/>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12</a:t>
            </a:r>
          </a:p>
        </p:txBody>
      </p:sp>
      <p:sp>
        <p:nvSpPr>
          <p:cNvPr id="11" name="TextBox 10">
            <a:extLst>
              <a:ext uri="{FF2B5EF4-FFF2-40B4-BE49-F238E27FC236}">
                <a16:creationId xmlns:a16="http://schemas.microsoft.com/office/drawing/2014/main" id="{B1875270-5E88-B521-11DA-17552FCAA6F8}"/>
              </a:ext>
            </a:extLst>
          </p:cNvPr>
          <p:cNvSpPr txBox="1"/>
          <p:nvPr/>
        </p:nvSpPr>
        <p:spPr>
          <a:xfrm>
            <a:off x="10564760" y="1191811"/>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12</a:t>
            </a:r>
          </a:p>
        </p:txBody>
      </p:sp>
      <p:sp>
        <p:nvSpPr>
          <p:cNvPr id="12" name="TextBox 11">
            <a:extLst>
              <a:ext uri="{FF2B5EF4-FFF2-40B4-BE49-F238E27FC236}">
                <a16:creationId xmlns:a16="http://schemas.microsoft.com/office/drawing/2014/main" id="{770BF11D-E1E5-E0D1-51BE-6EF999AF75CB}"/>
              </a:ext>
            </a:extLst>
          </p:cNvPr>
          <p:cNvSpPr txBox="1"/>
          <p:nvPr/>
        </p:nvSpPr>
        <p:spPr>
          <a:xfrm>
            <a:off x="1691147" y="2067335"/>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11</a:t>
            </a:r>
          </a:p>
        </p:txBody>
      </p:sp>
      <p:sp>
        <p:nvSpPr>
          <p:cNvPr id="13" name="TextBox 12">
            <a:extLst>
              <a:ext uri="{FF2B5EF4-FFF2-40B4-BE49-F238E27FC236}">
                <a16:creationId xmlns:a16="http://schemas.microsoft.com/office/drawing/2014/main" id="{4EC191D4-8A56-6774-E7F8-F06778B78820}"/>
              </a:ext>
            </a:extLst>
          </p:cNvPr>
          <p:cNvSpPr txBox="1"/>
          <p:nvPr/>
        </p:nvSpPr>
        <p:spPr>
          <a:xfrm>
            <a:off x="4616244" y="2079895"/>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14</a:t>
            </a:r>
          </a:p>
        </p:txBody>
      </p:sp>
      <p:sp>
        <p:nvSpPr>
          <p:cNvPr id="14" name="TextBox 13">
            <a:extLst>
              <a:ext uri="{FF2B5EF4-FFF2-40B4-BE49-F238E27FC236}">
                <a16:creationId xmlns:a16="http://schemas.microsoft.com/office/drawing/2014/main" id="{70E90E8F-CCA1-DF2D-2681-A65CB81D031E}"/>
              </a:ext>
            </a:extLst>
          </p:cNvPr>
          <p:cNvSpPr txBox="1"/>
          <p:nvPr/>
        </p:nvSpPr>
        <p:spPr>
          <a:xfrm>
            <a:off x="7541341" y="2092455"/>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12</a:t>
            </a:r>
          </a:p>
        </p:txBody>
      </p:sp>
      <p:sp>
        <p:nvSpPr>
          <p:cNvPr id="15" name="TextBox 14">
            <a:extLst>
              <a:ext uri="{FF2B5EF4-FFF2-40B4-BE49-F238E27FC236}">
                <a16:creationId xmlns:a16="http://schemas.microsoft.com/office/drawing/2014/main" id="{ED2BCC65-0EDC-C55B-C4CE-E53F5579904C}"/>
              </a:ext>
            </a:extLst>
          </p:cNvPr>
          <p:cNvSpPr txBox="1"/>
          <p:nvPr/>
        </p:nvSpPr>
        <p:spPr>
          <a:xfrm>
            <a:off x="10466438" y="2105015"/>
            <a:ext cx="94389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13</a:t>
            </a:r>
          </a:p>
        </p:txBody>
      </p:sp>
    </p:spTree>
    <p:extLst>
      <p:ext uri="{BB962C8B-B14F-4D97-AF65-F5344CB8AC3E}">
        <p14:creationId xmlns:p14="http://schemas.microsoft.com/office/powerpoint/2010/main" val="421804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TotalTime>
  <Words>307</Words>
  <Application>Microsoft Office PowerPoint</Application>
  <PresentationFormat>Widescreen</PresentationFormat>
  <Paragraphs>57</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宋体</vt:lpstr>
      <vt:lpstr>Arial</vt:lpstr>
      <vt:lpstr>Calibri</vt:lpstr>
      <vt:lpstr>Calibri Light</vt:lpstr>
      <vt:lpstr>等线</vt:lpstr>
      <vt:lpstr>DFPOP1-W9</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HP</dc:creator>
  <cp:lastModifiedBy>MAIHUNG</cp:lastModifiedBy>
  <cp:revision>11</cp:revision>
  <dcterms:created xsi:type="dcterms:W3CDTF">2021-05-10T04:25:00Z</dcterms:created>
  <dcterms:modified xsi:type="dcterms:W3CDTF">2025-04-12T04:01:38Z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