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4" r:id="rId1"/>
  </p:sldMasterIdLst>
  <p:notesMasterIdLst>
    <p:notesMasterId r:id="rId16"/>
  </p:notesMasterIdLst>
  <p:sldIdLst>
    <p:sldId id="306" r:id="rId2"/>
    <p:sldId id="303" r:id="rId3"/>
    <p:sldId id="287" r:id="rId4"/>
    <p:sldId id="304" r:id="rId5"/>
    <p:sldId id="289" r:id="rId6"/>
    <p:sldId id="290" r:id="rId7"/>
    <p:sldId id="291" r:id="rId8"/>
    <p:sldId id="292" r:id="rId9"/>
    <p:sldId id="305" r:id="rId10"/>
    <p:sldId id="294" r:id="rId11"/>
    <p:sldId id="297" r:id="rId12"/>
    <p:sldId id="295" r:id="rId13"/>
    <p:sldId id="298" r:id="rId14"/>
    <p:sldId id="30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0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C5E67-BFD5-44C2-934C-60921BA258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3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3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5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9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4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052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960188" y="106370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57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1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5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4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0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3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5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51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8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0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1.mp3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2.mp3"/><Relationship Id="rId4" Type="http://schemas.microsoft.com/office/2007/relationships/media" Target="../media/media2.mp3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8300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</a:t>
            </a:r>
            <a:r>
              <a:rPr lang="en-US" sz="4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en-US" sz="4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 2A</a:t>
            </a:r>
            <a:endParaRPr lang="en-US" sz="4500" b="1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4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NGHĨA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1632" y="44279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8046"/>
            <a:ext cx="12196868" cy="1356902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4"/>
            <a:ext cx="4328770" cy="1356902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6" y="3175992"/>
            <a:ext cx="2472596" cy="362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0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0824" y="1358674"/>
            <a:ext cx="8614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470FD46-41BE-46D2-B699-F7831694463B}"/>
              </a:ext>
            </a:extLst>
          </p:cNvPr>
          <p:cNvSpPr/>
          <p:nvPr/>
        </p:nvSpPr>
        <p:spPr>
          <a:xfrm>
            <a:off x="1133439" y="1479381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F67F2E-40F5-4A68-B920-C63B4B50B3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1273" y="1696851"/>
            <a:ext cx="2890837" cy="16966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61A3EC-6EFC-40EF-A087-8B36DCE46F0B}"/>
              </a:ext>
            </a:extLst>
          </p:cNvPr>
          <p:cNvSpPr txBox="1"/>
          <p:nvPr/>
        </p:nvSpPr>
        <p:spPr>
          <a:xfrm>
            <a:off x="6197575" y="3731645"/>
            <a:ext cx="4796127" cy="2677656"/>
          </a:xfrm>
          <a:prstGeom prst="rect">
            <a:avLst/>
          </a:prstGeom>
          <a:solidFill>
            <a:srgbClr val="FFFF9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sz="2800" i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giải</a:t>
            </a:r>
            <a:endParaRPr lang="en-US" sz="2800" i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92F2E8-46ED-42E4-9D64-9831A5E935C0}"/>
              </a:ext>
            </a:extLst>
          </p:cNvPr>
          <p:cNvGrpSpPr/>
          <p:nvPr/>
        </p:nvGrpSpPr>
        <p:grpSpPr>
          <a:xfrm>
            <a:off x="7151852" y="5048274"/>
            <a:ext cx="2448783" cy="499009"/>
            <a:chOff x="2071852" y="2966618"/>
            <a:chExt cx="2448783" cy="50202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B489394-DF0D-4CD7-A5ED-1B915F7DA06D}"/>
                </a:ext>
              </a:extLst>
            </p:cNvPr>
            <p:cNvSpPr/>
            <p:nvPr/>
          </p:nvSpPr>
          <p:spPr>
            <a:xfrm>
              <a:off x="2071852" y="2966618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FA0BA89-48CE-4B7B-A3B4-ABA6C2C2C7E6}"/>
                </a:ext>
              </a:extLst>
            </p:cNvPr>
            <p:cNvSpPr/>
            <p:nvPr/>
          </p:nvSpPr>
          <p:spPr>
            <a:xfrm>
              <a:off x="3027965" y="2966618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D68215E-27DD-491E-9E1F-CC2A48F5BE8F}"/>
                </a:ext>
              </a:extLst>
            </p:cNvPr>
            <p:cNvSpPr/>
            <p:nvPr/>
          </p:nvSpPr>
          <p:spPr>
            <a:xfrm>
              <a:off x="4084217" y="2971228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C2A754-2DC0-4A3A-9AD7-B027B005D0E5}"/>
                </a:ext>
              </a:extLst>
            </p:cNvPr>
            <p:cNvSpPr txBox="1"/>
            <p:nvPr/>
          </p:nvSpPr>
          <p:spPr>
            <a:xfrm>
              <a:off x="2563448" y="3004189"/>
              <a:ext cx="1478290" cy="464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         =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BF9A4CA-D018-4FB4-A832-EC89DE1E19DE}"/>
              </a:ext>
            </a:extLst>
          </p:cNvPr>
          <p:cNvSpPr/>
          <p:nvPr/>
        </p:nvSpPr>
        <p:spPr>
          <a:xfrm>
            <a:off x="8818114" y="5782412"/>
            <a:ext cx="436418" cy="43379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46CA68-E900-4209-8914-30BB43A937BF}"/>
              </a:ext>
            </a:extLst>
          </p:cNvPr>
          <p:cNvCxnSpPr>
            <a:cxnSpLocks/>
          </p:cNvCxnSpPr>
          <p:nvPr/>
        </p:nvCxnSpPr>
        <p:spPr>
          <a:xfrm>
            <a:off x="3310266" y="1897283"/>
            <a:ext cx="220384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7AF040-F4C6-4563-8A6A-494B7462F5B3}"/>
              </a:ext>
            </a:extLst>
          </p:cNvPr>
          <p:cNvCxnSpPr>
            <a:cxnSpLocks/>
          </p:cNvCxnSpPr>
          <p:nvPr/>
        </p:nvCxnSpPr>
        <p:spPr>
          <a:xfrm flipV="1">
            <a:off x="3875419" y="2396216"/>
            <a:ext cx="4644311" cy="174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A976FF-87A0-4AD6-BA80-3721181F4FDA}"/>
              </a:ext>
            </a:extLst>
          </p:cNvPr>
          <p:cNvCxnSpPr>
            <a:cxnSpLocks/>
          </p:cNvCxnSpPr>
          <p:nvPr/>
        </p:nvCxnSpPr>
        <p:spPr>
          <a:xfrm>
            <a:off x="7382940" y="1897283"/>
            <a:ext cx="264621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774083-ABE5-4D9E-91D0-A727CD0065B3}"/>
              </a:ext>
            </a:extLst>
          </p:cNvPr>
          <p:cNvSpPr/>
          <p:nvPr/>
        </p:nvSpPr>
        <p:spPr>
          <a:xfrm>
            <a:off x="7164731" y="5053585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4DBDFCF-81C0-43D2-B79B-171BA9337E7D}"/>
              </a:ext>
            </a:extLst>
          </p:cNvPr>
          <p:cNvSpPr/>
          <p:nvPr/>
        </p:nvSpPr>
        <p:spPr>
          <a:xfrm>
            <a:off x="8105559" y="5041085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95B291F-722C-46EB-96B0-3020BAAD3BBC}"/>
              </a:ext>
            </a:extLst>
          </p:cNvPr>
          <p:cNvGrpSpPr/>
          <p:nvPr/>
        </p:nvGrpSpPr>
        <p:grpSpPr>
          <a:xfrm>
            <a:off x="9111324" y="5036726"/>
            <a:ext cx="527709" cy="461665"/>
            <a:chOff x="5445213" y="4794550"/>
            <a:chExt cx="527709" cy="46166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55098D7F-B555-4A21-88A6-0B166299D20C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498CA9F-BEC7-4EA4-9DB9-A75AA85BA101}"/>
                </a:ext>
              </a:extLst>
            </p:cNvPr>
            <p:cNvSpPr txBox="1"/>
            <p:nvPr/>
          </p:nvSpPr>
          <p:spPr>
            <a:xfrm>
              <a:off x="5445213" y="4794550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628775" y="3655224"/>
            <a:ext cx="4322159" cy="26075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7571" y="3662650"/>
            <a:ext cx="16717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  <a:r>
              <a:rPr lang="en-US" sz="28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7571" y="4220350"/>
            <a:ext cx="43365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Có      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bông hoa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8429" y="4783520"/>
            <a:ext cx="5434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Thêm  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bông hoa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2672" y="5394713"/>
            <a:ext cx="45177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Có tất cả : .... bông hoa?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68546" y="4367787"/>
            <a:ext cx="487035" cy="4492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578231" y="4924533"/>
            <a:ext cx="487035" cy="4492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77432" y="5042796"/>
            <a:ext cx="122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P001 4 hàng" panose="020B0603050302020204" pitchFamily="34" charset="0"/>
                <a:cs typeface="Arial" panose="020B0604020202020204" pitchFamily="34" charset="0"/>
              </a:rPr>
              <a:t>(bông)</a:t>
            </a:r>
            <a:endParaRPr lang="en-US" sz="2800" dirty="0"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80095" y="4220350"/>
            <a:ext cx="45177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HP001 4 hàng" panose="020B0603050302020204" pitchFamily="34" charset="0"/>
                <a:cs typeface="Arial" panose="020B0604020202020204" pitchFamily="34" charset="0"/>
              </a:rPr>
              <a:t>Số bông hoa có tất cả là:</a:t>
            </a:r>
            <a:endParaRPr lang="en-US" sz="2800" dirty="0"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43779" y="5554670"/>
            <a:ext cx="362150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HP001 4 hàng" panose="020B0603050302020204" pitchFamily="34" charset="0"/>
                <a:cs typeface="Arial" panose="020B0604020202020204" pitchFamily="34" charset="0"/>
              </a:rPr>
              <a:t>Đáp số:      bông 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95B291F-722C-46EB-96B0-3020BAAD3BBC}"/>
              </a:ext>
            </a:extLst>
          </p:cNvPr>
          <p:cNvGrpSpPr/>
          <p:nvPr/>
        </p:nvGrpSpPr>
        <p:grpSpPr>
          <a:xfrm>
            <a:off x="8772468" y="5767839"/>
            <a:ext cx="527709" cy="461665"/>
            <a:chOff x="5445213" y="4794550"/>
            <a:chExt cx="527709" cy="461665"/>
          </a:xfrm>
        </p:grpSpPr>
        <p:sp>
          <p:nvSpPr>
            <p:cNvPr id="52" name="Rectangle: Rounded Corners 45">
              <a:extLst>
                <a:ext uri="{FF2B5EF4-FFF2-40B4-BE49-F238E27FC236}">
                  <a16:creationId xmlns:a16="http://schemas.microsoft.com/office/drawing/2014/main" id="{55098D7F-B555-4A21-88A6-0B166299D20C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498CA9F-BEC7-4EA4-9DB9-A75AA85BA101}"/>
                </a:ext>
              </a:extLst>
            </p:cNvPr>
            <p:cNvSpPr txBox="1"/>
            <p:nvPr/>
          </p:nvSpPr>
          <p:spPr>
            <a:xfrm>
              <a:off x="5445213" y="4794550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sp>
        <p:nvSpPr>
          <p:cNvPr id="54" name="Rectangle: Rounded Corners 10">
            <a:extLst>
              <a:ext uri="{FF2B5EF4-FFF2-40B4-BE49-F238E27FC236}">
                <a16:creationId xmlns:a16="http://schemas.microsoft.com/office/drawing/2014/main" id="{BE774083-ABE5-4D9E-91D0-A727CD0065B3}"/>
              </a:ext>
            </a:extLst>
          </p:cNvPr>
          <p:cNvSpPr/>
          <p:nvPr/>
        </p:nvSpPr>
        <p:spPr>
          <a:xfrm>
            <a:off x="2568546" y="4355030"/>
            <a:ext cx="472182" cy="4579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5" name="Rectangle: Rounded Corners 10">
            <a:extLst>
              <a:ext uri="{FF2B5EF4-FFF2-40B4-BE49-F238E27FC236}">
                <a16:creationId xmlns:a16="http://schemas.microsoft.com/office/drawing/2014/main" id="{BE774083-ABE5-4D9E-91D0-A727CD0065B3}"/>
              </a:ext>
            </a:extLst>
          </p:cNvPr>
          <p:cNvSpPr/>
          <p:nvPr/>
        </p:nvSpPr>
        <p:spPr>
          <a:xfrm>
            <a:off x="2585657" y="4936793"/>
            <a:ext cx="472182" cy="4579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04" y="142196"/>
            <a:ext cx="2325467" cy="11627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019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1" grpId="0" animBg="1"/>
      <p:bldP spid="28" grpId="0" animBg="1"/>
      <p:bldP spid="40" grpId="0" animBg="1"/>
      <p:bldP spid="41" grpId="0"/>
      <p:bldP spid="42" grpId="0"/>
      <p:bldP spid="43" grpId="0"/>
      <p:bldP spid="44" grpId="0"/>
      <p:bldP spid="4" grpId="0" animBg="1"/>
      <p:bldP spid="4" grpId="1" animBg="1"/>
      <p:bldP spid="48" grpId="0" animBg="1"/>
      <p:bldP spid="48" grpId="1" animBg="1"/>
      <p:bldP spid="23" grpId="0"/>
      <p:bldP spid="50" grpId="0"/>
      <p:bldP spid="29" grpId="0"/>
      <p:bldP spid="54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ài 4: Chia sẻ và đọc: Giờ ra chơi | Tiếng Việt 2 - Cánh Diều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824" y="2585914"/>
            <a:ext cx="7169351" cy="251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ài 4: Chia sẻ và đọc: Giờ ra chơi | Tiếng Việt 2 - Cánh Diề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6" b="89936" l="29452" r="51615">
                        <a14:backgroundMark x1="33734" y1="61456" x2="33734" y2="61456"/>
                        <a14:backgroundMark x1="32607" y1="54176" x2="32607" y2="54176"/>
                        <a14:backgroundMark x1="33734" y1="64240" x2="33734" y2="64240"/>
                        <a14:backgroundMark x1="34035" y1="62099" x2="33434" y2="67880"/>
                        <a14:backgroundMark x1="30804" y1="31263" x2="31180" y2="41328"/>
                        <a14:backgroundMark x1="30428" y1="49679" x2="31630" y2="57602"/>
                        <a14:backgroundMark x1="33959" y1="60600" x2="33959" y2="60600"/>
                        <a14:backgroundMark x1="34786" y1="67238" x2="33358" y2="64882"/>
                        <a14:backgroundMark x1="47483" y1="42612" x2="47483" y2="42612"/>
                        <a14:backgroundMark x1="49136" y1="43683" x2="47333" y2="43041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4" r="49634"/>
          <a:stretch/>
        </p:blipFill>
        <p:spPr bwMode="auto">
          <a:xfrm flipH="1">
            <a:off x="12192000" y="2961335"/>
            <a:ext cx="1323703" cy="251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ài 4: Chia sẻ và đọc: Giờ ra chơi | Tiếng Việt 2 - Cánh Diề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6" b="89936" l="29452" r="51615">
                        <a14:backgroundMark x1="33734" y1="61456" x2="33734" y2="61456"/>
                        <a14:backgroundMark x1="32607" y1="54176" x2="32607" y2="54176"/>
                        <a14:backgroundMark x1="33734" y1="64240" x2="33734" y2="64240"/>
                        <a14:backgroundMark x1="34035" y1="62099" x2="33434" y2="67880"/>
                        <a14:backgroundMark x1="30804" y1="31263" x2="31180" y2="41328"/>
                        <a14:backgroundMark x1="30428" y1="49679" x2="31630" y2="57602"/>
                        <a14:backgroundMark x1="33959" y1="60600" x2="33959" y2="60600"/>
                        <a14:backgroundMark x1="34786" y1="67238" x2="33358" y2="64882"/>
                        <a14:backgroundMark x1="47483" y1="42612" x2="47483" y2="42612"/>
                        <a14:backgroundMark x1="49136" y1="43683" x2="47333" y2="43041"/>
                        <a14:backgroundMark x1="32231" y1="43255" x2="32231" y2="43255"/>
                        <a14:backgroundMark x1="30804" y1="45396" x2="28850" y2="46039"/>
                        <a14:backgroundMark x1="30428" y1="62741" x2="30428" y2="64668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4" r="49634"/>
          <a:stretch/>
        </p:blipFill>
        <p:spPr bwMode="auto">
          <a:xfrm flipH="1">
            <a:off x="12033068" y="2832921"/>
            <a:ext cx="1323703" cy="251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ài 4: Chia sẻ và đọc: Giờ ra chơi | Tiếng Việt 2 - Cánh Diều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6" b="91863" l="67919" r="86777">
                        <a14:foregroundMark x1="81518" y1="30193" x2="81518" y2="30193"/>
                        <a14:foregroundMark x1="79339" y1="25268" x2="79339" y2="25268"/>
                        <a14:foregroundMark x1="80015" y1="21842" x2="80015" y2="29550"/>
                        <a14:foregroundMark x1="80766" y1="18844" x2="82569" y2="22912"/>
                        <a14:backgroundMark x1="84598" y1="68737" x2="84598" y2="68737"/>
                        <a14:backgroundMark x1="84899" y1="72163" x2="84147" y2="79443"/>
                        <a14:backgroundMark x1="80616" y1="81370" x2="80616" y2="81370"/>
                        <a14:backgroundMark x1="73253" y1="49251" x2="73253" y2="49251"/>
                        <a14:backgroundMark x1="73403" y1="50964" x2="73103" y2="46039"/>
                        <a14:backgroundMark x1="73479" y1="48822" x2="73629" y2="49893"/>
                        <a14:backgroundMark x1="73704" y1="49251" x2="73629" y2="4818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11" r="15608"/>
          <a:stretch/>
        </p:blipFill>
        <p:spPr bwMode="auto">
          <a:xfrm flipH="1">
            <a:off x="-902209" y="2585914"/>
            <a:ext cx="1158241" cy="251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ài 4: Chia sẻ và đọc: Giờ ra chơi | Tiếng Việt 2 - Cánh Diề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6" b="89936" l="29452" r="51615">
                        <a14:backgroundMark x1="33734" y1="61456" x2="33734" y2="61456"/>
                        <a14:backgroundMark x1="32607" y1="54176" x2="32607" y2="54176"/>
                        <a14:backgroundMark x1="33734" y1="64240" x2="33734" y2="64240"/>
                        <a14:backgroundMark x1="34035" y1="62099" x2="33434" y2="67880"/>
                        <a14:backgroundMark x1="30804" y1="31263" x2="31180" y2="41328"/>
                        <a14:backgroundMark x1="30428" y1="49679" x2="31630" y2="57602"/>
                        <a14:backgroundMark x1="33959" y1="60600" x2="33959" y2="60600"/>
                        <a14:backgroundMark x1="34786" y1="67238" x2="33358" y2="64882"/>
                        <a14:backgroundMark x1="47483" y1="42612" x2="47483" y2="42612"/>
                        <a14:backgroundMark x1="49136" y1="43683" x2="47333" y2="43041"/>
                        <a14:backgroundMark x1="32156" y1="43897" x2="32156" y2="43897"/>
                        <a14:backgroundMark x1="32983" y1="44754" x2="32983" y2="44754"/>
                        <a14:backgroundMark x1="30278" y1="43255" x2="32231" y2="43683"/>
                        <a14:backgroundMark x1="31405" y1="62099" x2="32757" y2="6445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4" r="49634"/>
          <a:stretch/>
        </p:blipFill>
        <p:spPr bwMode="auto">
          <a:xfrm>
            <a:off x="-1067671" y="3089351"/>
            <a:ext cx="1323703" cy="251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33199" y="1380900"/>
            <a:ext cx="9735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8 bạn đang chơi kéo co, có thêm 4 bạn chạy đến cùng chơi. Hỏi lúc đó có tất cả bao nhiêu bạn chơi kéo co?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70FD46-41BE-46D2-B699-F7831694463B}"/>
              </a:ext>
            </a:extLst>
          </p:cNvPr>
          <p:cNvSpPr/>
          <p:nvPr/>
        </p:nvSpPr>
        <p:spPr>
          <a:xfrm>
            <a:off x="746295" y="1380900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2" y="9271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7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25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257 0.0081 L 0.04257 0.00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28971 0.014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-0.08033 L -0.28099 0.014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5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22682 0.006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1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-0.21784 0.047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8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3199" y="1380900"/>
            <a:ext cx="9369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8 bạn đang chơi kéo co, có thêm 4 bạn chạy đến cùng chơi. Hỏi lúc đó có tất cả bao nhiêu bạn chơi kéo co?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470FD46-41BE-46D2-B699-F7831694463B}"/>
              </a:ext>
            </a:extLst>
          </p:cNvPr>
          <p:cNvSpPr/>
          <p:nvPr/>
        </p:nvSpPr>
        <p:spPr>
          <a:xfrm>
            <a:off x="746295" y="1380900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61A3EC-6EFC-40EF-A087-8B36DCE46F0B}"/>
              </a:ext>
            </a:extLst>
          </p:cNvPr>
          <p:cNvSpPr txBox="1"/>
          <p:nvPr/>
        </p:nvSpPr>
        <p:spPr>
          <a:xfrm>
            <a:off x="5692588" y="3731645"/>
            <a:ext cx="5611905" cy="2677656"/>
          </a:xfrm>
          <a:prstGeom prst="rect">
            <a:avLst/>
          </a:prstGeom>
          <a:solidFill>
            <a:srgbClr val="FFFF9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92F2E8-46ED-42E4-9D64-9831A5E935C0}"/>
              </a:ext>
            </a:extLst>
          </p:cNvPr>
          <p:cNvGrpSpPr/>
          <p:nvPr/>
        </p:nvGrpSpPr>
        <p:grpSpPr>
          <a:xfrm>
            <a:off x="7151852" y="5048274"/>
            <a:ext cx="2448783" cy="438375"/>
            <a:chOff x="2071852" y="2966618"/>
            <a:chExt cx="2448783" cy="44102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B489394-DF0D-4CD7-A5ED-1B915F7DA06D}"/>
                </a:ext>
              </a:extLst>
            </p:cNvPr>
            <p:cNvSpPr/>
            <p:nvPr/>
          </p:nvSpPr>
          <p:spPr>
            <a:xfrm>
              <a:off x="2071852" y="2966618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FA0BA89-48CE-4B7B-A3B4-ABA6C2C2C7E6}"/>
                </a:ext>
              </a:extLst>
            </p:cNvPr>
            <p:cNvSpPr/>
            <p:nvPr/>
          </p:nvSpPr>
          <p:spPr>
            <a:xfrm>
              <a:off x="3027965" y="2966618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D68215E-27DD-491E-9E1F-CC2A48F5BE8F}"/>
                </a:ext>
              </a:extLst>
            </p:cNvPr>
            <p:cNvSpPr/>
            <p:nvPr/>
          </p:nvSpPr>
          <p:spPr>
            <a:xfrm>
              <a:off x="4084217" y="2971228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BF9A4CA-D018-4FB4-A832-EC89DE1E19DE}"/>
              </a:ext>
            </a:extLst>
          </p:cNvPr>
          <p:cNvSpPr/>
          <p:nvPr/>
        </p:nvSpPr>
        <p:spPr>
          <a:xfrm>
            <a:off x="9212096" y="5759052"/>
            <a:ext cx="436418" cy="43379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46CA68-E900-4209-8914-30BB43A937BF}"/>
              </a:ext>
            </a:extLst>
          </p:cNvPr>
          <p:cNvCxnSpPr>
            <a:cxnSpLocks/>
          </p:cNvCxnSpPr>
          <p:nvPr/>
        </p:nvCxnSpPr>
        <p:spPr>
          <a:xfrm>
            <a:off x="1592864" y="1823027"/>
            <a:ext cx="144786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7AF040-F4C6-4563-8A6A-494B7462F5B3}"/>
              </a:ext>
            </a:extLst>
          </p:cNvPr>
          <p:cNvCxnSpPr>
            <a:cxnSpLocks/>
          </p:cNvCxnSpPr>
          <p:nvPr/>
        </p:nvCxnSpPr>
        <p:spPr>
          <a:xfrm flipV="1">
            <a:off x="3276016" y="2217389"/>
            <a:ext cx="5047752" cy="335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A976FF-87A0-4AD6-BA80-3721181F4FDA}"/>
              </a:ext>
            </a:extLst>
          </p:cNvPr>
          <p:cNvCxnSpPr>
            <a:cxnSpLocks/>
          </p:cNvCxnSpPr>
          <p:nvPr/>
        </p:nvCxnSpPr>
        <p:spPr>
          <a:xfrm>
            <a:off x="6049026" y="1823027"/>
            <a:ext cx="24046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774083-ABE5-4D9E-91D0-A727CD0065B3}"/>
              </a:ext>
            </a:extLst>
          </p:cNvPr>
          <p:cNvSpPr/>
          <p:nvPr/>
        </p:nvSpPr>
        <p:spPr>
          <a:xfrm>
            <a:off x="7164861" y="5058871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4DBDFCF-81C0-43D2-B79B-171BA9337E7D}"/>
              </a:ext>
            </a:extLst>
          </p:cNvPr>
          <p:cNvSpPr/>
          <p:nvPr/>
        </p:nvSpPr>
        <p:spPr>
          <a:xfrm>
            <a:off x="8105559" y="5041085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95B291F-722C-46EB-96B0-3020BAAD3BBC}"/>
              </a:ext>
            </a:extLst>
          </p:cNvPr>
          <p:cNvGrpSpPr/>
          <p:nvPr/>
        </p:nvGrpSpPr>
        <p:grpSpPr>
          <a:xfrm>
            <a:off x="9111324" y="5036726"/>
            <a:ext cx="527709" cy="461665"/>
            <a:chOff x="5445213" y="4794550"/>
            <a:chExt cx="527709" cy="46166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55098D7F-B555-4A21-88A6-0B166299D20C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498CA9F-BEC7-4EA4-9DB9-A75AA85BA101}"/>
                </a:ext>
              </a:extLst>
            </p:cNvPr>
            <p:cNvSpPr txBox="1"/>
            <p:nvPr/>
          </p:nvSpPr>
          <p:spPr>
            <a:xfrm>
              <a:off x="5445213" y="4794550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628775" y="3655224"/>
            <a:ext cx="4322159" cy="26075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7571" y="3662650"/>
            <a:ext cx="16717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  <a:r>
              <a:rPr lang="en-US" sz="28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7571" y="4220350"/>
            <a:ext cx="43365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Có      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bạn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8429" y="4783520"/>
            <a:ext cx="5434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Thêm  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bạn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2672" y="5394713"/>
            <a:ext cx="45177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Có tất cả : ....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ạn?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68546" y="4367787"/>
            <a:ext cx="487035" cy="4492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578231" y="4924533"/>
            <a:ext cx="487035" cy="4492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77432" y="5042796"/>
            <a:ext cx="122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P001 4 hàng" panose="020B0603050302020204" pitchFamily="34" charset="0"/>
                <a:cs typeface="Arial" panose="020B0604020202020204" pitchFamily="34" charset="0"/>
              </a:rPr>
              <a:t>(bạn)</a:t>
            </a:r>
            <a:endParaRPr lang="en-US" sz="2800" dirty="0"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08862" y="4220350"/>
            <a:ext cx="53889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HP001 4 hàng" panose="020B0603050302020204" pitchFamily="34" charset="0"/>
                <a:cs typeface="Arial" panose="020B0604020202020204" pitchFamily="34" charset="0"/>
              </a:rPr>
              <a:t>Số bạn chơi kéo co có tất cả là:</a:t>
            </a:r>
            <a:endParaRPr lang="en-US" sz="2800" dirty="0"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548299" y="5591147"/>
            <a:ext cx="330731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HP001 4 hàng" panose="020B0603050302020204" pitchFamily="34" charset="0"/>
                <a:cs typeface="Arial" panose="020B0604020202020204" pitchFamily="34" charset="0"/>
              </a:rPr>
              <a:t>Đáp số:    </a:t>
            </a:r>
            <a:r>
              <a:rPr lang="en-US" sz="2800" dirty="0" smtClean="0">
                <a:latin typeface="HP001 4 hàng" panose="020B0603050302020204" pitchFamily="34" charset="0"/>
                <a:cs typeface="Arial" panose="020B0604020202020204" pitchFamily="34" charset="0"/>
              </a:rPr>
              <a:t>     bạn.</a:t>
            </a:r>
            <a:endParaRPr lang="en-US" sz="2800" dirty="0"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95B291F-722C-46EB-96B0-3020BAAD3BBC}"/>
              </a:ext>
            </a:extLst>
          </p:cNvPr>
          <p:cNvGrpSpPr/>
          <p:nvPr/>
        </p:nvGrpSpPr>
        <p:grpSpPr>
          <a:xfrm>
            <a:off x="9164217" y="5736484"/>
            <a:ext cx="527709" cy="461665"/>
            <a:chOff x="5445213" y="4794550"/>
            <a:chExt cx="527709" cy="461665"/>
          </a:xfrm>
        </p:grpSpPr>
        <p:sp>
          <p:nvSpPr>
            <p:cNvPr id="52" name="Rectangle: Rounded Corners 45">
              <a:extLst>
                <a:ext uri="{FF2B5EF4-FFF2-40B4-BE49-F238E27FC236}">
                  <a16:creationId xmlns:a16="http://schemas.microsoft.com/office/drawing/2014/main" id="{55098D7F-B555-4A21-88A6-0B166299D20C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498CA9F-BEC7-4EA4-9DB9-A75AA85BA101}"/>
                </a:ext>
              </a:extLst>
            </p:cNvPr>
            <p:cNvSpPr txBox="1"/>
            <p:nvPr/>
          </p:nvSpPr>
          <p:spPr>
            <a:xfrm>
              <a:off x="5445213" y="4794550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Rectangle: Rounded Corners 10">
            <a:extLst>
              <a:ext uri="{FF2B5EF4-FFF2-40B4-BE49-F238E27FC236}">
                <a16:creationId xmlns:a16="http://schemas.microsoft.com/office/drawing/2014/main" id="{BE774083-ABE5-4D9E-91D0-A727CD0065B3}"/>
              </a:ext>
            </a:extLst>
          </p:cNvPr>
          <p:cNvSpPr/>
          <p:nvPr/>
        </p:nvSpPr>
        <p:spPr>
          <a:xfrm>
            <a:off x="2568546" y="4355030"/>
            <a:ext cx="472182" cy="4579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5" name="Rectangle: Rounded Corners 10">
            <a:extLst>
              <a:ext uri="{FF2B5EF4-FFF2-40B4-BE49-F238E27FC236}">
                <a16:creationId xmlns:a16="http://schemas.microsoft.com/office/drawing/2014/main" id="{BE774083-ABE5-4D9E-91D0-A727CD0065B3}"/>
              </a:ext>
            </a:extLst>
          </p:cNvPr>
          <p:cNvSpPr/>
          <p:nvPr/>
        </p:nvSpPr>
        <p:spPr>
          <a:xfrm>
            <a:off x="2585657" y="4936793"/>
            <a:ext cx="472182" cy="4579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E92F2E8-46ED-42E4-9D64-9831A5E935C0}"/>
              </a:ext>
            </a:extLst>
          </p:cNvPr>
          <p:cNvGrpSpPr/>
          <p:nvPr/>
        </p:nvGrpSpPr>
        <p:grpSpPr>
          <a:xfrm>
            <a:off x="7640854" y="5047526"/>
            <a:ext cx="1392531" cy="433793"/>
            <a:chOff x="2071852" y="2966618"/>
            <a:chExt cx="1392531" cy="436418"/>
          </a:xfrm>
        </p:grpSpPr>
        <p:sp>
          <p:nvSpPr>
            <p:cNvPr id="39" name="Rectangle: Rounded Corners 12">
              <a:extLst>
                <a:ext uri="{FF2B5EF4-FFF2-40B4-BE49-F238E27FC236}">
                  <a16:creationId xmlns:a16="http://schemas.microsoft.com/office/drawing/2014/main" id="{EB489394-DF0D-4CD7-A5ED-1B915F7DA06D}"/>
                </a:ext>
              </a:extLst>
            </p:cNvPr>
            <p:cNvSpPr/>
            <p:nvPr/>
          </p:nvSpPr>
          <p:spPr>
            <a:xfrm>
              <a:off x="2071852" y="2966618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9" name="Rectangle: Rounded Corners 13">
              <a:extLst>
                <a:ext uri="{FF2B5EF4-FFF2-40B4-BE49-F238E27FC236}">
                  <a16:creationId xmlns:a16="http://schemas.microsoft.com/office/drawing/2014/main" id="{0FA0BA89-48CE-4B7B-A3B4-ABA6C2C2C7E6}"/>
                </a:ext>
              </a:extLst>
            </p:cNvPr>
            <p:cNvSpPr/>
            <p:nvPr/>
          </p:nvSpPr>
          <p:spPr>
            <a:xfrm>
              <a:off x="3027965" y="2966618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57" name="Rectangle: Rounded Corners 27">
            <a:extLst>
              <a:ext uri="{FF2B5EF4-FFF2-40B4-BE49-F238E27FC236}">
                <a16:creationId xmlns:a16="http://schemas.microsoft.com/office/drawing/2014/main" id="{24DBDFCF-81C0-43D2-B79B-171BA9337E7D}"/>
              </a:ext>
            </a:extLst>
          </p:cNvPr>
          <p:cNvSpPr/>
          <p:nvPr/>
        </p:nvSpPr>
        <p:spPr>
          <a:xfrm>
            <a:off x="7639069" y="5049285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0" y="96144"/>
            <a:ext cx="2325467" cy="11627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965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1" grpId="0" animBg="1"/>
      <p:bldP spid="28" grpId="0" animBg="1"/>
      <p:bldP spid="40" grpId="0" animBg="1"/>
      <p:bldP spid="41" grpId="0"/>
      <p:bldP spid="42" grpId="0"/>
      <p:bldP spid="43" grpId="0"/>
      <p:bldP spid="44" grpId="0"/>
      <p:bldP spid="4" grpId="0" animBg="1"/>
      <p:bldP spid="4" grpId="1" animBg="1"/>
      <p:bldP spid="48" grpId="0" animBg="1"/>
      <p:bldP spid="48" grpId="1" animBg="1"/>
      <p:bldP spid="23" grpId="0"/>
      <p:bldP spid="50" grpId="0"/>
      <p:bldP spid="29" grpId="0"/>
      <p:bldP spid="54" grpId="0" animBg="1"/>
      <p:bldP spid="55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him hoạt hình học sinh suy nghĩ về câu hỏi png dưới trong suốt | Công cụ  đồ họa PSD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4714" y1="73286" x2="54714" y2="73286"/>
                        <a14:foregroundMark x1="59857" y1="70571" x2="59857" y2="70571"/>
                        <a14:foregroundMark x1="49714" y1="72143" x2="63143" y2="72429"/>
                        <a14:foregroundMark x1="31429" y1="74571" x2="70571" y2="71571"/>
                        <a14:foregroundMark x1="39857" y1="69143" x2="56286" y2="73000"/>
                        <a14:foregroundMark x1="48143" y1="71286" x2="41571" y2="73286"/>
                        <a14:foregroundMark x1="53000" y1="68857" x2="53000" y2="68857"/>
                        <a14:foregroundMark x1="48714" y1="70857" x2="66429" y2="70857"/>
                        <a14:foregroundMark x1="53857" y1="68857" x2="62857" y2="69143"/>
                        <a14:foregroundMark x1="48429" y1="39571" x2="48429" y2="39571"/>
                        <a14:foregroundMark x1="49714" y1="38286" x2="49429" y2="40714"/>
                        <a14:foregroundMark x1="47571" y1="38857" x2="45429" y2="40714"/>
                        <a14:foregroundMark x1="62571" y1="31714" x2="64571" y2="34143"/>
                        <a14:foregroundMark x1="59857" y1="72429" x2="74857" y2="74571"/>
                        <a14:foregroundMark x1="24000" y1="70000" x2="20286" y2="76286"/>
                        <a14:foregroundMark x1="25143" y1="70000" x2="23571" y2="70571"/>
                        <a14:foregroundMark x1="38000" y1="74857" x2="70286" y2="74857"/>
                        <a14:foregroundMark x1="41857" y1="70286" x2="38857" y2="73571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13191" y="3221078"/>
            <a:ext cx="3055619" cy="305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 flipH="1">
            <a:off x="7306056" y="2020824"/>
            <a:ext cx="4102230" cy="1567645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84341" y="2390081"/>
            <a:ext cx="4123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giải bài toán có lời văn, em cần chú ý gì?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0664" y="2066544"/>
            <a:ext cx="2020824" cy="24780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bước giải bài toán có lời văn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21608" y="640080"/>
            <a:ext cx="3584448" cy="11704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Tìm hiểu, phân tích,  đề bài.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99892" y="2271733"/>
            <a:ext cx="3606163" cy="11704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tắt,tìm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cách giải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21607" y="3903386"/>
            <a:ext cx="3584447" cy="11704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Trình bày (viết) bài giải.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stCxn id="2" idx="3"/>
            <a:endCxn id="5" idx="1"/>
          </p:cNvCxnSpPr>
          <p:nvPr/>
        </p:nvCxnSpPr>
        <p:spPr>
          <a:xfrm flipV="1">
            <a:off x="2761488" y="1225296"/>
            <a:ext cx="960120" cy="2080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" idx="3"/>
            <a:endCxn id="7" idx="1"/>
          </p:cNvCxnSpPr>
          <p:nvPr/>
        </p:nvCxnSpPr>
        <p:spPr>
          <a:xfrm flipV="1">
            <a:off x="2761488" y="2856949"/>
            <a:ext cx="938404" cy="4486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3"/>
            <a:endCxn id="8" idx="1"/>
          </p:cNvCxnSpPr>
          <p:nvPr/>
        </p:nvCxnSpPr>
        <p:spPr>
          <a:xfrm>
            <a:off x="2761488" y="3305556"/>
            <a:ext cx="960119" cy="11830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51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2" grpId="0" animBg="1"/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1510900" y="1818368"/>
            <a:ext cx="906776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XIN CHÂN 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THÀNH CẢM ƠN CÁC THẦY CÔ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133604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928" y="2302425"/>
            <a:ext cx="114101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BÀI 9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BÀI TOÁN VỀ THÊM BỚT MỘT SỐ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02092" y="223582"/>
            <a:ext cx="2261769" cy="980661"/>
            <a:chOff x="1488488" y="0"/>
            <a:chExt cx="2261769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88488" y="235467"/>
              <a:ext cx="22617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7216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CỘNG, PHÉP TRỪ TRONG PHẠM VI 20</a:t>
            </a:r>
            <a:endParaRPr lang="vi-VN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636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774" y="2401473"/>
            <a:ext cx="8279900" cy="1295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iết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được bài toán thêm một số đơn vị.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44774" y="4332428"/>
            <a:ext cx="10972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Vận dụng vào bài tập và giải toán thực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tế.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16747" y="802542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95" y="2246643"/>
            <a:ext cx="911736" cy="695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98" y="3229756"/>
            <a:ext cx="911736" cy="695113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2644774" y="3353588"/>
            <a:ext cx="7779385" cy="876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Nắm được cách giải và cách trình bày về bài toán thêm một số đơn vị.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98" y="4229888"/>
            <a:ext cx="911736" cy="69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696485" y="2323914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08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64360FB-7615-4065-BD1C-569C3B6D300C}"/>
              </a:ext>
            </a:extLst>
          </p:cNvPr>
          <p:cNvSpPr txBox="1"/>
          <p:nvPr/>
        </p:nvSpPr>
        <p:spPr>
          <a:xfrm>
            <a:off x="1002265" y="1569045"/>
            <a:ext cx="9860572" cy="113184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Mai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45817" r="72569" b="27091"/>
          <a:stretch/>
        </p:blipFill>
        <p:spPr bwMode="auto">
          <a:xfrm>
            <a:off x="869054" y="4046586"/>
            <a:ext cx="1277470" cy="21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0" t="69664" r="15285" b="9374"/>
          <a:stretch/>
        </p:blipFill>
        <p:spPr bwMode="auto">
          <a:xfrm>
            <a:off x="9769281" y="4633065"/>
            <a:ext cx="1398250" cy="164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1823775" y="3445107"/>
            <a:ext cx="2779776" cy="1286362"/>
          </a:xfrm>
          <a:prstGeom prst="wedgeEllipseCallou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0786" y="3672789"/>
            <a:ext cx="2852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Giải bài toán như thế nào nhỉ?</a:t>
            </a:r>
          </a:p>
        </p:txBody>
      </p:sp>
      <p:pic>
        <p:nvPicPr>
          <p:cNvPr id="1026" name="Picture 2" descr="Bulle De Discussion Png Transparent Images – Free PNG Images Vector, PSD,  Clipart, Templat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624" y="3052318"/>
            <a:ext cx="4502981" cy="244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515066" y="3522695"/>
            <a:ext cx="3806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Tìm hiểu xem bài toán cho biết gì, hỏi gì. Tóm tắt bài toán và trình bày bài giải.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733288" y="3877056"/>
            <a:ext cx="28437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624622" y="4274269"/>
            <a:ext cx="14736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681522" y="4633065"/>
            <a:ext cx="6461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848856" y="4633065"/>
            <a:ext cx="21305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ttsmaker-file-2024-10-1-22-38-25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304800" y="6914040"/>
            <a:ext cx="609600" cy="609600"/>
          </a:xfrm>
          <a:prstGeom prst="rect">
            <a:avLst/>
          </a:prstGeom>
        </p:spPr>
      </p:pic>
      <p:pic>
        <p:nvPicPr>
          <p:cNvPr id="5" name="Tìm hiểu xem bài toá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82400" y="695215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426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4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3" grpId="0" animBg="1"/>
      <p:bldP spid="3" grpId="0" animBg="1"/>
      <p:bldP spid="4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8090" y="430272"/>
            <a:ext cx="7480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B40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200" b="1" dirty="0">
                <a:solidFill>
                  <a:srgbClr val="B40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B40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B40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B40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>
                <a:solidFill>
                  <a:srgbClr val="B40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B40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B40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B40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b="1" dirty="0">
                <a:solidFill>
                  <a:srgbClr val="B40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B40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B40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B40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B40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B40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b="1" dirty="0">
                <a:solidFill>
                  <a:srgbClr val="B40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B40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3200" b="1" dirty="0">
              <a:solidFill>
                <a:srgbClr val="B40C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4360FB-7615-4065-BD1C-569C3B6D300C}"/>
              </a:ext>
            </a:extLst>
          </p:cNvPr>
          <p:cNvSpPr txBox="1"/>
          <p:nvPr/>
        </p:nvSpPr>
        <p:spPr>
          <a:xfrm>
            <a:off x="1002265" y="1569045"/>
            <a:ext cx="10061975" cy="120032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Mai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B97747-1724-4D41-BA9E-5FCEF4F17E46}"/>
              </a:ext>
            </a:extLst>
          </p:cNvPr>
          <p:cNvGrpSpPr/>
          <p:nvPr/>
        </p:nvGrpSpPr>
        <p:grpSpPr>
          <a:xfrm>
            <a:off x="5687290" y="2703778"/>
            <a:ext cx="4901462" cy="2855774"/>
            <a:chOff x="6428509" y="2763982"/>
            <a:chExt cx="4752603" cy="244019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13FDE5E-2D7E-46D3-BC9D-776A67382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41128" y="2763982"/>
              <a:ext cx="4239984" cy="2440199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2E5758A-BA48-4E68-BB2C-4496EDE8695B}"/>
                </a:ext>
              </a:extLst>
            </p:cNvPr>
            <p:cNvSpPr/>
            <p:nvPr/>
          </p:nvSpPr>
          <p:spPr>
            <a:xfrm>
              <a:off x="6428509" y="3034145"/>
              <a:ext cx="1288473" cy="748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D0A437-1640-45D0-B3C0-1EE472CEFF35}"/>
              </a:ext>
            </a:extLst>
          </p:cNvPr>
          <p:cNvCxnSpPr>
            <a:cxnSpLocks/>
          </p:cNvCxnSpPr>
          <p:nvPr/>
        </p:nvCxnSpPr>
        <p:spPr>
          <a:xfrm>
            <a:off x="3769602" y="2088248"/>
            <a:ext cx="201609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A7C25C-4919-47AD-8B68-2A8A7335B885}"/>
              </a:ext>
            </a:extLst>
          </p:cNvPr>
          <p:cNvCxnSpPr>
            <a:cxnSpLocks/>
          </p:cNvCxnSpPr>
          <p:nvPr/>
        </p:nvCxnSpPr>
        <p:spPr>
          <a:xfrm>
            <a:off x="10125456" y="2088248"/>
            <a:ext cx="9387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9CF685-09D2-4D1A-AA6B-57393AE5A2FA}"/>
              </a:ext>
            </a:extLst>
          </p:cNvPr>
          <p:cNvCxnSpPr>
            <a:cxnSpLocks/>
          </p:cNvCxnSpPr>
          <p:nvPr/>
        </p:nvCxnSpPr>
        <p:spPr>
          <a:xfrm flipV="1">
            <a:off x="1086374" y="2624328"/>
            <a:ext cx="3321034" cy="5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822959" y="3156918"/>
            <a:ext cx="4311305" cy="32362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6320" y="3314301"/>
            <a:ext cx="1871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  <a:r>
              <a:rPr lang="en-US" sz="28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6320" y="3939057"/>
            <a:ext cx="4160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Có      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quả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4023" y="4677721"/>
            <a:ext cx="4160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Thêm  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quả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6320" y="5496214"/>
            <a:ext cx="4160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Có tất cả : ....quả trứng?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89520" y="4381866"/>
            <a:ext cx="1289304" cy="641328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878824" y="4023175"/>
            <a:ext cx="722376" cy="621977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BA7C25C-4919-47AD-8B68-2A8A7335B885}"/>
              </a:ext>
            </a:extLst>
          </p:cNvPr>
          <p:cNvCxnSpPr>
            <a:cxnSpLocks/>
          </p:cNvCxnSpPr>
          <p:nvPr/>
        </p:nvCxnSpPr>
        <p:spPr>
          <a:xfrm>
            <a:off x="7176084" y="2088248"/>
            <a:ext cx="226869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687482" y="3917301"/>
            <a:ext cx="3437974" cy="136793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64653" y="5407615"/>
            <a:ext cx="4160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+ 2 = 10</a:t>
            </a:r>
            <a:endParaRPr lang="en-US" sz="32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16120" y="1569045"/>
            <a:ext cx="4160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hêm 2 quả trứng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54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20" grpId="0"/>
      <p:bldP spid="21" grpId="0"/>
      <p:bldP spid="22" grpId="0"/>
      <p:bldP spid="6" grpId="0" animBg="1"/>
      <p:bldP spid="30" grpId="0" animBg="1"/>
      <p:bldP spid="38" grpId="0" animBg="1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8090" y="430272"/>
            <a:ext cx="7480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B40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200" b="1" dirty="0">
                <a:solidFill>
                  <a:srgbClr val="B40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B40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B40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B40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>
                <a:solidFill>
                  <a:srgbClr val="B40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B40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B40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B40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b="1" dirty="0">
                <a:solidFill>
                  <a:srgbClr val="B40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B40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B40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B40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B40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B40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b="1" dirty="0">
                <a:solidFill>
                  <a:srgbClr val="B40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B40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3200" b="1" dirty="0">
              <a:solidFill>
                <a:srgbClr val="B40C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4360FB-7615-4065-BD1C-569C3B6D300C}"/>
              </a:ext>
            </a:extLst>
          </p:cNvPr>
          <p:cNvSpPr txBox="1"/>
          <p:nvPr/>
        </p:nvSpPr>
        <p:spPr>
          <a:xfrm>
            <a:off x="1002265" y="1569045"/>
            <a:ext cx="10061975" cy="120032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Mai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D0A437-1640-45D0-B3C0-1EE472CEFF35}"/>
              </a:ext>
            </a:extLst>
          </p:cNvPr>
          <p:cNvCxnSpPr>
            <a:cxnSpLocks/>
          </p:cNvCxnSpPr>
          <p:nvPr/>
        </p:nvCxnSpPr>
        <p:spPr>
          <a:xfrm>
            <a:off x="3769602" y="2088248"/>
            <a:ext cx="201609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A7C25C-4919-47AD-8B68-2A8A7335B885}"/>
              </a:ext>
            </a:extLst>
          </p:cNvPr>
          <p:cNvCxnSpPr>
            <a:cxnSpLocks/>
          </p:cNvCxnSpPr>
          <p:nvPr/>
        </p:nvCxnSpPr>
        <p:spPr>
          <a:xfrm>
            <a:off x="10125456" y="2088248"/>
            <a:ext cx="9387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9CF685-09D2-4D1A-AA6B-57393AE5A2FA}"/>
              </a:ext>
            </a:extLst>
          </p:cNvPr>
          <p:cNvCxnSpPr>
            <a:cxnSpLocks/>
          </p:cNvCxnSpPr>
          <p:nvPr/>
        </p:nvCxnSpPr>
        <p:spPr>
          <a:xfrm flipV="1">
            <a:off x="1086374" y="2624328"/>
            <a:ext cx="3321034" cy="5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822959" y="3156918"/>
            <a:ext cx="4311305" cy="32362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86320" y="3314301"/>
            <a:ext cx="1871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  <a:r>
              <a:rPr lang="en-US" sz="28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6320" y="3939057"/>
            <a:ext cx="4160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Có      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quả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4023" y="4677721"/>
            <a:ext cx="4160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Thêm  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quả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6320" y="5496214"/>
            <a:ext cx="4160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Có tất cả : ....quả trứng?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BA7C25C-4919-47AD-8B68-2A8A7335B885}"/>
              </a:ext>
            </a:extLst>
          </p:cNvPr>
          <p:cNvCxnSpPr>
            <a:cxnSpLocks/>
          </p:cNvCxnSpPr>
          <p:nvPr/>
        </p:nvCxnSpPr>
        <p:spPr>
          <a:xfrm>
            <a:off x="7176084" y="2088248"/>
            <a:ext cx="226869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016120" y="1569045"/>
            <a:ext cx="4160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hêm 2 quả trứng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440680" y="3156918"/>
            <a:ext cx="5735682" cy="3236278"/>
          </a:xfrm>
          <a:prstGeom prst="roundRect">
            <a:avLst/>
          </a:prstGeom>
          <a:solidFill>
            <a:srgbClr val="FFFFB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176084" y="3179489"/>
            <a:ext cx="2597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HP001 4 hàng" panose="020B0603050302020204" pitchFamily="34" charset="0"/>
              </a:rPr>
              <a:t>Bài giải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73233" y="3733487"/>
            <a:ext cx="4765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HP001 4 hàng" panose="020B0603050302020204" pitchFamily="34" charset="0"/>
              </a:rPr>
              <a:t>Số quả trứng có tất cả là: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99287" y="4400588"/>
            <a:ext cx="4765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HP001 4 hàng" panose="020B0603050302020204" pitchFamily="34" charset="0"/>
              </a:rPr>
              <a:t>8 + 2 = 10 ( quả)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16120" y="5118482"/>
            <a:ext cx="4765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HP001 4 hàng" panose="020B0603050302020204" pitchFamily="34" charset="0"/>
              </a:rPr>
              <a:t>Đáp số: 10 quả trứng.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90066" y="4400588"/>
            <a:ext cx="4765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8 + 2 = 10 ( quả)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871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8" grpId="0"/>
      <p:bldP spid="29" grpId="0"/>
      <p:bldP spid="32" grpId="0"/>
      <p:bldP spid="34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64360FB-7615-4065-BD1C-569C3B6D300C}"/>
              </a:ext>
            </a:extLst>
          </p:cNvPr>
          <p:cNvSpPr txBox="1"/>
          <p:nvPr/>
        </p:nvSpPr>
        <p:spPr>
          <a:xfrm>
            <a:off x="1046867" y="1378631"/>
            <a:ext cx="9860572" cy="156966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45817" r="72569" b="27091"/>
          <a:stretch/>
        </p:blipFill>
        <p:spPr bwMode="auto">
          <a:xfrm flipH="1">
            <a:off x="10063337" y="4027530"/>
            <a:ext cx="1277470" cy="21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5290169" y="3095567"/>
            <a:ext cx="4773168" cy="2894278"/>
          </a:xfrm>
          <a:prstGeom prst="roundRect">
            <a:avLst/>
          </a:prstGeom>
          <a:solidFill>
            <a:srgbClr val="FFFFB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76084" y="3179489"/>
            <a:ext cx="2597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HP001 4 hàng" panose="020B0603050302020204" pitchFamily="34" charset="0"/>
              </a:rPr>
              <a:t>Bài giải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73233" y="3733487"/>
            <a:ext cx="4765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HP001 4 hàng" panose="020B0603050302020204" pitchFamily="34" charset="0"/>
              </a:rPr>
              <a:t>Số quả trứng có tất cả là: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41180" y="4343320"/>
            <a:ext cx="4765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HP001 4 hàng" panose="020B0603050302020204" pitchFamily="34" charset="0"/>
              </a:rPr>
              <a:t>8 + 2 = 10 ( quả)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59504" y="5060743"/>
            <a:ext cx="4765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HP001 4 hàng" panose="020B0603050302020204" pitchFamily="34" charset="0"/>
              </a:rPr>
              <a:t>Đáp số: 10 quả trứng.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744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  <p:bldP spid="19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696485" y="2323914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597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</TotalTime>
  <Words>619</Words>
  <Application>Microsoft Office PowerPoint</Application>
  <PresentationFormat>Widescreen</PresentationFormat>
  <Paragraphs>107</Paragraphs>
  <Slides>14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DFPOP1-W9</vt:lpstr>
      <vt:lpstr>HP001 4 hàng</vt:lpstr>
      <vt:lpstr>Segoe UI 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MAIHUNG</cp:lastModifiedBy>
  <cp:revision>71</cp:revision>
  <dcterms:created xsi:type="dcterms:W3CDTF">2021-05-10T04:55:00Z</dcterms:created>
  <dcterms:modified xsi:type="dcterms:W3CDTF">2025-04-12T04:02:34Z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