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4" r:id="rId2"/>
    <p:sldId id="295" r:id="rId3"/>
    <p:sldId id="296" r:id="rId4"/>
    <p:sldId id="284" r:id="rId5"/>
    <p:sldId id="285" r:id="rId6"/>
    <p:sldId id="297" r:id="rId7"/>
    <p:sldId id="288" r:id="rId8"/>
    <p:sldId id="298" r:id="rId9"/>
    <p:sldId id="289" r:id="rId10"/>
    <p:sldId id="291" r:id="rId11"/>
    <p:sldId id="292" r:id="rId12"/>
    <p:sldId id="293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2"/>
    <a:srgbClr val="D34CD6"/>
    <a:srgbClr val="FCDFDC"/>
    <a:srgbClr val="FFFBCD"/>
    <a:srgbClr val="FDDEEB"/>
    <a:srgbClr val="FFF789"/>
    <a:srgbClr val="E07235"/>
    <a:srgbClr val="EB54E9"/>
    <a:srgbClr val="D8F3FC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15" autoAdjust="0"/>
    <p:restoredTop sz="94249" autoAdjust="0"/>
  </p:normalViewPr>
  <p:slideViewPr>
    <p:cSldViewPr snapToGrid="0">
      <p:cViewPr varScale="1">
        <p:scale>
          <a:sx n="89" d="100"/>
          <a:sy n="89" d="100"/>
        </p:scale>
        <p:origin x="96" y="14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AED04-2664-45BB-A98A-B362E5BBDE05}" type="datetimeFigureOut">
              <a:rPr lang="en-GB" smtClean="0"/>
              <a:t>13/04/2025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31D3E8-FAD0-4943-B5DA-38844825DE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8695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14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4/13/2025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9989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2EA02-620F-402F-96EF-96676793A7B3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F408DA-F5E7-40B2-A2D2-82803FC11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32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  <p:sldLayoutId id="2147483691" r:id="rId26"/>
    <p:sldLayoutId id="2147483692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Relationship Id="rId4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microsoft.com/office/2007/relationships/hdphoto" Target="../media/hdphoto9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microsoft.com/office/2007/relationships/hdphoto" Target="../media/hdphoto10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openxmlformats.org/officeDocument/2006/relationships/image" Target="../media/image40.png"/><Relationship Id="rId12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5.png"/><Relationship Id="rId10" Type="http://schemas.openxmlformats.org/officeDocument/2006/relationships/image" Target="../media/image60.png"/><Relationship Id="rId4" Type="http://schemas.openxmlformats.org/officeDocument/2006/relationships/image" Target="../media/image210.png"/><Relationship Id="rId9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microsoft.com/office/2007/relationships/hdphoto" Target="../media/hdphoto5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microsoft.com/office/2007/relationships/hdphoto" Target="../media/hdphoto6.wdp"/><Relationship Id="rId15" Type="http://schemas.openxmlformats.org/officeDocument/2006/relationships/image" Target="../media/image21.pn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4.png"/><Relationship Id="rId4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01599" y="1448301"/>
            <a:ext cx="12253036" cy="140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685783">
              <a:defRPr/>
            </a:pPr>
            <a:r>
              <a:rPr lang="en-US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4267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25601" y="313709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71658" y="4328505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1481402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875679" y="1192305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1313001" y="1192305"/>
            <a:ext cx="2573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Đếm thêm 2 rồi nêu số còn thiếu.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D5E829C-4840-4264-9C3A-2F0F5FAD7FC7}"/>
              </a:ext>
            </a:extLst>
          </p:cNvPr>
          <p:cNvGrpSpPr/>
          <p:nvPr/>
        </p:nvGrpSpPr>
        <p:grpSpPr>
          <a:xfrm>
            <a:off x="730152" y="1360693"/>
            <a:ext cx="10707059" cy="4529530"/>
            <a:chOff x="730152" y="1360693"/>
            <a:chExt cx="10707059" cy="452953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271D381-CC1B-4732-AF9F-AEE16B43A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730152" y="1360693"/>
              <a:ext cx="10707059" cy="452953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5F0CE3A-C1D2-4F38-9EA7-3397C9E40837}"/>
                </a:ext>
              </a:extLst>
            </p:cNvPr>
            <p:cNvSpPr txBox="1"/>
            <p:nvPr/>
          </p:nvSpPr>
          <p:spPr>
            <a:xfrm>
              <a:off x="977942" y="3855192"/>
              <a:ext cx="367025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Hai, bốn, sáu,..., mười tám, hai mươi.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B2D77D51-6013-4FAD-9559-F8397DAF040D}"/>
              </a:ext>
            </a:extLst>
          </p:cNvPr>
          <p:cNvSpPr txBox="1"/>
          <p:nvPr/>
        </p:nvSpPr>
        <p:spPr>
          <a:xfrm>
            <a:off x="8439225" y="3255772"/>
            <a:ext cx="441146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B62C0A-AA9C-4382-A6BB-57B67F3DB7C4}"/>
              </a:ext>
            </a:extLst>
          </p:cNvPr>
          <p:cNvSpPr txBox="1"/>
          <p:nvPr/>
        </p:nvSpPr>
        <p:spPr>
          <a:xfrm>
            <a:off x="9368832" y="3255772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57AB279-9B25-4CDA-B9E2-BE426E9FF2D1}"/>
              </a:ext>
            </a:extLst>
          </p:cNvPr>
          <p:cNvSpPr txBox="1"/>
          <p:nvPr/>
        </p:nvSpPr>
        <p:spPr>
          <a:xfrm>
            <a:off x="10256907" y="3914803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800F4CD-3551-4CA0-8AD6-4BA917E55EB9}"/>
              </a:ext>
            </a:extLst>
          </p:cNvPr>
          <p:cNvSpPr txBox="1"/>
          <p:nvPr/>
        </p:nvSpPr>
        <p:spPr>
          <a:xfrm>
            <a:off x="9833167" y="4796599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F86A39-59C3-4467-9587-5F8F5C2B69AA}"/>
              </a:ext>
            </a:extLst>
          </p:cNvPr>
          <p:cNvSpPr txBox="1"/>
          <p:nvPr/>
        </p:nvSpPr>
        <p:spPr>
          <a:xfrm>
            <a:off x="8829867" y="5094364"/>
            <a:ext cx="697628" cy="646331"/>
          </a:xfrm>
          <a:prstGeom prst="rect">
            <a:avLst/>
          </a:prstGeom>
          <a:solidFill>
            <a:schemeClr val="bg1"/>
          </a:solidFill>
          <a:effectLst>
            <a:softEdge rad="762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16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150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E7E28DD-E688-432A-A09A-0DC87EA76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4D23C-F136-470B-A0CA-546F6A7411D2}"/>
              </a:ext>
            </a:extLst>
          </p:cNvPr>
          <p:cNvSpPr/>
          <p:nvPr/>
        </p:nvSpPr>
        <p:spPr>
          <a:xfrm>
            <a:off x="3056836" y="550206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F5152C-49CF-47DC-9F61-F0644EC70708}"/>
              </a:ext>
            </a:extLst>
          </p:cNvPr>
          <p:cNvSpPr txBox="1"/>
          <p:nvPr/>
        </p:nvSpPr>
        <p:spPr>
          <a:xfrm>
            <a:off x="3494159" y="550206"/>
            <a:ext cx="7745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Từ các thừa số và tích dưới đây, em hãy lập các phép nhân thích hợp.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22A88E-3DB9-486C-9A5E-3883BFB27089}"/>
              </a:ext>
            </a:extLst>
          </p:cNvPr>
          <p:cNvGrpSpPr/>
          <p:nvPr/>
        </p:nvGrpSpPr>
        <p:grpSpPr>
          <a:xfrm>
            <a:off x="1720850" y="1381203"/>
            <a:ext cx="8496300" cy="3971925"/>
            <a:chOff x="1720850" y="1381203"/>
            <a:chExt cx="8496300" cy="39719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03DF615-6437-4413-AEF2-F6FF8F4B4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720850" y="1381203"/>
              <a:ext cx="8496300" cy="397192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2B1F615-0A47-4190-9FA8-80F5961308D2}"/>
                </a:ext>
              </a:extLst>
            </p:cNvPr>
            <p:cNvSpPr txBox="1"/>
            <p:nvPr/>
          </p:nvSpPr>
          <p:spPr>
            <a:xfrm>
              <a:off x="2747363" y="2782669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2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BA17B48-F087-4FA9-BAA6-7BE87F11F7D2}"/>
                </a:ext>
              </a:extLst>
            </p:cNvPr>
            <p:cNvSpPr txBox="1"/>
            <p:nvPr/>
          </p:nvSpPr>
          <p:spPr>
            <a:xfrm>
              <a:off x="2744580" y="4259997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2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F11D49-8D19-4F71-A9E0-7069C2E63976}"/>
                </a:ext>
              </a:extLst>
            </p:cNvPr>
            <p:cNvSpPr txBox="1"/>
            <p:nvPr/>
          </p:nvSpPr>
          <p:spPr>
            <a:xfrm>
              <a:off x="2423338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0485F5-A863-418F-A228-0AD840A3BC5A}"/>
                </a:ext>
              </a:extLst>
            </p:cNvPr>
            <p:cNvSpPr txBox="1"/>
            <p:nvPr/>
          </p:nvSpPr>
          <p:spPr>
            <a:xfrm>
              <a:off x="5206612" y="1428452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Thừa số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5CC5C51-BDD9-4062-89C1-CF9E9004977B}"/>
                </a:ext>
              </a:extLst>
            </p:cNvPr>
            <p:cNvSpPr txBox="1"/>
            <p:nvPr/>
          </p:nvSpPr>
          <p:spPr>
            <a:xfrm>
              <a:off x="8299375" y="1428452"/>
              <a:ext cx="88357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Tích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3A72E1F-C2B2-47B8-8A6C-C16D037EE5A6}"/>
                </a:ext>
              </a:extLst>
            </p:cNvPr>
            <p:cNvSpPr txBox="1"/>
            <p:nvPr/>
          </p:nvSpPr>
          <p:spPr>
            <a:xfrm>
              <a:off x="6096000" y="2212200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7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5D08F42-36A6-4E88-A055-7F993A25B113}"/>
                </a:ext>
              </a:extLst>
            </p:cNvPr>
            <p:cNvSpPr txBox="1"/>
            <p:nvPr/>
          </p:nvSpPr>
          <p:spPr>
            <a:xfrm>
              <a:off x="6096000" y="3689528"/>
              <a:ext cx="44114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8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051385C8-9367-4EAC-82AF-55FB7100EBD2}"/>
                </a:ext>
              </a:extLst>
            </p:cNvPr>
            <p:cNvSpPr txBox="1"/>
            <p:nvPr/>
          </p:nvSpPr>
          <p:spPr>
            <a:xfrm>
              <a:off x="8392348" y="2535365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 dirty="0"/>
                <a:t>16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7F34FC0-CDD3-4369-B3C5-F8823352C982}"/>
                </a:ext>
              </a:extLst>
            </p:cNvPr>
            <p:cNvSpPr txBox="1"/>
            <p:nvPr/>
          </p:nvSpPr>
          <p:spPr>
            <a:xfrm>
              <a:off x="8392348" y="3936831"/>
              <a:ext cx="6976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600"/>
                <a:t>14</a:t>
              </a:r>
              <a:endParaRPr lang="vi-VN" sz="3600" dirty="0"/>
            </a:p>
          </p:txBody>
        </p:sp>
      </p:grp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5FC1B83-20F8-42F7-A2EC-C6412720F55A}"/>
              </a:ext>
            </a:extLst>
          </p:cNvPr>
          <p:cNvCxnSpPr/>
          <p:nvPr/>
        </p:nvCxnSpPr>
        <p:spPr>
          <a:xfrm>
            <a:off x="4037978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0D4019D-CD90-40AB-8752-4137AEC18087}"/>
              </a:ext>
            </a:extLst>
          </p:cNvPr>
          <p:cNvCxnSpPr/>
          <p:nvPr/>
        </p:nvCxnSpPr>
        <p:spPr>
          <a:xfrm>
            <a:off x="4036503" y="3181696"/>
            <a:ext cx="1158458" cy="83099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E7B839F-724B-4A59-970F-E946BDEBA255}"/>
              </a:ext>
            </a:extLst>
          </p:cNvPr>
          <p:cNvCxnSpPr>
            <a:cxnSpLocks/>
          </p:cNvCxnSpPr>
          <p:nvPr/>
        </p:nvCxnSpPr>
        <p:spPr>
          <a:xfrm flipV="1">
            <a:off x="6787600" y="2951667"/>
            <a:ext cx="893360" cy="1308329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/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8 = 16</a:t>
                </a: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BD333C24-6AE6-436E-87B1-0DACA2B88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6578" y="5476796"/>
                <a:ext cx="2323072" cy="646331"/>
              </a:xfrm>
              <a:prstGeom prst="rect">
                <a:avLst/>
              </a:prstGeom>
              <a:blipFill>
                <a:blip r:embed="rId5"/>
                <a:stretch>
                  <a:fillRect l="-3125" t="-741" r="-2404" b="-16296"/>
                </a:stretch>
              </a:blipFill>
              <a:ln w="28575"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3493894-CEAB-4705-A121-5B52659295F9}"/>
              </a:ext>
            </a:extLst>
          </p:cNvPr>
          <p:cNvCxnSpPr>
            <a:cxnSpLocks/>
          </p:cNvCxnSpPr>
          <p:nvPr/>
        </p:nvCxnSpPr>
        <p:spPr>
          <a:xfrm flipV="1">
            <a:off x="4035615" y="2782669"/>
            <a:ext cx="1170997" cy="17394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DA23E1AE-088F-478E-841C-BE266607299B}"/>
              </a:ext>
            </a:extLst>
          </p:cNvPr>
          <p:cNvCxnSpPr>
            <a:cxnSpLocks/>
          </p:cNvCxnSpPr>
          <p:nvPr/>
        </p:nvCxnSpPr>
        <p:spPr>
          <a:xfrm>
            <a:off x="6777882" y="2837155"/>
            <a:ext cx="903078" cy="1611739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/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noFill/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vi-VN" sz="3600" dirty="0"/>
                  <a:t>2 </a:t>
                </a:r>
                <a14:m>
                  <m:oMath xmlns:m="http://schemas.openxmlformats.org/officeDocument/2006/math">
                    <m:r>
                      <a:rPr lang="vi-VN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600" dirty="0"/>
                  <a:t> 7 = 14</a:t>
                </a: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587F5D6-752D-42DA-BE1D-65E1ED3B07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146" y="5476796"/>
                <a:ext cx="2323072" cy="646331"/>
              </a:xfrm>
              <a:prstGeom prst="rect">
                <a:avLst/>
              </a:prstGeom>
              <a:blipFill>
                <a:blip r:embed="rId6"/>
                <a:stretch>
                  <a:fillRect l="-3125" t="-741" r="-2404" b="-16296"/>
                </a:stretch>
              </a:blipFill>
              <a:ln w="28575">
                <a:solidFill>
                  <a:srgbClr val="00B05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6282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9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F4993E30-CC5D-4C07-98A7-73D6211EB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803931A-943F-4F9B-8BAA-0EEE9492D9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4923" y="312963"/>
            <a:ext cx="4571699" cy="2789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611684C-9E9D-4C61-A1FF-3388641F237C}"/>
              </a:ext>
            </a:extLst>
          </p:cNvPr>
          <p:cNvSpPr/>
          <p:nvPr/>
        </p:nvSpPr>
        <p:spPr>
          <a:xfrm>
            <a:off x="1746609" y="1403905"/>
            <a:ext cx="434233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855EE-4007-4BE6-87E6-52A7EFCB9C59}"/>
              </a:ext>
            </a:extLst>
          </p:cNvPr>
          <p:cNvSpPr txBox="1"/>
          <p:nvPr/>
        </p:nvSpPr>
        <p:spPr>
          <a:xfrm>
            <a:off x="2294272" y="1403905"/>
            <a:ext cx="407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Một con cua có 2 cái càng.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13B120-F603-4E69-9E1F-B3D31C263CEC}"/>
              </a:ext>
            </a:extLst>
          </p:cNvPr>
          <p:cNvSpPr txBox="1"/>
          <p:nvPr/>
        </p:nvSpPr>
        <p:spPr>
          <a:xfrm>
            <a:off x="1374833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a) 5 con cua có bao nhiêu cái càng?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897C49-AF25-4157-B095-02F1AA13B4D6}"/>
              </a:ext>
            </a:extLst>
          </p:cNvPr>
          <p:cNvSpPr txBox="1"/>
          <p:nvPr/>
        </p:nvSpPr>
        <p:spPr>
          <a:xfrm>
            <a:off x="2465781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197E76-91E4-432B-AD0D-980F67DC1B33}"/>
              </a:ext>
            </a:extLst>
          </p:cNvPr>
          <p:cNvSpPr txBox="1"/>
          <p:nvPr/>
        </p:nvSpPr>
        <p:spPr>
          <a:xfrm>
            <a:off x="1328673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5 con cua là: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745B35-C62E-4EAC-B6B6-CB2C69DE30FB}"/>
              </a:ext>
            </a:extLst>
          </p:cNvPr>
          <p:cNvGrpSpPr/>
          <p:nvPr/>
        </p:nvGrpSpPr>
        <p:grpSpPr>
          <a:xfrm>
            <a:off x="1439583" y="4738399"/>
            <a:ext cx="4148893" cy="478938"/>
            <a:chOff x="1550832" y="4706073"/>
            <a:chExt cx="4148893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2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 =          (cái càng) </a:t>
                  </a: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545B8BE-7976-47B7-B92E-A105BD13C4E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4148893" cy="430887"/>
                </a:xfrm>
                <a:prstGeom prst="rect">
                  <a:avLst/>
                </a:prstGeom>
                <a:blipFill>
                  <a:blip r:embed="rId5"/>
                  <a:stretch>
                    <a:fillRect t="-8451" b="-28169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D60C2F86-B19F-42AE-A80C-97D7742D07BF}"/>
                </a:ext>
              </a:extLst>
            </p:cNvPr>
            <p:cNvSpPr/>
            <p:nvPr/>
          </p:nvSpPr>
          <p:spPr>
            <a:xfrm>
              <a:off x="2567309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6999548-A102-45D0-8206-C0398206FC20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FA142A7-30C4-43CA-B663-3A2ADB4981AC}"/>
              </a:ext>
            </a:extLst>
          </p:cNvPr>
          <p:cNvSpPr/>
          <p:nvPr/>
        </p:nvSpPr>
        <p:spPr>
          <a:xfrm>
            <a:off x="2472791" y="4745221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A9BEE55-A8F5-4D9D-BBB1-BB0A3BE37A5C}"/>
              </a:ext>
            </a:extLst>
          </p:cNvPr>
          <p:cNvGrpSpPr/>
          <p:nvPr/>
        </p:nvGrpSpPr>
        <p:grpSpPr>
          <a:xfrm>
            <a:off x="1285741" y="5348497"/>
            <a:ext cx="4074678" cy="478938"/>
            <a:chOff x="1320656" y="5271834"/>
            <a:chExt cx="4074678" cy="4789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6025B2-9898-44F9-8048-8346D6A831E8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6DBF1D15-8569-40B7-B914-9A38E09591EB}"/>
                </a:ext>
              </a:extLst>
            </p:cNvPr>
            <p:cNvSpPr/>
            <p:nvPr/>
          </p:nvSpPr>
          <p:spPr>
            <a:xfrm>
              <a:off x="3076291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21BF1544-5861-4C0B-927E-936AAE72A826}"/>
              </a:ext>
            </a:extLst>
          </p:cNvPr>
          <p:cNvSpPr/>
          <p:nvPr/>
        </p:nvSpPr>
        <p:spPr>
          <a:xfrm>
            <a:off x="3279294" y="473760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>
                <a:solidFill>
                  <a:srgbClr val="FF0000"/>
                </a:solidFill>
              </a:rPr>
              <a:t>10</a:t>
            </a:r>
            <a:endParaRPr lang="vi-VN" sz="2800" b="1" dirty="0">
              <a:solidFill>
                <a:srgbClr val="FF000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008E76B-9209-47DB-9F9F-FCF01D47A866}"/>
              </a:ext>
            </a:extLst>
          </p:cNvPr>
          <p:cNvSpPr/>
          <p:nvPr/>
        </p:nvSpPr>
        <p:spPr>
          <a:xfrm>
            <a:off x="2936646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CDAE14F-7B27-411E-BE3C-41F8878F4D15}"/>
              </a:ext>
            </a:extLst>
          </p:cNvPr>
          <p:cNvCxnSpPr>
            <a:cxnSpLocks/>
          </p:cNvCxnSpPr>
          <p:nvPr/>
        </p:nvCxnSpPr>
        <p:spPr>
          <a:xfrm>
            <a:off x="6006738" y="3401905"/>
            <a:ext cx="0" cy="247483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B4DCC821-44F9-41AE-B0E4-DF3782070BB8}"/>
              </a:ext>
            </a:extLst>
          </p:cNvPr>
          <p:cNvSpPr txBox="1"/>
          <p:nvPr/>
        </p:nvSpPr>
        <p:spPr>
          <a:xfrm>
            <a:off x="6597110" y="3256908"/>
            <a:ext cx="39888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200" dirty="0"/>
              <a:t>b) 7 con cua có bao nhiêu cái càng?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54CB43-24BE-4BAD-9F99-25C924DD3C15}"/>
              </a:ext>
            </a:extLst>
          </p:cNvPr>
          <p:cNvSpPr txBox="1"/>
          <p:nvPr/>
        </p:nvSpPr>
        <p:spPr>
          <a:xfrm>
            <a:off x="7691286" y="3943768"/>
            <a:ext cx="17357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i="1" dirty="0"/>
              <a:t>Bài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011A466-CEBC-427F-89B8-8DD34DDC8C95}"/>
              </a:ext>
            </a:extLst>
          </p:cNvPr>
          <p:cNvSpPr txBox="1"/>
          <p:nvPr/>
        </p:nvSpPr>
        <p:spPr>
          <a:xfrm>
            <a:off x="6554178" y="4297899"/>
            <a:ext cx="4074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200" dirty="0"/>
              <a:t>Số càng của 7 con cua là: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C98D268-CB85-4D3C-8C0E-ABCA794D50B5}"/>
              </a:ext>
            </a:extLst>
          </p:cNvPr>
          <p:cNvGrpSpPr/>
          <p:nvPr/>
        </p:nvGrpSpPr>
        <p:grpSpPr>
          <a:xfrm>
            <a:off x="6968886" y="4722360"/>
            <a:ext cx="3991798" cy="484738"/>
            <a:chOff x="1550832" y="4700273"/>
            <a:chExt cx="3991798" cy="4847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/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200" dirty="0">
                      <a:solidFill>
                        <a:srgbClr val="FF0066"/>
                      </a:solidFill>
                    </a:rPr>
                    <a:t> </a:t>
                  </a:r>
                  <a:r>
                    <a:rPr lang="vi-VN" sz="2200" dirty="0"/>
                    <a:t>       </a:t>
                  </a:r>
                  <a14:m>
                    <m:oMath xmlns:m="http://schemas.openxmlformats.org/officeDocument/2006/math">
                      <m:r>
                        <a:rPr lang="vi-VN" sz="2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200" dirty="0"/>
                    <a:t>        =           (cái càng) </a:t>
                  </a: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F35DB29-6375-4C36-9675-30C62E7239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50832" y="4740338"/>
                  <a:ext cx="3991798" cy="430887"/>
                </a:xfrm>
                <a:prstGeom prst="rect">
                  <a:avLst/>
                </a:prstGeom>
                <a:blipFill>
                  <a:blip r:embed="rId6"/>
                  <a:stretch>
                    <a:fillRect t="-8451" r="-1069" b="-29577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A1604EA7-341A-4587-9846-E926348A4690}"/>
                </a:ext>
              </a:extLst>
            </p:cNvPr>
            <p:cNvSpPr/>
            <p:nvPr/>
          </p:nvSpPr>
          <p:spPr>
            <a:xfrm>
              <a:off x="15880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1A84A76B-D335-4E80-BB6A-80A0A7FFE88B}"/>
                </a:ext>
              </a:extLst>
            </p:cNvPr>
            <p:cNvSpPr/>
            <p:nvPr/>
          </p:nvSpPr>
          <p:spPr>
            <a:xfrm>
              <a:off x="3405701" y="47060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33" name="Rectangle: Rounded Corners 32">
              <a:extLst>
                <a:ext uri="{FF2B5EF4-FFF2-40B4-BE49-F238E27FC236}">
                  <a16:creationId xmlns:a16="http://schemas.microsoft.com/office/drawing/2014/main" id="{36F54968-1E35-498D-9CF8-200B12DBA305}"/>
                </a:ext>
              </a:extLst>
            </p:cNvPr>
            <p:cNvSpPr/>
            <p:nvPr/>
          </p:nvSpPr>
          <p:spPr>
            <a:xfrm>
              <a:off x="2496851" y="4700273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13484A17-3ADB-42CE-9650-C8A651BB6D13}"/>
              </a:ext>
            </a:extLst>
          </p:cNvPr>
          <p:cNvSpPr/>
          <p:nvPr/>
        </p:nvSpPr>
        <p:spPr>
          <a:xfrm>
            <a:off x="7016650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DD5F6-9043-44E7-94B0-E21AF0FB9E90}"/>
              </a:ext>
            </a:extLst>
          </p:cNvPr>
          <p:cNvGrpSpPr/>
          <p:nvPr/>
        </p:nvGrpSpPr>
        <p:grpSpPr>
          <a:xfrm>
            <a:off x="6511246" y="5348497"/>
            <a:ext cx="4074678" cy="478938"/>
            <a:chOff x="1320656" y="5271834"/>
            <a:chExt cx="4074678" cy="478938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C433AB8-E83E-4107-9A5F-57D43AD80304}"/>
                </a:ext>
              </a:extLst>
            </p:cNvPr>
            <p:cNvSpPr txBox="1"/>
            <p:nvPr/>
          </p:nvSpPr>
          <p:spPr>
            <a:xfrm>
              <a:off x="1320656" y="5295861"/>
              <a:ext cx="407467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Đáp số:         </a:t>
              </a:r>
              <a:r>
                <a:rPr lang="vi-VN" sz="2200" dirty="0"/>
                <a:t> cái càng.</a:t>
              </a:r>
              <a:endParaRPr lang="vi-VN" sz="2200" i="1" dirty="0"/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576AEF1F-F41E-4644-A5E1-0171658D4EDB}"/>
                </a:ext>
              </a:extLst>
            </p:cNvPr>
            <p:cNvSpPr/>
            <p:nvPr/>
          </p:nvSpPr>
          <p:spPr>
            <a:xfrm>
              <a:off x="3052156" y="5271834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15A9817-5019-4027-A1AC-ED30EBA0798F}"/>
              </a:ext>
            </a:extLst>
          </p:cNvPr>
          <p:cNvSpPr/>
          <p:nvPr/>
        </p:nvSpPr>
        <p:spPr>
          <a:xfrm>
            <a:off x="8748898" y="4722361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D7ABB4D-133A-4AE0-9016-32310CD77574}"/>
              </a:ext>
            </a:extLst>
          </p:cNvPr>
          <p:cNvSpPr/>
          <p:nvPr/>
        </p:nvSpPr>
        <p:spPr>
          <a:xfrm>
            <a:off x="8167889" y="5348498"/>
            <a:ext cx="655866" cy="4789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0CC89FB9-082E-43D6-9016-FF3C5DB7DBB4}"/>
              </a:ext>
            </a:extLst>
          </p:cNvPr>
          <p:cNvSpPr/>
          <p:nvPr/>
        </p:nvSpPr>
        <p:spPr>
          <a:xfrm>
            <a:off x="7929901" y="4730996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68609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13" grpId="0" animBg="1"/>
      <p:bldP spid="17" grpId="0" animBg="1"/>
      <p:bldP spid="18" grpId="0" animBg="1"/>
      <p:bldP spid="20" grpId="0"/>
      <p:bldP spid="21" grpId="0"/>
      <p:bldP spid="22" grpId="0"/>
      <p:bldP spid="27" grpId="0" animBg="1"/>
      <p:bldP spid="31" grpId="0" animBg="1"/>
      <p:bldP spid="32" grpId="0" animBg="1"/>
      <p:bldP spid="3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F704B37-F74F-5647-3DB5-27D5E2B87B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defPPr>
              <a:defRPr lang="vi-VN"/>
            </a:defPPr>
            <a:lvl1pPr marL="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5CC7F7-6AA6-7209-4EDD-8905A5FDC6E5}"/>
              </a:ext>
            </a:extLst>
          </p:cNvPr>
          <p:cNvSpPr txBox="1"/>
          <p:nvPr/>
        </p:nvSpPr>
        <p:spPr>
          <a:xfrm>
            <a:off x="2844801" y="1557418"/>
            <a:ext cx="6257927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67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</a:t>
            </a:r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39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5867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BẢNG NHÂN 2</a:t>
            </a:r>
            <a:endParaRPr lang="en-US" sz="5867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8986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549" y="237030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7344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D7950490-902F-4289-A050-6C41DE07022E}"/>
              </a:ext>
            </a:extLst>
          </p:cNvPr>
          <p:cNvSpPr/>
          <p:nvPr/>
        </p:nvSpPr>
        <p:spPr>
          <a:xfrm>
            <a:off x="1984712" y="1206607"/>
            <a:ext cx="7762834" cy="10517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29E40B3-AD0A-4990-8C9A-024718849371}"/>
              </a:ext>
            </a:extLst>
          </p:cNvPr>
          <p:cNvSpPr/>
          <p:nvPr/>
        </p:nvSpPr>
        <p:spPr>
          <a:xfrm>
            <a:off x="1984712" y="2425702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5644EC3-8707-472A-897D-B514B40580F8}"/>
              </a:ext>
            </a:extLst>
          </p:cNvPr>
          <p:cNvSpPr/>
          <p:nvPr/>
        </p:nvSpPr>
        <p:spPr>
          <a:xfrm>
            <a:off x="1984712" y="3896370"/>
            <a:ext cx="7762834" cy="136983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C3741A65-E2F9-4F0F-8C43-2AB7CB972B34}"/>
              </a:ext>
            </a:extLst>
          </p:cNvPr>
          <p:cNvSpPr txBox="1"/>
          <p:nvPr/>
        </p:nvSpPr>
        <p:spPr>
          <a:xfrm>
            <a:off x="1020417" y="137915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9DB059A-BFF0-49A2-B2B6-22F087912A99}"/>
              </a:ext>
            </a:extLst>
          </p:cNvPr>
          <p:cNvGrpSpPr/>
          <p:nvPr/>
        </p:nvGrpSpPr>
        <p:grpSpPr>
          <a:xfrm>
            <a:off x="2669158" y="1259833"/>
            <a:ext cx="504889" cy="504889"/>
            <a:chOff x="1945864" y="1397481"/>
            <a:chExt cx="504889" cy="504889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370463A5-EB10-4D4D-B02C-789AE5DB639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527A68AB-27CA-4288-8F3D-2CBC6F9AE298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C2FEAA9D-CDC3-480C-ACA5-A735CDB5E6C8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E49AFA87-4E66-42C3-92E8-29E2A82CFAF6}"/>
              </a:ext>
            </a:extLst>
          </p:cNvPr>
          <p:cNvGrpSpPr/>
          <p:nvPr/>
        </p:nvGrpSpPr>
        <p:grpSpPr>
          <a:xfrm>
            <a:off x="2612908" y="2466159"/>
            <a:ext cx="504889" cy="504889"/>
            <a:chOff x="1945864" y="1397481"/>
            <a:chExt cx="504889" cy="504889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35A3AD2C-3848-4D15-8C8D-D9181D47DDB8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AE4C806F-D620-4278-BB59-8B53AFE8F8CA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0717F92-289D-40E7-ADD5-714ED1F22D7E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87E432F-8E83-4EC9-B600-89ECAF768D47}"/>
              </a:ext>
            </a:extLst>
          </p:cNvPr>
          <p:cNvGrpSpPr/>
          <p:nvPr/>
        </p:nvGrpSpPr>
        <p:grpSpPr>
          <a:xfrm>
            <a:off x="3258118" y="2470923"/>
            <a:ext cx="504889" cy="504889"/>
            <a:chOff x="1945864" y="1397481"/>
            <a:chExt cx="504889" cy="504889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C1E27BCB-D20F-43E4-A6C6-9E74B52F9B09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581D72A-908E-48B6-AA8D-1F7FAB8639F4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3C017DC-B344-4419-BB82-E3EBC0C7AF4A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0186ECF-7189-419E-AC64-749DDD7B615D}"/>
              </a:ext>
            </a:extLst>
          </p:cNvPr>
          <p:cNvGrpSpPr/>
          <p:nvPr/>
        </p:nvGrpSpPr>
        <p:grpSpPr>
          <a:xfrm>
            <a:off x="2612908" y="3934602"/>
            <a:ext cx="504889" cy="504889"/>
            <a:chOff x="1945864" y="1397481"/>
            <a:chExt cx="504889" cy="504889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8D559B1-050D-4F77-9536-17AD0E70C74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576B4FB-4692-43F6-B1AF-80B1C1E78C5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93CCF04-528F-43E0-AD34-BF605847BECD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BEBA9D4-F63F-4A06-81BE-B302D9354A01}"/>
              </a:ext>
            </a:extLst>
          </p:cNvPr>
          <p:cNvGrpSpPr/>
          <p:nvPr/>
        </p:nvGrpSpPr>
        <p:grpSpPr>
          <a:xfrm>
            <a:off x="3258118" y="3939366"/>
            <a:ext cx="504889" cy="504889"/>
            <a:chOff x="1945864" y="1397481"/>
            <a:chExt cx="504889" cy="50488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9A03BDFA-5B1C-4C69-82AC-74D42A104F95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F15B831-8080-4AB3-B827-E3C505CDC36F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7E63CCB3-13BC-4DDC-84A5-79049470D3DF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41E9381-3FD0-4A33-91B9-A8C1F86670B8}"/>
              </a:ext>
            </a:extLst>
          </p:cNvPr>
          <p:cNvGrpSpPr/>
          <p:nvPr/>
        </p:nvGrpSpPr>
        <p:grpSpPr>
          <a:xfrm>
            <a:off x="3903752" y="3934602"/>
            <a:ext cx="504889" cy="504889"/>
            <a:chOff x="1945864" y="1397481"/>
            <a:chExt cx="504889" cy="504889"/>
          </a:xfrm>
        </p:grpSpPr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118F169-9C85-45BB-8402-A2FC04AB7C6C}"/>
                </a:ext>
              </a:extLst>
            </p:cNvPr>
            <p:cNvSpPr/>
            <p:nvPr/>
          </p:nvSpPr>
          <p:spPr>
            <a:xfrm>
              <a:off x="1945864" y="1397481"/>
              <a:ext cx="504889" cy="504889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3E4F7FE-FC5D-4485-B05A-F9CE5DC76B6D}"/>
                </a:ext>
              </a:extLst>
            </p:cNvPr>
            <p:cNvSpPr/>
            <p:nvPr/>
          </p:nvSpPr>
          <p:spPr>
            <a:xfrm>
              <a:off x="2266174" y="1441126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3890F09B-3ECB-4572-946B-68301CF077C6}"/>
                </a:ext>
              </a:extLst>
            </p:cNvPr>
            <p:cNvSpPr/>
            <p:nvPr/>
          </p:nvSpPr>
          <p:spPr>
            <a:xfrm>
              <a:off x="1992147" y="1731169"/>
              <a:ext cx="128329" cy="128329"/>
            </a:xfrm>
            <a:prstGeom prst="ellipse">
              <a:avLst/>
            </a:prstGeom>
            <a:solidFill>
              <a:srgbClr val="0070C0"/>
            </a:solidFill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/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  1    =   2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5F364CD7-C11D-49A1-956B-E5498CB766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3541" y="1759100"/>
                <a:ext cx="2372765" cy="461665"/>
              </a:xfrm>
              <a:prstGeom prst="rect">
                <a:avLst/>
              </a:prstGeom>
              <a:blipFill>
                <a:blip r:embed="rId4"/>
                <a:stretch>
                  <a:fillRect l="-4113" t="-9333" r="-3085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05BF1740-F0AB-4F0E-B0BA-BEAFC43BC652}"/>
              </a:ext>
            </a:extLst>
          </p:cNvPr>
          <p:cNvGrpSpPr/>
          <p:nvPr/>
        </p:nvGrpSpPr>
        <p:grpSpPr>
          <a:xfrm>
            <a:off x="6485668" y="289733"/>
            <a:ext cx="4220195" cy="2030256"/>
            <a:chOff x="6485668" y="416733"/>
            <a:chExt cx="4220195" cy="203025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D900916-9385-4EDC-907E-7EC62AF0270D}"/>
                </a:ext>
              </a:extLst>
            </p:cNvPr>
            <p:cNvGrpSpPr/>
            <p:nvPr/>
          </p:nvGrpSpPr>
          <p:grpSpPr>
            <a:xfrm>
              <a:off x="6485668" y="416733"/>
              <a:ext cx="4220195" cy="2030256"/>
              <a:chOff x="6414052" y="527396"/>
              <a:chExt cx="4220195" cy="2030256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E4E6F3-C398-49EC-A8DE-64DF1F95A6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414052" y="527396"/>
                <a:ext cx="4220195" cy="2030256"/>
              </a:xfrm>
              <a:prstGeom prst="rect">
                <a:avLst/>
              </a:prstGeom>
            </p:spPr>
          </p:pic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262C01B9-12AC-4EA4-B70B-8047243DC129}"/>
                  </a:ext>
                </a:extLst>
              </p:cNvPr>
              <p:cNvSpPr/>
              <p:nvPr/>
            </p:nvSpPr>
            <p:spPr>
              <a:xfrm>
                <a:off x="6548438" y="600076"/>
                <a:ext cx="2476500" cy="179484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4B5E7238-A462-4AF7-9646-7BBB2079208F}"/>
                </a:ext>
              </a:extLst>
            </p:cNvPr>
            <p:cNvSpPr txBox="1"/>
            <p:nvPr/>
          </p:nvSpPr>
          <p:spPr>
            <a:xfrm>
              <a:off x="6870742" y="659377"/>
              <a:ext cx="197512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được lấy một lần là hai, ta có hai nhân một bằng hai.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/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2    =   4</a:t>
                </a: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8F5D304C-F892-417F-B279-3CC76A96A3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2908" y="3331300"/>
                <a:ext cx="2337499" cy="461665"/>
              </a:xfrm>
              <a:prstGeom prst="rect">
                <a:avLst/>
              </a:prstGeom>
              <a:blipFill>
                <a:blip r:embed="rId7"/>
                <a:stretch>
                  <a:fillRect l="-4178" t="-9211" r="-3133" b="-3026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4" name="TextBox 63">
            <a:extLst>
              <a:ext uri="{FF2B5EF4-FFF2-40B4-BE49-F238E27FC236}">
                <a16:creationId xmlns:a16="http://schemas.microsoft.com/office/drawing/2014/main" id="{085F6A27-D11D-414E-9B64-2A26C98AF849}"/>
              </a:ext>
            </a:extLst>
          </p:cNvPr>
          <p:cNvSpPr txBox="1"/>
          <p:nvPr/>
        </p:nvSpPr>
        <p:spPr>
          <a:xfrm>
            <a:off x="2599090" y="2970691"/>
            <a:ext cx="2332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=   4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A7D39E5B-22AF-4486-BBAB-521192AD2775}"/>
              </a:ext>
            </a:extLst>
          </p:cNvPr>
          <p:cNvGrpSpPr/>
          <p:nvPr/>
        </p:nvGrpSpPr>
        <p:grpSpPr>
          <a:xfrm>
            <a:off x="6324533" y="2178927"/>
            <a:ext cx="4428435" cy="1790402"/>
            <a:chOff x="6324533" y="2305927"/>
            <a:chExt cx="4428435" cy="1790402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67940B8-9F7F-4D32-A377-70A3E6409A02}"/>
                </a:ext>
              </a:extLst>
            </p:cNvPr>
            <p:cNvGrpSpPr/>
            <p:nvPr/>
          </p:nvGrpSpPr>
          <p:grpSpPr>
            <a:xfrm>
              <a:off x="6324533" y="2305927"/>
              <a:ext cx="4428435" cy="1790402"/>
              <a:chOff x="6803505" y="2539683"/>
              <a:chExt cx="4428435" cy="179040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3446491-1C92-4C49-97DF-9DB9BE3D5E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803505" y="2539683"/>
                <a:ext cx="4428435" cy="1790402"/>
              </a:xfrm>
              <a:prstGeom prst="rect">
                <a:avLst/>
              </a:prstGeom>
            </p:spPr>
          </p:pic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FE46FE05-526A-4CC2-89C6-6116EACB0FC1}"/>
                  </a:ext>
                </a:extLst>
              </p:cNvPr>
              <p:cNvSpPr/>
              <p:nvPr/>
            </p:nvSpPr>
            <p:spPr>
              <a:xfrm>
                <a:off x="6926676" y="2803399"/>
                <a:ext cx="2610886" cy="1076451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4205AD1F-ADB2-4035-99A0-99CDAA356ECE}"/>
                </a:ext>
              </a:extLst>
            </p:cNvPr>
            <p:cNvSpPr txBox="1"/>
            <p:nvPr/>
          </p:nvSpPr>
          <p:spPr>
            <a:xfrm>
              <a:off x="6792188" y="2739093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hai bằng bốn.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/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2   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 </a:t>
                </a:r>
                <a:r>
                  <a:rPr lang="vi-VN" sz="1400" dirty="0"/>
                  <a:t> </a:t>
                </a:r>
                <a:r>
                  <a:rPr lang="vi-VN" sz="2400" dirty="0"/>
                  <a:t> 3    =   6</a:t>
                </a: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AB699F8-A97F-4C81-8BD2-3D8A85F666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051" y="4788769"/>
                <a:ext cx="2337499" cy="461665"/>
              </a:xfrm>
              <a:prstGeom prst="rect">
                <a:avLst/>
              </a:prstGeom>
              <a:blipFill>
                <a:blip r:embed="rId10"/>
                <a:stretch>
                  <a:fillRect l="-4178" t="-9333" r="-3133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5F3B0F91-1D8D-4418-8C44-0BCF0F6AFCDB}"/>
              </a:ext>
            </a:extLst>
          </p:cNvPr>
          <p:cNvSpPr txBox="1"/>
          <p:nvPr/>
        </p:nvSpPr>
        <p:spPr>
          <a:xfrm>
            <a:off x="2659191" y="4434006"/>
            <a:ext cx="33634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2    +    2    +    2    =   6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882372A-DA46-429C-8012-9E563B9A34CD}"/>
              </a:ext>
            </a:extLst>
          </p:cNvPr>
          <p:cNvGrpSpPr/>
          <p:nvPr/>
        </p:nvGrpSpPr>
        <p:grpSpPr>
          <a:xfrm>
            <a:off x="6316853" y="3795538"/>
            <a:ext cx="4428435" cy="1964988"/>
            <a:chOff x="6316853" y="3922538"/>
            <a:chExt cx="4428435" cy="1964988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FE766BA6-FA97-45B3-A6C9-DE449282B8DA}"/>
                </a:ext>
              </a:extLst>
            </p:cNvPr>
            <p:cNvGrpSpPr/>
            <p:nvPr/>
          </p:nvGrpSpPr>
          <p:grpSpPr>
            <a:xfrm>
              <a:off x="6316853" y="3922538"/>
              <a:ext cx="4428435" cy="1964988"/>
              <a:chOff x="5976731" y="4305298"/>
              <a:chExt cx="4810125" cy="2238375"/>
            </a:xfrm>
          </p:grpSpPr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F3E9054-AE2E-4308-B223-75D22F4EE8F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76731" y="4305298"/>
                <a:ext cx="4810125" cy="2238375"/>
              </a:xfrm>
              <a:prstGeom prst="rect">
                <a:avLst/>
              </a:prstGeom>
            </p:spPr>
          </p:pic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8947F947-099C-4553-BBDB-1D341B949A55}"/>
                  </a:ext>
                </a:extLst>
              </p:cNvPr>
              <p:cNvSpPr/>
              <p:nvPr/>
            </p:nvSpPr>
            <p:spPr>
              <a:xfrm>
                <a:off x="6096000" y="4409115"/>
                <a:ext cx="2895600" cy="1216985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0474A25C-0A28-417C-B001-4BC09A9D3A61}"/>
                </a:ext>
              </a:extLst>
            </p:cNvPr>
            <p:cNvSpPr txBox="1"/>
            <p:nvPr/>
          </p:nvSpPr>
          <p:spPr>
            <a:xfrm>
              <a:off x="6793640" y="4173448"/>
              <a:ext cx="19751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ba bằng sáu.</a:t>
              </a:r>
            </a:p>
          </p:txBody>
        </p: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D4E4F2A4-6389-41DD-8E96-3E52526DFF43}"/>
              </a:ext>
            </a:extLst>
          </p:cNvPr>
          <p:cNvSpPr txBox="1"/>
          <p:nvPr/>
        </p:nvSpPr>
        <p:spPr>
          <a:xfrm>
            <a:off x="1021812" y="5217240"/>
            <a:ext cx="17235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Nhận xét: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54DB68E-0922-41A5-AE95-54E8B9EC85EE}"/>
              </a:ext>
            </a:extLst>
          </p:cNvPr>
          <p:cNvSpPr/>
          <p:nvPr/>
        </p:nvSpPr>
        <p:spPr>
          <a:xfrm>
            <a:off x="2700579" y="5320932"/>
            <a:ext cx="7008909" cy="1051784"/>
          </a:xfrm>
          <a:prstGeom prst="rect">
            <a:avLst/>
          </a:prstGeom>
          <a:solidFill>
            <a:srgbClr val="FCDFDC"/>
          </a:solidFill>
          <a:ln>
            <a:solidFill>
              <a:srgbClr val="FCDFDC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/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0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= 4;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 = 6.</a:t>
                </a:r>
              </a:p>
              <a:p>
                <a:pPr marL="285750" indent="-28575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000" dirty="0">
                    <a:solidFill>
                      <a:srgbClr val="C00000"/>
                    </a:solidFill>
                  </a:rPr>
                  <a:t>Thêm 2 vào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2 ta được kết quả của 2 </a:t>
                </a:r>
                <a14:m>
                  <m:oMath xmlns:m="http://schemas.openxmlformats.org/officeDocument/2006/math">
                    <m:r>
                      <a:rPr lang="vi-VN" sz="20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dirty="0">
                    <a:solidFill>
                      <a:srgbClr val="C00000"/>
                    </a:solidFill>
                  </a:rPr>
                  <a:t> 3.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81552948-924B-4F9A-825B-9D04320D9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5427" y="5296506"/>
                <a:ext cx="7010252" cy="958660"/>
              </a:xfrm>
              <a:prstGeom prst="rect">
                <a:avLst/>
              </a:prstGeom>
              <a:blipFill>
                <a:blip r:embed="rId13"/>
                <a:stretch>
                  <a:fillRect l="-783" b="-1082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778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6" grpId="0" animBg="1"/>
      <p:bldP spid="27" grpId="0" animBg="1"/>
      <p:bldP spid="35" grpId="0"/>
      <p:bldP spid="60" grpId="0"/>
      <p:bldP spid="63" grpId="0"/>
      <p:bldP spid="64" grpId="0"/>
      <p:bldP spid="67" grpId="0"/>
      <p:bldP spid="68" grpId="0"/>
      <p:bldP spid="72" grpId="0"/>
      <p:bldP spid="73" grpId="0" animBg="1"/>
      <p:bldP spid="7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A2A57F-558E-418E-8ED1-3EF71C4010C2}"/>
              </a:ext>
            </a:extLst>
          </p:cNvPr>
          <p:cNvSpPr txBox="1"/>
          <p:nvPr/>
        </p:nvSpPr>
        <p:spPr>
          <a:xfrm>
            <a:off x="873810" y="1350455"/>
            <a:ext cx="45672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 Hoàn thành bảng nhân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vi-VN" sz="2800" dirty="0"/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1    = 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2    =  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3    =  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4    = 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5    =  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6    = 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7    =  14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8    =  16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9    = 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   2 </a:t>
                          </a:r>
                          <a14:m>
                            <m:oMath xmlns:m="http://schemas.openxmlformats.org/officeDocument/2006/math">
                              <m:r>
                                <a:rPr kumimoji="0" lang="vi-VN" sz="2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×</m:t>
                              </m:r>
                            </m:oMath>
                          </a14:m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 10  = 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006B339B-F9C6-446E-B40E-70C2E872BC0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4457211"/>
                  </p:ext>
                </p:extLst>
              </p:nvPr>
            </p:nvGraphicFramePr>
            <p:xfrm>
              <a:off x="7099965" y="288618"/>
              <a:ext cx="2951124" cy="606666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951124">
                      <a:extLst>
                        <a:ext uri="{9D8B030D-6E8A-4147-A177-3AD203B41FA5}">
                          <a16:colId xmlns:a16="http://schemas.microsoft.com/office/drawing/2014/main" val="1880012416"/>
                        </a:ext>
                      </a:extLst>
                    </a:gridCol>
                  </a:tblGrid>
                  <a:tr h="473602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Bảng nhân 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9694407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0217" r="-1031" b="-9239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4986537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192308" r="-1031" b="-83406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15485868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289130" r="-1031" b="-7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5658476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389130" r="-1031" b="-6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96525265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489130" r="-1031" b="-5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70508429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589130" r="-1031" b="-4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28410800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689130" r="-1031" b="-325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98177519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797802" r="-1031" b="-228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41001392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888043" r="-1031" b="-1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0955094"/>
                      </a:ext>
                    </a:extLst>
                  </a:tr>
                  <a:tr h="559306"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5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12" t="-988043" r="-1031" b="-2608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22728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BA7FB40C-6E4F-47B8-8CFF-60DC9D1D2269}"/>
              </a:ext>
            </a:extLst>
          </p:cNvPr>
          <p:cNvSpPr/>
          <p:nvPr/>
        </p:nvSpPr>
        <p:spPr>
          <a:xfrm>
            <a:off x="9237740" y="2490757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9C1B5DD6-783E-4095-AB0D-3F874174BB0C}"/>
              </a:ext>
            </a:extLst>
          </p:cNvPr>
          <p:cNvSpPr/>
          <p:nvPr/>
        </p:nvSpPr>
        <p:spPr>
          <a:xfrm>
            <a:off x="9237740" y="3076516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A2503BF2-AD0D-4B96-A7C4-09750EA4F486}"/>
              </a:ext>
            </a:extLst>
          </p:cNvPr>
          <p:cNvSpPr/>
          <p:nvPr/>
        </p:nvSpPr>
        <p:spPr>
          <a:xfrm>
            <a:off x="9237740" y="3618568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75B0F18C-ADC8-4B2F-AD24-2D69AA8BAB12}"/>
              </a:ext>
            </a:extLst>
          </p:cNvPr>
          <p:cNvSpPr/>
          <p:nvPr/>
        </p:nvSpPr>
        <p:spPr>
          <a:xfrm>
            <a:off x="9237740" y="419708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EAF3B604-DF0B-45CD-804F-B5C2E93F9601}"/>
              </a:ext>
            </a:extLst>
          </p:cNvPr>
          <p:cNvSpPr/>
          <p:nvPr/>
        </p:nvSpPr>
        <p:spPr>
          <a:xfrm>
            <a:off x="9237740" y="475354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1988D995-09D6-4C6B-B164-1895BC683F0E}"/>
              </a:ext>
            </a:extLst>
          </p:cNvPr>
          <p:cNvSpPr/>
          <p:nvPr/>
        </p:nvSpPr>
        <p:spPr>
          <a:xfrm>
            <a:off x="9237740" y="5310001"/>
            <a:ext cx="409297" cy="41595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chemeClr val="tx1"/>
                </a:solidFill>
              </a:rPr>
              <a:t>?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F658AE3-8F5B-442D-A5E2-228E51375318}"/>
              </a:ext>
            </a:extLst>
          </p:cNvPr>
          <p:cNvGrpSpPr/>
          <p:nvPr/>
        </p:nvGrpSpPr>
        <p:grpSpPr>
          <a:xfrm>
            <a:off x="567997" y="1707541"/>
            <a:ext cx="5159375" cy="4280056"/>
            <a:chOff x="561975" y="1873675"/>
            <a:chExt cx="5159375" cy="428005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AEA8190-CC1C-48AC-A056-AD180417E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561975" y="1873675"/>
              <a:ext cx="5159375" cy="4280056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1F163B-68B0-4E7F-BF14-6118830B60AC}"/>
                </a:ext>
              </a:extLst>
            </p:cNvPr>
            <p:cNvSpPr txBox="1"/>
            <p:nvPr/>
          </p:nvSpPr>
          <p:spPr>
            <a:xfrm>
              <a:off x="3206030" y="2305517"/>
              <a:ext cx="234765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200" i="1" dirty="0"/>
                <a:t>Hai nhân mười bằng hai mươi.</a:t>
              </a: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808B7EC9-73FB-48F2-965F-45E797580F5C}"/>
              </a:ext>
            </a:extLst>
          </p:cNvPr>
          <p:cNvSpPr/>
          <p:nvPr/>
        </p:nvSpPr>
        <p:spPr>
          <a:xfrm>
            <a:off x="7452653" y="807474"/>
            <a:ext cx="409298" cy="5497006"/>
          </a:xfrm>
          <a:prstGeom prst="rect">
            <a:avLst/>
          </a:prstGeom>
          <a:noFill/>
          <a:ln w="28575">
            <a:solidFill>
              <a:srgbClr val="D34CD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D65EC19-A56A-4C6C-815B-1F926AF8C63F}"/>
              </a:ext>
            </a:extLst>
          </p:cNvPr>
          <p:cNvSpPr txBox="1"/>
          <p:nvPr/>
        </p:nvSpPr>
        <p:spPr>
          <a:xfrm>
            <a:off x="3810916" y="3217599"/>
            <a:ext cx="1281120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2000" dirty="0"/>
              <a:t>Nhận xét: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4DC8A92-C2BA-4399-97F2-CEA3E981CB9A}"/>
              </a:ext>
            </a:extLst>
          </p:cNvPr>
          <p:cNvSpPr txBox="1"/>
          <p:nvPr/>
        </p:nvSpPr>
        <p:spPr>
          <a:xfrm>
            <a:off x="3810916" y="3724067"/>
            <a:ext cx="304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nhất đều là số 2.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Thừa số thứ hai là các số tự nhiên tăng dần từ 1 đến 10.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vi-VN" sz="2000" dirty="0">
                <a:solidFill>
                  <a:srgbClr val="0070C0"/>
                </a:solidFill>
              </a:rPr>
              <a:t>Tích là các số tăng dần hơn kém nhau 2 đơn vị từ 2 đến 20.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A33CC6E-BAAA-4FA5-93A3-6DB67DE763D2}"/>
              </a:ext>
            </a:extLst>
          </p:cNvPr>
          <p:cNvSpPr/>
          <p:nvPr/>
        </p:nvSpPr>
        <p:spPr>
          <a:xfrm>
            <a:off x="8190951" y="820149"/>
            <a:ext cx="480353" cy="5497006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698B20A-03EF-4DDA-A958-5009A9DCC9B5}"/>
              </a:ext>
            </a:extLst>
          </p:cNvPr>
          <p:cNvSpPr/>
          <p:nvPr/>
        </p:nvSpPr>
        <p:spPr>
          <a:xfrm>
            <a:off x="9119922" y="820149"/>
            <a:ext cx="642368" cy="54970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27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0" grpId="0" animBg="1"/>
      <p:bldP spid="30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25" grpId="0" animBg="1"/>
      <p:bldP spid="27" grpId="0" animBg="1"/>
      <p:bldP spid="39" grpId="0" uiExpand="1" build="p"/>
      <p:bldP spid="40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549" y="237030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847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61884F90-5508-4FC0-9016-082C057B2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E273295-D5B0-4815-845E-E738BD49C787}"/>
              </a:ext>
            </a:extLst>
          </p:cNvPr>
          <p:cNvSpPr/>
          <p:nvPr/>
        </p:nvSpPr>
        <p:spPr>
          <a:xfrm>
            <a:off x="3178498" y="76567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6B7AF0-7767-4F74-94CB-F9B5FA66F0B8}"/>
              </a:ext>
            </a:extLst>
          </p:cNvPr>
          <p:cNvSpPr txBox="1"/>
          <p:nvPr/>
        </p:nvSpPr>
        <p:spPr>
          <a:xfrm>
            <a:off x="3615820" y="765677"/>
            <a:ext cx="17411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Tính nhẩm.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6F9C8A1-271B-4690-8DEC-B3E154CE5E9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84336" y="375576"/>
            <a:ext cx="5281184" cy="366185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/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4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A3F81FE-ABC7-4DA9-A1E6-E9F0155BFF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90" y="1344687"/>
                <a:ext cx="1946367" cy="461665"/>
              </a:xfrm>
              <a:prstGeom prst="rect">
                <a:avLst/>
              </a:prstGeom>
              <a:blipFill>
                <a:blip r:embed="rId6"/>
                <a:stretch>
                  <a:fillRect l="-5016" t="-9333" r="-4075" b="-32000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/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7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6080B3C1-37BF-40CE-85E2-65D5E9AC0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9" y="1806352"/>
                <a:ext cx="1946367" cy="461665"/>
              </a:xfrm>
              <a:prstGeom prst="rect">
                <a:avLst/>
              </a:prstGeom>
              <a:blipFill>
                <a:blip r:embed="rId7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/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B1AF7BC2-7D1A-4B7B-BE85-164283E47D8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8" y="2275164"/>
                <a:ext cx="1946367" cy="461665"/>
              </a:xfrm>
              <a:prstGeom prst="rect">
                <a:avLst/>
              </a:prstGeom>
              <a:blipFill>
                <a:blip r:embed="rId8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/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5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2895EDD-336F-40AD-A063-BB5C046F6E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7" y="2743976"/>
                <a:ext cx="1946367" cy="461665"/>
              </a:xfrm>
              <a:prstGeom prst="rect">
                <a:avLst/>
              </a:prstGeom>
              <a:blipFill>
                <a:blip r:embed="rId9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/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2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E45D0043-11CF-4D00-918E-00449A9316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886" y="3212788"/>
                <a:ext cx="1946367" cy="461665"/>
              </a:xfrm>
              <a:prstGeom prst="rect">
                <a:avLst/>
              </a:prstGeom>
              <a:blipFill>
                <a:blip r:embed="rId10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/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10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0AA5DCFA-50A1-424F-B2E8-70B9372A7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8" y="1367322"/>
                <a:ext cx="1947969" cy="461665"/>
              </a:xfrm>
              <a:prstGeom prst="rect">
                <a:avLst/>
              </a:prstGeom>
              <a:blipFill>
                <a:blip r:embed="rId11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/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8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0D79CB19-A8B4-411B-A2BE-11ADA5151B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7" y="1836134"/>
                <a:ext cx="1946367" cy="461665"/>
              </a:xfrm>
              <a:prstGeom prst="rect">
                <a:avLst/>
              </a:prstGeom>
              <a:blipFill>
                <a:blip r:embed="rId12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/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6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37A413AA-B458-48E3-8704-C451E5705F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6" y="2304946"/>
                <a:ext cx="1946367" cy="461665"/>
              </a:xfrm>
              <a:prstGeom prst="rect">
                <a:avLst/>
              </a:prstGeom>
              <a:blipFill>
                <a:blip r:embed="rId13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/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9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0F298A9C-A5D2-41FF-83C2-A0557E8EB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5" y="2773758"/>
                <a:ext cx="1946367" cy="461665"/>
              </a:xfrm>
              <a:prstGeom prst="rect">
                <a:avLst/>
              </a:prstGeom>
              <a:blipFill>
                <a:blip r:embed="rId14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/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effectLst>
                <a:softEdge rad="63500"/>
              </a:effectLst>
            </p:spPr>
            <p:txBody>
              <a:bodyPr wrap="none">
                <a:spAutoFit/>
              </a:bodyPr>
              <a:lstStyle/>
              <a:p>
                <a:r>
                  <a:rPr lang="vi-VN" sz="2400" dirty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>
                    <a:solidFill>
                      <a:prstClr val="black"/>
                    </a:solidFill>
                  </a:rPr>
                  <a:t> 3   =       </a:t>
                </a:r>
                <a:endParaRPr lang="vi-VN" sz="2400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DE5CDBBD-FD11-4E77-AB43-8753EADD20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714" y="3242570"/>
                <a:ext cx="1946367" cy="461665"/>
              </a:xfrm>
              <a:prstGeom prst="rect">
                <a:avLst/>
              </a:prstGeom>
              <a:blipFill>
                <a:blip r:embed="rId15"/>
                <a:stretch>
                  <a:fillRect l="-5016" t="-9211" r="-4075" b="-30263"/>
                </a:stretch>
              </a:blipFill>
              <a:effectLst>
                <a:softEdge rad="63500"/>
              </a:effec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Box 29">
            <a:extLst>
              <a:ext uri="{FF2B5EF4-FFF2-40B4-BE49-F238E27FC236}">
                <a16:creationId xmlns:a16="http://schemas.microsoft.com/office/drawing/2014/main" id="{167293FA-FBE8-4B94-8B17-15292AE44B4A}"/>
              </a:ext>
            </a:extLst>
          </p:cNvPr>
          <p:cNvSpPr txBox="1"/>
          <p:nvPr/>
        </p:nvSpPr>
        <p:spPr>
          <a:xfrm>
            <a:off x="2561776" y="1313910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4DD1F-0CA0-4D44-82B2-29AC55C8A1E4}"/>
              </a:ext>
            </a:extLst>
          </p:cNvPr>
          <p:cNvSpPr txBox="1"/>
          <p:nvPr/>
        </p:nvSpPr>
        <p:spPr>
          <a:xfrm>
            <a:off x="2461587" y="1775399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A2CC25D-831D-4A62-930A-BF9F286567BF}"/>
              </a:ext>
            </a:extLst>
          </p:cNvPr>
          <p:cNvSpPr txBox="1"/>
          <p:nvPr/>
        </p:nvSpPr>
        <p:spPr>
          <a:xfrm>
            <a:off x="2561774" y="2223698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4C83A28-85FD-4334-8FA4-372AA139BA30}"/>
              </a:ext>
            </a:extLst>
          </p:cNvPr>
          <p:cNvSpPr txBox="1"/>
          <p:nvPr/>
        </p:nvSpPr>
        <p:spPr>
          <a:xfrm>
            <a:off x="2461585" y="271693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D89DDE17-B9D3-4635-8E5D-4F8D310AED43}"/>
              </a:ext>
            </a:extLst>
          </p:cNvPr>
          <p:cNvSpPr txBox="1"/>
          <p:nvPr/>
        </p:nvSpPr>
        <p:spPr>
          <a:xfrm>
            <a:off x="2561772" y="3172076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FF4B8AD-A103-4FE0-A659-6AB035327064}"/>
              </a:ext>
            </a:extLst>
          </p:cNvPr>
          <p:cNvSpPr txBox="1"/>
          <p:nvPr/>
        </p:nvSpPr>
        <p:spPr>
          <a:xfrm>
            <a:off x="5026416" y="1344687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40AAF16-21B5-4BBC-AD23-0F8828F76B46}"/>
              </a:ext>
            </a:extLst>
          </p:cNvPr>
          <p:cNvSpPr txBox="1"/>
          <p:nvPr/>
        </p:nvSpPr>
        <p:spPr>
          <a:xfrm>
            <a:off x="5026419" y="1784775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16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E24F351-DDF3-4C62-9EAA-89CDF9C9B979}"/>
              </a:ext>
            </a:extLst>
          </p:cNvPr>
          <p:cNvSpPr txBox="1"/>
          <p:nvPr/>
        </p:nvSpPr>
        <p:spPr>
          <a:xfrm>
            <a:off x="5026418" y="2278014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96A29D-710B-46C5-8D00-C8EA9E52B852}"/>
              </a:ext>
            </a:extLst>
          </p:cNvPr>
          <p:cNvSpPr txBox="1"/>
          <p:nvPr/>
        </p:nvSpPr>
        <p:spPr>
          <a:xfrm>
            <a:off x="5026417" y="2733153"/>
            <a:ext cx="58541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17C17BE-8790-4DAC-81F0-FE3BCFE58740}"/>
              </a:ext>
            </a:extLst>
          </p:cNvPr>
          <p:cNvSpPr txBox="1"/>
          <p:nvPr/>
        </p:nvSpPr>
        <p:spPr>
          <a:xfrm>
            <a:off x="5126604" y="3220042"/>
            <a:ext cx="385042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A688710-45FB-4202-8363-8F9FD8DF304E}"/>
              </a:ext>
            </a:extLst>
          </p:cNvPr>
          <p:cNvSpPr/>
          <p:nvPr/>
        </p:nvSpPr>
        <p:spPr>
          <a:xfrm>
            <a:off x="1145886" y="397883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972B01D-89DC-4869-81AE-98C4E7575403}"/>
              </a:ext>
            </a:extLst>
          </p:cNvPr>
          <p:cNvGrpSpPr/>
          <p:nvPr/>
        </p:nvGrpSpPr>
        <p:grpSpPr>
          <a:xfrm>
            <a:off x="1763693" y="3999348"/>
            <a:ext cx="1116312" cy="461666"/>
            <a:chOff x="1870518" y="1440653"/>
            <a:chExt cx="1116312" cy="461666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20D0390-84F0-44DF-AF81-1A95414A499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AD13202A-5009-4EF4-BA73-1BEE62CCBD71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CA2AA0B-1F3E-4FBC-BC91-081ED7075AD2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37608AA-E1FF-46C4-8FB6-4ADCAEAA7D1C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graphicFrame>
        <p:nvGraphicFramePr>
          <p:cNvPr id="47" name="Table 17">
            <a:extLst>
              <a:ext uri="{FF2B5EF4-FFF2-40B4-BE49-F238E27FC236}">
                <a16:creationId xmlns:a16="http://schemas.microsoft.com/office/drawing/2014/main" id="{5AC053E0-4553-423C-9D79-948970D40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16205"/>
              </p:ext>
            </p:extLst>
          </p:nvPr>
        </p:nvGraphicFramePr>
        <p:xfrm>
          <a:off x="2980251" y="4327566"/>
          <a:ext cx="7936275" cy="18305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1608">
                  <a:extLst>
                    <a:ext uri="{9D8B030D-6E8A-4147-A177-3AD203B41FA5}">
                      <a16:colId xmlns:a16="http://schemas.microsoft.com/office/drawing/2014/main" val="3750429237"/>
                    </a:ext>
                  </a:extLst>
                </a:gridCol>
                <a:gridCol w="975186">
                  <a:extLst>
                    <a:ext uri="{9D8B030D-6E8A-4147-A177-3AD203B41FA5}">
                      <a16:colId xmlns:a16="http://schemas.microsoft.com/office/drawing/2014/main" val="892396866"/>
                    </a:ext>
                  </a:extLst>
                </a:gridCol>
                <a:gridCol w="986151">
                  <a:extLst>
                    <a:ext uri="{9D8B030D-6E8A-4147-A177-3AD203B41FA5}">
                      <a16:colId xmlns:a16="http://schemas.microsoft.com/office/drawing/2014/main" val="1994511951"/>
                    </a:ext>
                  </a:extLst>
                </a:gridCol>
                <a:gridCol w="1045921">
                  <a:extLst>
                    <a:ext uri="{9D8B030D-6E8A-4147-A177-3AD203B41FA5}">
                      <a16:colId xmlns:a16="http://schemas.microsoft.com/office/drawing/2014/main" val="1764713203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2253912237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514898112"/>
                    </a:ext>
                  </a:extLst>
                </a:gridCol>
                <a:gridCol w="1075803">
                  <a:extLst>
                    <a:ext uri="{9D8B030D-6E8A-4147-A177-3AD203B41FA5}">
                      <a16:colId xmlns:a16="http://schemas.microsoft.com/office/drawing/2014/main" val="177573286"/>
                    </a:ext>
                  </a:extLst>
                </a:gridCol>
              </a:tblGrid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3725870"/>
                  </a:ext>
                </a:extLst>
              </a:tr>
              <a:tr h="597884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4868410"/>
                  </a:ext>
                </a:extLst>
              </a:tr>
              <a:tr h="634743"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AC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8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421308"/>
                  </a:ext>
                </a:extLst>
              </a:tr>
            </a:tbl>
          </a:graphicData>
        </a:graphic>
      </p:graphicFrame>
      <p:sp>
        <p:nvSpPr>
          <p:cNvPr id="48" name="TextBox 47">
            <a:extLst>
              <a:ext uri="{FF2B5EF4-FFF2-40B4-BE49-F238E27FC236}">
                <a16:creationId xmlns:a16="http://schemas.microsoft.com/office/drawing/2014/main" id="{B9E185ED-9D6A-4CAB-86B0-4E10163273F0}"/>
              </a:ext>
            </a:extLst>
          </p:cNvPr>
          <p:cNvSpPr txBox="1"/>
          <p:nvPr/>
        </p:nvSpPr>
        <p:spPr>
          <a:xfrm>
            <a:off x="5721589" y="5573302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4CCCC4-9A61-4EDC-AA27-EB15AA1D4767}"/>
              </a:ext>
            </a:extLst>
          </p:cNvPr>
          <p:cNvSpPr txBox="1"/>
          <p:nvPr/>
        </p:nvSpPr>
        <p:spPr>
          <a:xfrm>
            <a:off x="6774322" y="5568321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7BF431F-B7EE-4107-BF4C-FE9C75165F63}"/>
              </a:ext>
            </a:extLst>
          </p:cNvPr>
          <p:cNvSpPr txBox="1"/>
          <p:nvPr/>
        </p:nvSpPr>
        <p:spPr>
          <a:xfrm>
            <a:off x="7833405" y="5563340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064F281-E848-4439-B140-DDB43ADD08AE}"/>
              </a:ext>
            </a:extLst>
          </p:cNvPr>
          <p:cNvSpPr txBox="1"/>
          <p:nvPr/>
        </p:nvSpPr>
        <p:spPr>
          <a:xfrm>
            <a:off x="8905188" y="555835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F422486-1A9E-480D-9845-7D9B8BC54EB8}"/>
              </a:ext>
            </a:extLst>
          </p:cNvPr>
          <p:cNvSpPr txBox="1"/>
          <p:nvPr/>
        </p:nvSpPr>
        <p:spPr>
          <a:xfrm>
            <a:off x="9957921" y="555337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7257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0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6549" y="237030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319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5C96F048-4A9E-42E4-9725-5ACBEC462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7" name="Oval 36">
            <a:extLst>
              <a:ext uri="{FF2B5EF4-FFF2-40B4-BE49-F238E27FC236}">
                <a16:creationId xmlns:a16="http://schemas.microsoft.com/office/drawing/2014/main" id="{2155A534-EBB2-49E3-8AA8-B413183B4D30}"/>
              </a:ext>
            </a:extLst>
          </p:cNvPr>
          <p:cNvSpPr/>
          <p:nvPr/>
        </p:nvSpPr>
        <p:spPr>
          <a:xfrm>
            <a:off x="2967936" y="564165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AA1502A-EA8A-4353-86DD-AC0511A98A7F}"/>
              </a:ext>
            </a:extLst>
          </p:cNvPr>
          <p:cNvGrpSpPr/>
          <p:nvPr/>
        </p:nvGrpSpPr>
        <p:grpSpPr>
          <a:xfrm>
            <a:off x="3585743" y="584129"/>
            <a:ext cx="1116312" cy="472051"/>
            <a:chOff x="1870518" y="1440653"/>
            <a:chExt cx="1116312" cy="461666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03CC182-F82F-4244-AA31-675DDB88360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9C650665-3942-48FD-B756-23DB7DEE23FC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002C2DF-0FDE-435C-BDAC-9F37791846F8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9256252-15D2-42B4-8A74-0D82E4916DC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A702991A-94B0-4346-B3B1-8DC85253347A}"/>
              </a:ext>
            </a:extLst>
          </p:cNvPr>
          <p:cNvSpPr txBox="1"/>
          <p:nvPr/>
        </p:nvSpPr>
        <p:spPr>
          <a:xfrm>
            <a:off x="1048145" y="1335608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a)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010F89-7E70-4385-A591-910BBF6399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56654" y="3955930"/>
            <a:ext cx="7809736" cy="19462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</m:oMath>
                            </m:oMathPara>
                          </a14:m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4" name="Table 17">
                <a:extLst>
                  <a:ext uri="{FF2B5EF4-FFF2-40B4-BE49-F238E27FC236}">
                    <a16:creationId xmlns:a16="http://schemas.microsoft.com/office/drawing/2014/main" id="{E278A4A8-D552-45C0-8DA8-0EE9B85E789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83921080"/>
                  </p:ext>
                </p:extLst>
              </p:nvPr>
            </p:nvGraphicFramePr>
            <p:xfrm>
              <a:off x="2127862" y="1420393"/>
              <a:ext cx="7936275" cy="1830511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701608">
                      <a:extLst>
                        <a:ext uri="{9D8B030D-6E8A-4147-A177-3AD203B41FA5}">
                          <a16:colId xmlns:a16="http://schemas.microsoft.com/office/drawing/2014/main" val="3750429237"/>
                        </a:ext>
                      </a:extLst>
                    </a:gridCol>
                    <a:gridCol w="975186">
                      <a:extLst>
                        <a:ext uri="{9D8B030D-6E8A-4147-A177-3AD203B41FA5}">
                          <a16:colId xmlns:a16="http://schemas.microsoft.com/office/drawing/2014/main" val="892396866"/>
                        </a:ext>
                      </a:extLst>
                    </a:gridCol>
                    <a:gridCol w="986151">
                      <a:extLst>
                        <a:ext uri="{9D8B030D-6E8A-4147-A177-3AD203B41FA5}">
                          <a16:colId xmlns:a16="http://schemas.microsoft.com/office/drawing/2014/main" val="1994511951"/>
                        </a:ext>
                      </a:extLst>
                    </a:gridCol>
                    <a:gridCol w="1045921">
                      <a:extLst>
                        <a:ext uri="{9D8B030D-6E8A-4147-A177-3AD203B41FA5}">
                          <a16:colId xmlns:a16="http://schemas.microsoft.com/office/drawing/2014/main" val="1764713203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2253912237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514898112"/>
                        </a:ext>
                      </a:extLst>
                    </a:gridCol>
                    <a:gridCol w="1075803">
                      <a:extLst>
                        <a:ext uri="{9D8B030D-6E8A-4147-A177-3AD203B41FA5}">
                          <a16:colId xmlns:a16="http://schemas.microsoft.com/office/drawing/2014/main" val="177573286"/>
                        </a:ext>
                      </a:extLst>
                    </a:gridCol>
                  </a:tblGrid>
                  <a:tr h="597884">
                    <a:tc rowSpan="2"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1075" t="-2030" r="-368459" b="-619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933725870"/>
                      </a:ext>
                    </a:extLst>
                  </a:tr>
                  <a:tr h="597884">
                    <a:tc vMerge="1"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3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9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854868410"/>
                      </a:ext>
                    </a:extLst>
                  </a:tr>
                  <a:tr h="634743">
                    <a:tc>
                      <a:txBody>
                        <a:bodyPr/>
                        <a:lstStyle/>
                        <a:p>
                          <a:pPr algn="ctr"/>
                          <a:endParaRPr lang="vi-VN" sz="2800" dirty="0"/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AC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FFC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03042130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5" name="TextBox 44">
            <a:extLst>
              <a:ext uri="{FF2B5EF4-FFF2-40B4-BE49-F238E27FC236}">
                <a16:creationId xmlns:a16="http://schemas.microsoft.com/office/drawing/2014/main" id="{726CFA63-C1B3-415E-AB17-354DDAEBD53E}"/>
              </a:ext>
            </a:extLst>
          </p:cNvPr>
          <p:cNvSpPr txBox="1"/>
          <p:nvPr/>
        </p:nvSpPr>
        <p:spPr>
          <a:xfrm>
            <a:off x="4908789" y="2666129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18297-22E3-4F20-AC25-FCB8E0A7D444}"/>
              </a:ext>
            </a:extLst>
          </p:cNvPr>
          <p:cNvSpPr txBox="1"/>
          <p:nvPr/>
        </p:nvSpPr>
        <p:spPr>
          <a:xfrm>
            <a:off x="5961522" y="2661148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28D4209-AA91-44F4-8607-A5916B4C8954}"/>
              </a:ext>
            </a:extLst>
          </p:cNvPr>
          <p:cNvSpPr txBox="1"/>
          <p:nvPr/>
        </p:nvSpPr>
        <p:spPr>
          <a:xfrm>
            <a:off x="7020605" y="2656167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44F062A-AB88-4CAC-A491-ADB1A0A2396F}"/>
              </a:ext>
            </a:extLst>
          </p:cNvPr>
          <p:cNvSpPr txBox="1"/>
          <p:nvPr/>
        </p:nvSpPr>
        <p:spPr>
          <a:xfrm>
            <a:off x="8092388" y="2651186"/>
            <a:ext cx="74882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6C876B4-74BE-4DFB-B117-57C778379D32}"/>
              </a:ext>
            </a:extLst>
          </p:cNvPr>
          <p:cNvSpPr txBox="1"/>
          <p:nvPr/>
        </p:nvSpPr>
        <p:spPr>
          <a:xfrm>
            <a:off x="1048145" y="3432710"/>
            <a:ext cx="50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800" dirty="0"/>
              <a:t>b)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3AFB190-545F-41F0-9440-9989877CC33E}"/>
              </a:ext>
            </a:extLst>
          </p:cNvPr>
          <p:cNvSpPr txBox="1"/>
          <p:nvPr/>
        </p:nvSpPr>
        <p:spPr>
          <a:xfrm>
            <a:off x="4635963" y="424779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1CEF081-DEE1-4C3F-A5B9-95FED6A689D4}"/>
              </a:ext>
            </a:extLst>
          </p:cNvPr>
          <p:cNvSpPr txBox="1"/>
          <p:nvPr/>
        </p:nvSpPr>
        <p:spPr>
          <a:xfrm>
            <a:off x="6984289" y="4980119"/>
            <a:ext cx="4107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>
                <a:solidFill>
                  <a:srgbClr val="FF0000"/>
                </a:solidFill>
              </a:rPr>
              <a:t>2</a:t>
            </a:r>
            <a:endParaRPr lang="vi-VN" sz="3200" dirty="0">
              <a:solidFill>
                <a:srgbClr val="FF000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E4020038-D5DD-4D54-9935-663429A25C1D}"/>
              </a:ext>
            </a:extLst>
          </p:cNvPr>
          <p:cNvSpPr txBox="1"/>
          <p:nvPr/>
        </p:nvSpPr>
        <p:spPr>
          <a:xfrm>
            <a:off x="8973013" y="4457344"/>
            <a:ext cx="734323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200" dirty="0">
                <a:solidFill>
                  <a:srgbClr val="FF0000"/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5595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3" grpId="0"/>
      <p:bldP spid="45" grpId="0" animBg="1"/>
      <p:bldP spid="46" grpId="0" animBg="1"/>
      <p:bldP spid="47" grpId="0" animBg="1"/>
      <p:bldP spid="48" grpId="0" animBg="1"/>
      <p:bldP spid="49" grpId="0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1795</TotalTime>
  <Words>536</Words>
  <Application>Microsoft Office PowerPoint</Application>
  <PresentationFormat>Widescreen</PresentationFormat>
  <Paragraphs>175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DFPOP1-W9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152</cp:revision>
  <dcterms:created xsi:type="dcterms:W3CDTF">2021-06-02T01:34:28Z</dcterms:created>
  <dcterms:modified xsi:type="dcterms:W3CDTF">2025-04-13T00:16:40Z</dcterms:modified>
</cp:coreProperties>
</file>