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96" r:id="rId2"/>
    <p:sldId id="297" r:id="rId3"/>
    <p:sldId id="269" r:id="rId4"/>
    <p:sldId id="270" r:id="rId5"/>
    <p:sldId id="288" r:id="rId6"/>
    <p:sldId id="289" r:id="rId7"/>
    <p:sldId id="271" r:id="rId8"/>
    <p:sldId id="290" r:id="rId9"/>
    <p:sldId id="286" r:id="rId10"/>
    <p:sldId id="292" r:id="rId11"/>
    <p:sldId id="293" r:id="rId12"/>
    <p:sldId id="294" r:id="rId13"/>
    <p:sldId id="295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等线" panose="020B060402020202020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FF33"/>
    <a:srgbClr val="FF99CC"/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7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1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037B3-F4E5-48B6-9668-30666B1B27FD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AB11BA-7207-4884-931B-49CABC3164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3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1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2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94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535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535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735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73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5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43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6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1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24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9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9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2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microsoft.com/office/2007/relationships/hdphoto" Target="../media/hdphoto4.wdp"/><Relationship Id="rId1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slide" Target="slide11.xml"/><Relationship Id="rId12" Type="http://schemas.openxmlformats.org/officeDocument/2006/relationships/image" Target="../media/image19.png"/><Relationship Id="rId17" Type="http://schemas.microsoft.com/office/2007/relationships/hdphoto" Target="../media/hdphoto6.wdp"/><Relationship Id="rId2" Type="http://schemas.openxmlformats.org/officeDocument/2006/relationships/audio" Target="../media/audio1.wav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9.gif"/><Relationship Id="rId5" Type="http://schemas.openxmlformats.org/officeDocument/2006/relationships/image" Target="../media/image17.png"/><Relationship Id="rId15" Type="http://schemas.microsoft.com/office/2007/relationships/hdphoto" Target="../media/hdphoto5.wdp"/><Relationship Id="rId10" Type="http://schemas.openxmlformats.org/officeDocument/2006/relationships/slide" Target="slide6.xml"/><Relationship Id="rId19" Type="http://schemas.microsoft.com/office/2007/relationships/hdphoto" Target="../media/hdphoto7.wdp"/><Relationship Id="rId4" Type="http://schemas.openxmlformats.org/officeDocument/2006/relationships/image" Target="../media/image16.png"/><Relationship Id="rId9" Type="http://schemas.openxmlformats.org/officeDocument/2006/relationships/slide" Target="slide13.xml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450825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0"/>
            <a:ext cx="8011011" cy="6553200"/>
          </a:xfrm>
        </p:spPr>
      </p:pic>
      <p:sp>
        <p:nvSpPr>
          <p:cNvPr id="5" name="Rectangle 4"/>
          <p:cNvSpPr/>
          <p:nvPr/>
        </p:nvSpPr>
        <p:spPr>
          <a:xfrm>
            <a:off x="0" y="5648037"/>
            <a:ext cx="12192000" cy="1209964"/>
          </a:xfrm>
          <a:custGeom>
            <a:avLst/>
            <a:gdLst>
              <a:gd name="connsiteX0" fmla="*/ 0 w 9144000"/>
              <a:gd name="connsiteY0" fmla="*/ 0 h 914400"/>
              <a:gd name="connsiteX1" fmla="*/ 9144000 w 9144000"/>
              <a:gd name="connsiteY1" fmla="*/ 0 h 914400"/>
              <a:gd name="connsiteX2" fmla="*/ 9144000 w 9144000"/>
              <a:gd name="connsiteY2" fmla="*/ 914400 h 914400"/>
              <a:gd name="connsiteX3" fmla="*/ 0 w 9144000"/>
              <a:gd name="connsiteY3" fmla="*/ 914400 h 914400"/>
              <a:gd name="connsiteX4" fmla="*/ 0 w 9144000"/>
              <a:gd name="connsiteY4" fmla="*/ 0 h 914400"/>
              <a:gd name="connsiteX0" fmla="*/ 0 w 9144000"/>
              <a:gd name="connsiteY0" fmla="*/ 197042 h 1111442"/>
              <a:gd name="connsiteX1" fmla="*/ 9144000 w 9144000"/>
              <a:gd name="connsiteY1" fmla="*/ 197042 h 1111442"/>
              <a:gd name="connsiteX2" fmla="*/ 9144000 w 9144000"/>
              <a:gd name="connsiteY2" fmla="*/ 1111442 h 1111442"/>
              <a:gd name="connsiteX3" fmla="*/ 0 w 9144000"/>
              <a:gd name="connsiteY3" fmla="*/ 1111442 h 1111442"/>
              <a:gd name="connsiteX4" fmla="*/ 0 w 9144000"/>
              <a:gd name="connsiteY4" fmla="*/ 197042 h 1111442"/>
              <a:gd name="connsiteX0" fmla="*/ 0 w 9144000"/>
              <a:gd name="connsiteY0" fmla="*/ 295564 h 1209964"/>
              <a:gd name="connsiteX1" fmla="*/ 9144000 w 9144000"/>
              <a:gd name="connsiteY1" fmla="*/ 295564 h 1209964"/>
              <a:gd name="connsiteX2" fmla="*/ 9144000 w 9144000"/>
              <a:gd name="connsiteY2" fmla="*/ 1209964 h 1209964"/>
              <a:gd name="connsiteX3" fmla="*/ 0 w 9144000"/>
              <a:gd name="connsiteY3" fmla="*/ 1209964 h 1209964"/>
              <a:gd name="connsiteX4" fmla="*/ 0 w 9144000"/>
              <a:gd name="connsiteY4" fmla="*/ 295564 h 1209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209964">
                <a:moveTo>
                  <a:pt x="0" y="295564"/>
                </a:moveTo>
                <a:cubicBezTo>
                  <a:pt x="3810000" y="-369455"/>
                  <a:pt x="6096000" y="295564"/>
                  <a:pt x="9144000" y="295564"/>
                </a:cubicBezTo>
                <a:lnTo>
                  <a:pt x="9144000" y="1209964"/>
                </a:lnTo>
                <a:lnTo>
                  <a:pt x="0" y="1209964"/>
                </a:lnTo>
                <a:lnTo>
                  <a:pt x="0" y="295564"/>
                </a:lnTo>
                <a:close/>
              </a:path>
            </a:pathLst>
          </a:cu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397000"/>
            <a:ext cx="1502833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13" y="676654"/>
            <a:ext cx="1496484" cy="182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1" y="2717800"/>
            <a:ext cx="1502833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397000"/>
            <a:ext cx="1502833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13" y="676654"/>
            <a:ext cx="1496484" cy="1820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1" y="2717800"/>
            <a:ext cx="1502833" cy="181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5400" y="5359400"/>
            <a:ext cx="812800" cy="812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4539581" y="3427307"/>
            <a:ext cx="642019" cy="7247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5774989" y="2258905"/>
            <a:ext cx="642019" cy="7247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8574357" y="1838267"/>
            <a:ext cx="642019" cy="7247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5516945" y="1017253"/>
            <a:ext cx="490779" cy="5540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6983467" y="2665110"/>
            <a:ext cx="773381" cy="8730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3818871" y="2465070"/>
            <a:ext cx="958744" cy="10822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aintStrok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367">
            <a:off x="8260145" y="407653"/>
            <a:ext cx="490779" cy="5540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2" y="284480"/>
            <a:ext cx="3893129" cy="497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06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"/>
                            </p:stCondLst>
                            <p:childTnLst>
                              <p:par>
                                <p:cTn id="3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82600"/>
            <a:ext cx="6096000" cy="1498600"/>
          </a:xfrm>
        </p:spPr>
        <p:txBody>
          <a:bodyPr>
            <a:normAutofit/>
          </a:bodyPr>
          <a:lstStyle/>
          <a:p>
            <a:pPr algn="just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1.Tính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6105476"/>
            <a:ext cx="914400" cy="738669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988291" y="1692563"/>
            <a:ext cx="8615680" cy="29464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2 x 5 + 7 = </a:t>
            </a:r>
            <a:r>
              <a:rPr lang="en-US" sz="6600" dirty="0" smtClean="0">
                <a:solidFill>
                  <a:srgbClr val="0070C0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……</a:t>
            </a:r>
            <a:endParaRPr lang="en-US" sz="6600" dirty="0">
              <a:solidFill>
                <a:srgbClr val="0070C0"/>
              </a:solidFill>
              <a:latin typeface="Times New Roman" panose="02020603050405020304" pitchFamily="18" charset="0"/>
              <a:ea typeface="AvantGarde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2432" y="2588491"/>
            <a:ext cx="1625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735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6105476"/>
            <a:ext cx="914400" cy="73866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12800" y="584200"/>
            <a:ext cx="1422400" cy="1524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381000"/>
            <a:ext cx="9855200" cy="2032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58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5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46400" y="2311401"/>
            <a:ext cx="558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5 = 10</a:t>
            </a:r>
          </a:p>
        </p:txBody>
      </p:sp>
      <p:sp>
        <p:nvSpPr>
          <p:cNvPr id="3" name="Rectangle 2"/>
          <p:cNvSpPr/>
          <p:nvPr/>
        </p:nvSpPr>
        <p:spPr>
          <a:xfrm>
            <a:off x="1625600" y="2311400"/>
            <a:ext cx="1219200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00"/>
          </a:p>
        </p:txBody>
      </p:sp>
      <p:sp>
        <p:nvSpPr>
          <p:cNvPr id="10" name="Rectangle 9"/>
          <p:cNvSpPr/>
          <p:nvPr/>
        </p:nvSpPr>
        <p:spPr>
          <a:xfrm>
            <a:off x="1625603" y="2311389"/>
            <a:ext cx="1219200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422844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6105476"/>
            <a:ext cx="914400" cy="73866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8218" y="387928"/>
            <a:ext cx="10769600" cy="1498600"/>
          </a:xfrm>
        </p:spPr>
        <p:txBody>
          <a:bodyPr>
            <a:normAutofit/>
          </a:bodyPr>
          <a:lstStyle/>
          <a:p>
            <a:pPr algn="just"/>
            <a:r>
              <a:rPr lang="en-US" sz="5400" dirty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3</a:t>
            </a:r>
            <a:r>
              <a:rPr lang="en-US" sz="54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. </a:t>
            </a:r>
            <a:r>
              <a:rPr lang="en-US" sz="54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Điền</a:t>
            </a:r>
            <a:r>
              <a:rPr lang="en-US" sz="54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số</a:t>
            </a:r>
            <a:r>
              <a:rPr lang="en-US" sz="54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thích</a:t>
            </a:r>
            <a:r>
              <a:rPr lang="en-US" sz="54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hợp</a:t>
            </a:r>
            <a:r>
              <a:rPr lang="en-US" sz="54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vào</a:t>
            </a:r>
            <a:r>
              <a:rPr lang="en-US" sz="54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 ô </a:t>
            </a:r>
            <a:r>
              <a:rPr lang="en-US" sz="5400" dirty="0" err="1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trống</a:t>
            </a:r>
            <a:r>
              <a:rPr lang="en-US" sz="5400" dirty="0" smtClean="0"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rPr>
              <a:t>: </a:t>
            </a:r>
            <a:endParaRPr lang="en-US" sz="5400" dirty="0">
              <a:latin typeface="Times New Roman" panose="02020603050405020304" pitchFamily="18" charset="0"/>
              <a:ea typeface="AvantGarde" pitchFamily="2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26540" y="2311400"/>
            <a:ext cx="1219200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0800" y="2311400"/>
            <a:ext cx="447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x 5 = 5 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12685" y="2311400"/>
            <a:ext cx="1219200" cy="1016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6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491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2844801" y="1557418"/>
            <a:ext cx="6257927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BẢNG CHIA 5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52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5111262" y="316524"/>
            <a:ext cx="4302370" cy="1676400"/>
          </a:xfrm>
          <a:prstGeom prst="cloudCallout">
            <a:avLst>
              <a:gd name="adj1" fmla="val -30941"/>
              <a:gd name="adj2" fmla="val 8837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SGK/ 30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225137"/>
            <a:ext cx="3144982" cy="15205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5659" y="1783059"/>
            <a:ext cx="4419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vi-VN" sz="4000" dirty="0" smtClean="0"/>
              <a:t>Tính nhẩm.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8209" y="2983043"/>
            <a:ext cx="521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69036" y="3162925"/>
            <a:ext cx="1543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2 x 3 = 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2843591" y="3147935"/>
            <a:ext cx="509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6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4459" y="3102965"/>
            <a:ext cx="52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29256" y="3989883"/>
            <a:ext cx="1543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6 : 2 = 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1382363" y="4736317"/>
            <a:ext cx="1543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6 : 3 = </a:t>
            </a: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2811689" y="3972394"/>
            <a:ext cx="779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65145" y="4755920"/>
            <a:ext cx="854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89550" y="3161205"/>
            <a:ext cx="18170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5 x 4 =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3747" y="3976028"/>
            <a:ext cx="2282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 20 : 5 = 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3985846" y="4711242"/>
            <a:ext cx="17738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20 : </a:t>
            </a:r>
            <a:r>
              <a:rPr lang="en-US" sz="4000" dirty="0" smtClean="0"/>
              <a:t>4 </a:t>
            </a:r>
            <a:r>
              <a:rPr lang="en-US" sz="4000" dirty="0"/>
              <a:t>=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46278" y="3152015"/>
            <a:ext cx="16332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2 x 1 =  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6832792" y="3957284"/>
            <a:ext cx="1819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2 </a:t>
            </a:r>
            <a:r>
              <a:rPr lang="en-US" sz="4000" dirty="0" smtClean="0"/>
              <a:t>: 2 =   </a:t>
            </a:r>
            <a:endParaRPr lang="en-US" sz="4000" dirty="0"/>
          </a:p>
        </p:txBody>
      </p:sp>
      <p:sp>
        <p:nvSpPr>
          <p:cNvPr id="29" name="Rectangle 28"/>
          <p:cNvSpPr/>
          <p:nvPr/>
        </p:nvSpPr>
        <p:spPr>
          <a:xfrm>
            <a:off x="6809347" y="4650412"/>
            <a:ext cx="18432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2 </a:t>
            </a:r>
            <a:r>
              <a:rPr lang="en-US" sz="4000" dirty="0" smtClean="0"/>
              <a:t>: 1 =  </a:t>
            </a:r>
            <a:endParaRPr lang="en-US" sz="4000" dirty="0"/>
          </a:p>
        </p:txBody>
      </p:sp>
      <p:sp>
        <p:nvSpPr>
          <p:cNvPr id="31" name="Rectangle 30"/>
          <p:cNvSpPr/>
          <p:nvPr/>
        </p:nvSpPr>
        <p:spPr>
          <a:xfrm>
            <a:off x="8909539" y="3120215"/>
            <a:ext cx="2229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   5 x 1 =   </a:t>
            </a:r>
            <a:endParaRPr lang="en-US" sz="4000" dirty="0"/>
          </a:p>
        </p:txBody>
      </p:sp>
      <p:sp>
        <p:nvSpPr>
          <p:cNvPr id="33" name="Rectangle 32"/>
          <p:cNvSpPr/>
          <p:nvPr/>
        </p:nvSpPr>
        <p:spPr>
          <a:xfrm>
            <a:off x="8956431" y="3912559"/>
            <a:ext cx="22039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  5 : 5  =  </a:t>
            </a:r>
            <a:endParaRPr lang="en-US" sz="4000" dirty="0"/>
          </a:p>
        </p:txBody>
      </p:sp>
      <p:sp>
        <p:nvSpPr>
          <p:cNvPr id="35" name="Rectangle 34"/>
          <p:cNvSpPr/>
          <p:nvPr/>
        </p:nvSpPr>
        <p:spPr>
          <a:xfrm>
            <a:off x="9241067" y="4600613"/>
            <a:ext cx="19896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5 : 1 =  </a:t>
            </a:r>
            <a:endParaRPr lang="en-US" sz="4000" dirty="0"/>
          </a:p>
        </p:txBody>
      </p:sp>
      <p:sp>
        <p:nvSpPr>
          <p:cNvPr id="37" name="TextBox 36"/>
          <p:cNvSpPr txBox="1"/>
          <p:nvPr/>
        </p:nvSpPr>
        <p:spPr>
          <a:xfrm>
            <a:off x="3359090" y="3147935"/>
            <a:ext cx="52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59547" y="3162924"/>
            <a:ext cx="52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652592" y="3203628"/>
            <a:ext cx="52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7018" y="2563091"/>
            <a:ext cx="189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FF0000"/>
                </a:solidFill>
              </a:rPr>
              <a:t>Ví</a:t>
            </a:r>
            <a:r>
              <a:rPr lang="en-US" sz="4000" b="1" u="sng" dirty="0" smtClean="0">
                <a:solidFill>
                  <a:srgbClr val="FF0000"/>
                </a:solidFill>
              </a:rPr>
              <a:t>  </a:t>
            </a:r>
            <a:r>
              <a:rPr lang="en-US" sz="4000" b="1" u="sng" dirty="0" err="1" smtClean="0">
                <a:solidFill>
                  <a:srgbClr val="FF0000"/>
                </a:solidFill>
              </a:rPr>
              <a:t>dụ</a:t>
            </a:r>
            <a:endParaRPr lang="en-US" sz="4000" b="1" u="sng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745673" y="3726873"/>
            <a:ext cx="1302327" cy="457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55648" y="3712464"/>
            <a:ext cx="493776" cy="4206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395728" y="3712464"/>
            <a:ext cx="603504" cy="4023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05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2" grpId="0"/>
      <p:bldP spid="13" grpId="0"/>
      <p:bldP spid="14" grpId="0"/>
      <p:bldP spid="21" grpId="0"/>
      <p:bldP spid="22" grpId="0"/>
      <p:bldP spid="25" grpId="0"/>
      <p:bldP spid="26" grpId="0"/>
      <p:bldP spid="3" grpId="0"/>
      <p:bldP spid="10" grpId="0"/>
      <p:bldP spid="16" grpId="0"/>
      <p:bldP spid="24" grpId="0"/>
      <p:bldP spid="17" grpId="0"/>
      <p:bldP spid="29" grpId="0"/>
      <p:bldP spid="31" grpId="0"/>
      <p:bldP spid="33" grpId="0"/>
      <p:bldP spid="35" grpId="0"/>
      <p:bldP spid="37" grpId="0"/>
      <p:bldP spid="38" grpId="0"/>
      <p:bldP spid="3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7" y="308264"/>
            <a:ext cx="3144982" cy="1233705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69811" y="2105002"/>
            <a:ext cx="92548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endParaRPr lang="en-US" altLang="en-US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Symbol"/>
              <a:buChar char="Þ"/>
            </a:pP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ta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20101" y="883552"/>
            <a:ext cx="739193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x 1 = 2           5 x 1 =5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98608" y="3494997"/>
            <a:ext cx="623880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= 2           5 : 1 = 5            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83672" y="5291552"/>
            <a:ext cx="925483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>
              <a:buFont typeface="Symbol"/>
              <a:buChar char="Þ"/>
            </a:pP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ta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7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7" y="308264"/>
            <a:ext cx="3144982" cy="12337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1999" y="1495554"/>
            <a:ext cx="10785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 smtClean="0"/>
              <a:t>Viết</a:t>
            </a:r>
            <a:r>
              <a:rPr lang="en-US" sz="4000" dirty="0" smtClean="0"/>
              <a:t> </a:t>
            </a:r>
            <a:r>
              <a:rPr lang="en-US" sz="4000" dirty="0" err="1" smtClean="0"/>
              <a:t>tích</a:t>
            </a:r>
            <a:r>
              <a:rPr lang="en-US" sz="4000" dirty="0" smtClean="0"/>
              <a:t> </a:t>
            </a:r>
            <a:r>
              <a:rPr lang="en-US" sz="4000" dirty="0" err="1" smtClean="0"/>
              <a:t>thành</a:t>
            </a:r>
            <a:r>
              <a:rPr lang="en-US" sz="4000" dirty="0" smtClean="0"/>
              <a:t> </a:t>
            </a:r>
            <a:r>
              <a:rPr lang="en-US" sz="4000" dirty="0" err="1" smtClean="0"/>
              <a:t>tổng</a:t>
            </a:r>
            <a:r>
              <a:rPr lang="en-US" sz="4000" dirty="0" smtClean="0"/>
              <a:t> </a:t>
            </a:r>
            <a:r>
              <a:rPr lang="en-US" sz="4000" dirty="0" err="1" smtClean="0"/>
              <a:t>rồi</a:t>
            </a:r>
            <a:r>
              <a:rPr lang="en-US" sz="4000" dirty="0" smtClean="0"/>
              <a:t> </a:t>
            </a:r>
            <a:r>
              <a:rPr lang="en-US" sz="4000" dirty="0" err="1" smtClean="0"/>
              <a:t>tính</a:t>
            </a:r>
            <a:r>
              <a:rPr lang="en-US" sz="4000" dirty="0" smtClean="0"/>
              <a:t>(</a:t>
            </a:r>
            <a:r>
              <a:rPr lang="en-US" sz="4000" dirty="0" err="1" smtClean="0"/>
              <a:t>theo</a:t>
            </a:r>
            <a:r>
              <a:rPr lang="en-US" sz="4000" dirty="0" smtClean="0"/>
              <a:t> </a:t>
            </a:r>
            <a:r>
              <a:rPr lang="en-US" sz="4000" dirty="0" err="1" smtClean="0"/>
              <a:t>mẫu</a:t>
            </a:r>
            <a:r>
              <a:rPr lang="en-US" sz="4000" dirty="0" smtClean="0"/>
              <a:t>)</a:t>
            </a:r>
            <a:endParaRPr lang="vi-VN" sz="4000" dirty="0" smtClean="0"/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8662" y="2599096"/>
            <a:ext cx="2939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8 x 3 =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90192" y="2587145"/>
            <a:ext cx="2458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8 + 8 + 8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85317" y="2628708"/>
            <a:ext cx="1704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= 24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3593" y="3407441"/>
            <a:ext cx="2278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8 x 3 = 24 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87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7" y="308264"/>
            <a:ext cx="3144982" cy="12337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1999" y="1361872"/>
            <a:ext cx="9401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4AB44BA-DCAF-4B8C-9FBE-3CC84F5098E5}"/>
              </a:ext>
            </a:extLst>
          </p:cNvPr>
          <p:cNvGrpSpPr/>
          <p:nvPr/>
        </p:nvGrpSpPr>
        <p:grpSpPr>
          <a:xfrm>
            <a:off x="815380" y="2313433"/>
            <a:ext cx="10165151" cy="2879387"/>
            <a:chOff x="3905544" y="276786"/>
            <a:chExt cx="6667327" cy="291753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AC498C6-77D0-4E84-816E-99AC17C02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31567" y="276786"/>
              <a:ext cx="6441304" cy="143796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131E89-826F-4B72-A6D7-9A97ED7029D1}"/>
                </a:ext>
              </a:extLst>
            </p:cNvPr>
            <p:cNvSpPr txBox="1"/>
            <p:nvPr/>
          </p:nvSpPr>
          <p:spPr>
            <a:xfrm>
              <a:off x="3905545" y="811748"/>
              <a:ext cx="5052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</a:t>
              </a:r>
              <a:endParaRPr lang="vi-VN" sz="28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6E03C4F-C33A-43A9-AD83-89AC07DAFCD1}"/>
                </a:ext>
              </a:extLst>
            </p:cNvPr>
            <p:cNvSpPr txBox="1"/>
            <p:nvPr/>
          </p:nvSpPr>
          <p:spPr>
            <a:xfrm>
              <a:off x="3905544" y="2336572"/>
              <a:ext cx="5052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b)</a:t>
              </a:r>
              <a:endParaRPr lang="vi-VN" sz="2800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7AD64E2-F06E-4247-94CA-BDEF2A09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88478" y="1674104"/>
              <a:ext cx="6127481" cy="1520212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5325257" y="2848160"/>
            <a:ext cx="122568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14</a:t>
            </a:r>
            <a:endParaRPr lang="en-US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9749114" y="2774743"/>
            <a:ext cx="50583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9</a:t>
            </a:r>
            <a:endParaRPr lang="en-US" sz="4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5274390" y="4252776"/>
            <a:ext cx="122568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8</a:t>
            </a:r>
            <a:endParaRPr lang="en-US" sz="40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8484519" y="4156361"/>
            <a:ext cx="11721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17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72787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 animBg="1"/>
      <p:bldP spid="26" grpId="0" animBg="1"/>
      <p:bldP spid="39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C6CB59-B9EC-44BE-8BA3-D6ECC9D7D41A}"/>
              </a:ext>
            </a:extLst>
          </p:cNvPr>
          <p:cNvSpPr txBox="1"/>
          <p:nvPr/>
        </p:nvSpPr>
        <p:spPr>
          <a:xfrm>
            <a:off x="819569" y="289582"/>
            <a:ext cx="11098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4000" dirty="0" smtClean="0">
                <a:latin typeface="+mj-lt"/>
              </a:rPr>
              <a:t>Khi chuẩn bị cho buổi sinh nhật, mỗi lọ hoa Mai cắm 5 bông hoa. Hỏi 2 lọ hoa như vậy Mai cắm tất cả bao nhiêu bông hoa?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7870CD2-5AD6-46B7-B75C-A342695F1897}"/>
              </a:ext>
            </a:extLst>
          </p:cNvPr>
          <p:cNvSpPr/>
          <p:nvPr/>
        </p:nvSpPr>
        <p:spPr>
          <a:xfrm>
            <a:off x="296349" y="128954"/>
            <a:ext cx="523220" cy="53227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818FC73-ACDB-411C-872C-7657963604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82886" y="1793631"/>
            <a:ext cx="7009114" cy="46892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431140-68AF-4D55-87D4-56B7C3CCEE8D}"/>
              </a:ext>
            </a:extLst>
          </p:cNvPr>
          <p:cNvSpPr txBox="1"/>
          <p:nvPr/>
        </p:nvSpPr>
        <p:spPr>
          <a:xfrm>
            <a:off x="1652318" y="2479519"/>
            <a:ext cx="2173157" cy="90159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Tóm</a:t>
            </a:r>
            <a:r>
              <a:rPr kumimoji="0" lang="en-US" sz="4000" b="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000" b="0" i="1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tắt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BACB49-7DB8-3F93-1161-31BB283E9EF4}"/>
              </a:ext>
            </a:extLst>
          </p:cNvPr>
          <p:cNvSpPr txBox="1"/>
          <p:nvPr/>
        </p:nvSpPr>
        <p:spPr>
          <a:xfrm>
            <a:off x="332510" y="3442263"/>
            <a:ext cx="509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5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bông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C0C5A2-BF55-3671-459B-E59C348D155B}"/>
              </a:ext>
            </a:extLst>
          </p:cNvPr>
          <p:cNvSpPr txBox="1"/>
          <p:nvPr/>
        </p:nvSpPr>
        <p:spPr>
          <a:xfrm>
            <a:off x="346364" y="4251046"/>
            <a:ext cx="504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…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bông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703127" y="867508"/>
            <a:ext cx="3855827" cy="532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61292" y="1441938"/>
            <a:ext cx="207874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93008" y="1481328"/>
            <a:ext cx="8101584" cy="182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7824" y="2066544"/>
            <a:ext cx="3090672" cy="182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28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0A47986-A172-46A6-BDE2-3BBE5815C866}"/>
              </a:ext>
            </a:extLst>
          </p:cNvPr>
          <p:cNvSpPr txBox="1"/>
          <p:nvPr/>
        </p:nvSpPr>
        <p:spPr>
          <a:xfrm>
            <a:off x="754540" y="1135709"/>
            <a:ext cx="10101030" cy="206210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3200" b="0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3200" b="0" i="1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Mai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cắm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/>
              </a:rPr>
              <a:t>được</a:t>
            </a:r>
            <a:r>
              <a:rPr lang="en-US" sz="3200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Arial"/>
              </a:rPr>
              <a:t>5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Arial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=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10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              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10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bông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7870CD2-5AD6-46B7-B75C-A342695F1897}"/>
              </a:ext>
            </a:extLst>
          </p:cNvPr>
          <p:cNvSpPr/>
          <p:nvPr/>
        </p:nvSpPr>
        <p:spPr>
          <a:xfrm>
            <a:off x="319795" y="351691"/>
            <a:ext cx="523220" cy="53227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346" y="592743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5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794" y="278889"/>
            <a:ext cx="8809795" cy="1935747"/>
          </a:xfrm>
          <a:prstGeom prst="rect">
            <a:avLst/>
          </a:prstGeom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683405" y="2356415"/>
            <a:ext cx="79454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7000" b="1" dirty="0" err="1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Trò</a:t>
            </a:r>
            <a:r>
              <a:rPr lang="en-US" sz="70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chơi</a:t>
            </a:r>
            <a:r>
              <a:rPr lang="en-US" sz="70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endParaRPr lang="en-US" sz="7000" b="1" dirty="0">
              <a:ln w="6600">
                <a:solidFill>
                  <a:srgbClr val="7030A0"/>
                </a:solidFill>
                <a:prstDash val="solid"/>
              </a:ln>
              <a:solidFill>
                <a:srgbClr val="FF0066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70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6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HÁI TÁO</a:t>
            </a:r>
          </a:p>
        </p:txBody>
      </p:sp>
    </p:spTree>
    <p:extLst>
      <p:ext uri="{BB962C8B-B14F-4D97-AF65-F5344CB8AC3E}">
        <p14:creationId xmlns:p14="http://schemas.microsoft.com/office/powerpoint/2010/main" val="106137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1505</TotalTime>
  <Words>333</Words>
  <Application>Microsoft Office PowerPoint</Application>
  <PresentationFormat>Widescreen</PresentationFormat>
  <Paragraphs>74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Calibri</vt:lpstr>
      <vt:lpstr>Tahoma</vt:lpstr>
      <vt:lpstr>AvantGarde</vt:lpstr>
      <vt:lpstr>等线</vt:lpstr>
      <vt:lpstr>Times New Roman</vt:lpstr>
      <vt:lpstr>Arial</vt:lpstr>
      <vt:lpstr>Symbol</vt:lpstr>
      <vt:lpstr>DFPOP1-W9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1.Tính</vt:lpstr>
      <vt:lpstr>2.</vt:lpstr>
      <vt:lpstr>3. Điền số thích hợp vào ô trống: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MAIHUNG</cp:lastModifiedBy>
  <cp:revision>125</cp:revision>
  <dcterms:created xsi:type="dcterms:W3CDTF">2018-04-11T05:48:28Z</dcterms:created>
  <dcterms:modified xsi:type="dcterms:W3CDTF">2025-04-13T00:06:13Z</dcterms:modified>
</cp:coreProperties>
</file>