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53" r:id="rId2"/>
    <p:sldId id="354" r:id="rId3"/>
    <p:sldId id="337" r:id="rId4"/>
    <p:sldId id="338" r:id="rId5"/>
    <p:sldId id="339" r:id="rId6"/>
    <p:sldId id="340" r:id="rId7"/>
    <p:sldId id="342" r:id="rId8"/>
    <p:sldId id="343" r:id="rId9"/>
    <p:sldId id="344" r:id="rId10"/>
    <p:sldId id="345" r:id="rId11"/>
    <p:sldId id="352" r:id="rId12"/>
    <p:sldId id="350" r:id="rId13"/>
    <p:sldId id="34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070"/>
    <a:srgbClr val="FFFFFF"/>
    <a:srgbClr val="CE8686"/>
    <a:srgbClr val="FFBCBC"/>
    <a:srgbClr val="2B0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22" autoAdjust="0"/>
  </p:normalViewPr>
  <p:slideViewPr>
    <p:cSldViewPr showGuides="1">
      <p:cViewPr varScale="1">
        <p:scale>
          <a:sx n="62" d="100"/>
          <a:sy n="62" d="100"/>
        </p:scale>
        <p:origin x="211" y="43"/>
      </p:cViewPr>
      <p:guideLst>
        <p:guide orient="horz" pos="2195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2034E-F524-4443-9724-28F53199ADE0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245A1-D357-47DE-962F-82DF1AFC3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5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1483788" y="8468895"/>
            <a:ext cx="922784" cy="803307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5266732" y="641528"/>
            <a:ext cx="605202" cy="567168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6506107" y="1565060"/>
            <a:ext cx="346194" cy="339797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3081918" y="9397025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6493282" y="9272202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1226039" y="7788497"/>
            <a:ext cx="346194" cy="339797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1344929" y="2404952"/>
            <a:ext cx="14801229" cy="715574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12587891" y="6071444"/>
            <a:ext cx="3452082" cy="2390649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2397533" y="5412434"/>
            <a:ext cx="3306234" cy="3027443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4961942" y="9627000"/>
            <a:ext cx="398442" cy="246974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86452" y="8440208"/>
            <a:ext cx="13980359" cy="1846793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4637193" y="1635165"/>
            <a:ext cx="8325053" cy="7096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4216572" y="1159407"/>
            <a:ext cx="1926047" cy="20052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11460105" y="1544231"/>
            <a:ext cx="2320461" cy="16643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545263" y="2372025"/>
            <a:ext cx="666413" cy="597788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5841661" y="7557962"/>
            <a:ext cx="437063" cy="422063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6167836" y="1072290"/>
            <a:ext cx="250013" cy="252863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2365529" y="5396664"/>
            <a:ext cx="178688" cy="1218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14770130" y="5832794"/>
            <a:ext cx="130500" cy="9288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912191" y="8312243"/>
            <a:ext cx="250013" cy="252863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3822434" y="5382120"/>
            <a:ext cx="3899169" cy="3782744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6501165" y="2358252"/>
            <a:ext cx="5588172" cy="8054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725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628445"/>
            <a:chOff x="395894" y="219519"/>
            <a:chExt cx="8518865" cy="4925505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8" y="147341"/>
            <a:ext cx="3104829" cy="1552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8" y="147341"/>
            <a:ext cx="3104829" cy="1552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694158" cy="9360197"/>
            <a:chOff x="395894" y="219519"/>
            <a:chExt cx="8653010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8" y="147341"/>
            <a:ext cx="3104829" cy="1552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4637193" y="1635165"/>
            <a:ext cx="8325053" cy="7096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4216572" y="1159407"/>
            <a:ext cx="1926047" cy="20052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11460105" y="1544231"/>
            <a:ext cx="2320461" cy="16643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11508819" y="5433468"/>
            <a:ext cx="1964537" cy="3729249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545263" y="2372025"/>
            <a:ext cx="666413" cy="597788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5841661" y="7557962"/>
            <a:ext cx="437063" cy="422063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6167836" y="1072290"/>
            <a:ext cx="250013" cy="252863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2365529" y="5396664"/>
            <a:ext cx="178688" cy="1218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14770130" y="5832794"/>
            <a:ext cx="130500" cy="9288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912191" y="8312243"/>
            <a:ext cx="250013" cy="252863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5338260" y="2283561"/>
            <a:ext cx="6777047" cy="540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725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191850"/>
            <a:ext cx="17419851" cy="9903306"/>
            <a:chOff x="395894" y="149216"/>
            <a:chExt cx="8518865" cy="5066113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0" y="28562"/>
            <a:ext cx="3488201" cy="17441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4" y="191847"/>
            <a:ext cx="3488201" cy="17441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4637193" y="1635165"/>
            <a:ext cx="8325053" cy="7096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4216572" y="1159407"/>
            <a:ext cx="1926047" cy="20052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11460105" y="1544231"/>
            <a:ext cx="2320461" cy="16643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3306711" y="5925681"/>
            <a:ext cx="2960796" cy="3030129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545263" y="2372025"/>
            <a:ext cx="666413" cy="597788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5841661" y="7557962"/>
            <a:ext cx="437063" cy="422063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6167836" y="1072290"/>
            <a:ext cx="250013" cy="252863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2365529" y="5396664"/>
            <a:ext cx="178688" cy="1218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14770130" y="5832794"/>
            <a:ext cx="130500" cy="9288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912191" y="8312243"/>
            <a:ext cx="250013" cy="252863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5406339" y="2394719"/>
            <a:ext cx="7128125" cy="540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7250">
                <a:solidFill>
                  <a:srgbClr val="002060"/>
                </a:solidFill>
                <a:latin typeface="+mj-lt"/>
              </a:rPr>
              <a:t>LUYỆN TẬP</a:t>
            </a:r>
            <a:endParaRPr lang="vi-VN" sz="1725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336125" y="148413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696753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334338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785561" y="234210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300603" y="229773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332552" y="332577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783774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693180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295244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330765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781988" y="418373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328979" y="5167407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780201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689607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327192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778415" y="602537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293457" y="5981010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325406" y="700904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776628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686034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323619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774842" y="786701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289884" y="782264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321833" y="885068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773055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7" tIns="137137" rIns="137137" bIns="13713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8288000" cy="1028699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en-US" sz="27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" y="2172453"/>
            <a:ext cx="1822715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700">
              <a:defRPr/>
            </a:pPr>
            <a:r>
              <a:rPr lang="en-US" sz="6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1028700">
              <a:defRPr/>
            </a:pPr>
            <a:r>
              <a:rPr lang="en-US" sz="6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675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92" y="568237"/>
            <a:ext cx="10606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700">
              <a:defRPr/>
            </a:pP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7451" y="6641936"/>
            <a:ext cx="12759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700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32069"/>
            <a:ext cx="18295302" cy="203535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0" y="8165797"/>
            <a:ext cx="6493156" cy="203535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61" y="4763989"/>
            <a:ext cx="3708894" cy="54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/>
        </p:nvGrpSpPr>
        <p:grpSpPr>
          <a:xfrm>
            <a:off x="4187649" y="792621"/>
            <a:ext cx="12431571" cy="855882"/>
            <a:chOff x="1183343" y="1464304"/>
            <a:chExt cx="8287714" cy="570588"/>
          </a:xfrm>
        </p:grpSpPr>
        <p:sp>
          <p:nvSpPr>
            <p:cNvPr id="186" name="TextBox 185"/>
            <p:cNvSpPr txBox="1"/>
            <p:nvPr/>
          </p:nvSpPr>
          <p:spPr>
            <a:xfrm>
              <a:off x="1801298" y="1511671"/>
              <a:ext cx="7669759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/>
                <a:t>Đếm</a:t>
              </a:r>
              <a:r>
                <a:rPr lang="en-US" sz="4200" dirty="0"/>
                <a:t> </a:t>
              </a:r>
              <a:r>
                <a:rPr lang="en-US" sz="4200" dirty="0" err="1"/>
                <a:t>rồi</a:t>
              </a:r>
              <a:r>
                <a:rPr lang="en-US" sz="4200" dirty="0"/>
                <a:t> so </a:t>
              </a:r>
              <a:r>
                <a:rPr lang="en-US" sz="4200" dirty="0" err="1"/>
                <a:t>sánh</a:t>
              </a:r>
              <a:r>
                <a:rPr lang="en-US" sz="4200" dirty="0"/>
                <a:t> </a:t>
              </a:r>
              <a:r>
                <a:rPr lang="en-US" sz="4200" dirty="0" err="1"/>
                <a:t>các</a:t>
              </a:r>
              <a:r>
                <a:rPr lang="en-US" sz="4200" dirty="0"/>
                <a:t> </a:t>
              </a:r>
              <a:r>
                <a:rPr lang="en-US" sz="4200" dirty="0" err="1"/>
                <a:t>số</a:t>
              </a:r>
              <a:r>
                <a:rPr lang="en-US" sz="4200" dirty="0"/>
                <a:t> </a:t>
              </a:r>
              <a:r>
                <a:rPr lang="en-US" sz="4200" dirty="0" err="1"/>
                <a:t>tròn</a:t>
              </a:r>
              <a:r>
                <a:rPr lang="en-US" sz="4200" dirty="0"/>
                <a:t> </a:t>
              </a:r>
              <a:r>
                <a:rPr lang="en-US" sz="4200" dirty="0" err="1"/>
                <a:t>chục</a:t>
              </a:r>
              <a:r>
                <a:rPr lang="en-US" sz="4200" dirty="0"/>
                <a:t>.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2</a:t>
              </a:r>
            </a:p>
          </p:txBody>
        </p:sp>
      </p:grpSp>
      <p:graphicFrame>
        <p:nvGraphicFramePr>
          <p:cNvPr id="178" name="Table 179"/>
          <p:cNvGraphicFramePr>
            <a:graphicFrameLocks noGrp="1"/>
          </p:cNvGraphicFramePr>
          <p:nvPr/>
        </p:nvGraphicFramePr>
        <p:xfrm>
          <a:off x="5601000" y="7219952"/>
          <a:ext cx="6926580" cy="126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8730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Rectangle 379"/>
          <p:cNvSpPr/>
          <p:nvPr/>
        </p:nvSpPr>
        <p:spPr>
          <a:xfrm>
            <a:off x="5778005" y="7265586"/>
            <a:ext cx="1810512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2" name="Rectangle 381"/>
          <p:cNvSpPr/>
          <p:nvPr/>
        </p:nvSpPr>
        <p:spPr>
          <a:xfrm>
            <a:off x="10406949" y="7275662"/>
            <a:ext cx="1810512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3" name="Rectangle 382"/>
          <p:cNvSpPr/>
          <p:nvPr/>
        </p:nvSpPr>
        <p:spPr>
          <a:xfrm>
            <a:off x="8150156" y="7253541"/>
            <a:ext cx="1645920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6" name="Group 5"/>
          <p:cNvGrpSpPr/>
          <p:nvPr/>
        </p:nvGrpSpPr>
        <p:grpSpPr>
          <a:xfrm>
            <a:off x="937239" y="2083370"/>
            <a:ext cx="15953762" cy="4434311"/>
            <a:chOff x="624826" y="1388913"/>
            <a:chExt cx="10635841" cy="2956207"/>
          </a:xfrm>
        </p:grpSpPr>
        <p:sp>
          <p:nvSpPr>
            <p:cNvPr id="193" name="Rectangle 192"/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24826" y="1388913"/>
              <a:ext cx="508847" cy="55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c) 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/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/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348" name="Group 347"/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349" name="Group 348"/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</p:grpSp>
        <p:grpSp>
          <p:nvGrpSpPr>
            <p:cNvPr id="122" name="Group 121"/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ldLvl="0" animBg="1"/>
      <p:bldP spid="382" grpId="0" bldLvl="0" animBg="1"/>
      <p:bldP spid="38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8115" y="2630359"/>
            <a:ext cx="267762" cy="2677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4819" y="6574171"/>
            <a:ext cx="267762" cy="26776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501711">
            <a:off x="4845506" y="159739"/>
            <a:ext cx="8596987" cy="9967521"/>
          </a:xfrm>
          <a:custGeom>
            <a:avLst/>
            <a:gdLst/>
            <a:ahLst/>
            <a:cxnLst/>
            <a:rect l="l" t="t" r="r" b="b"/>
            <a:pathLst>
              <a:path w="8596987" h="9967521">
                <a:moveTo>
                  <a:pt x="0" y="0"/>
                </a:moveTo>
                <a:lnTo>
                  <a:pt x="8596988" y="0"/>
                </a:lnTo>
                <a:lnTo>
                  <a:pt x="8596988" y="9967522"/>
                </a:lnTo>
                <a:lnTo>
                  <a:pt x="0" y="9967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137691" y="760938"/>
            <a:ext cx="267762" cy="26776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28850" y="700077"/>
            <a:ext cx="267762" cy="26776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556488" y="5727149"/>
            <a:ext cx="267762" cy="26776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7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206157">
            <a:off x="15104495" y="700229"/>
            <a:ext cx="2633934" cy="2942943"/>
          </a:xfrm>
          <a:custGeom>
            <a:avLst/>
            <a:gdLst/>
            <a:ahLst/>
            <a:cxnLst/>
            <a:rect l="l" t="t" r="r" b="b"/>
            <a:pathLst>
              <a:path w="2633934" h="2942943">
                <a:moveTo>
                  <a:pt x="0" y="0"/>
                </a:moveTo>
                <a:lnTo>
                  <a:pt x="2633933" y="0"/>
                </a:lnTo>
                <a:lnTo>
                  <a:pt x="2633933" y="2942942"/>
                </a:lnTo>
                <a:lnTo>
                  <a:pt x="0" y="2942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91314">
            <a:off x="735362" y="7901358"/>
            <a:ext cx="2247620" cy="2136175"/>
          </a:xfrm>
          <a:custGeom>
            <a:avLst/>
            <a:gdLst/>
            <a:ahLst/>
            <a:cxnLst/>
            <a:rect l="l" t="t" r="r" b="b"/>
            <a:pathLst>
              <a:path w="2247620" h="2136175">
                <a:moveTo>
                  <a:pt x="0" y="0"/>
                </a:moveTo>
                <a:lnTo>
                  <a:pt x="2247619" y="0"/>
                </a:lnTo>
                <a:lnTo>
                  <a:pt x="2247619" y="2136175"/>
                </a:lnTo>
                <a:lnTo>
                  <a:pt x="0" y="2136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 rot="-102555">
            <a:off x="4158615" y="2172335"/>
            <a:ext cx="9404985" cy="60032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19735"/>
              </a:lnSpc>
            </a:pPr>
            <a:r>
              <a:rPr lang="vi-VN" altLang="en-US" sz="7200">
                <a:solidFill>
                  <a:srgbClr val="D5707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Trò chơi: </a:t>
            </a:r>
          </a:p>
          <a:p>
            <a:pPr algn="ctr">
              <a:lnSpc>
                <a:spcPts val="19735"/>
              </a:lnSpc>
            </a:pPr>
            <a:r>
              <a:rPr lang="vi-VN" altLang="en-US" sz="9600" b="1">
                <a:solidFill>
                  <a:srgbClr val="D5707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Dẫn ong về tổ</a:t>
            </a:r>
            <a:r>
              <a:rPr lang="en-US" sz="9600" b="1">
                <a:solidFill>
                  <a:srgbClr val="D57070"/>
                </a:solidFill>
                <a:latin typeface="Mulled Wine Season"/>
                <a:ea typeface="Mulled Wine Season"/>
                <a:cs typeface="Mulled Wine Season"/>
                <a:sym typeface="Mulled Wine Season"/>
              </a:rPr>
              <a:t> </a:t>
            </a:r>
          </a:p>
        </p:txBody>
      </p:sp>
      <p:sp>
        <p:nvSpPr>
          <p:cNvPr id="21" name="Freeform 21"/>
          <p:cNvSpPr/>
          <p:nvPr/>
        </p:nvSpPr>
        <p:spPr>
          <a:xfrm>
            <a:off x="-1044161" y="-634183"/>
            <a:ext cx="5116238" cy="2634863"/>
          </a:xfrm>
          <a:custGeom>
            <a:avLst/>
            <a:gdLst/>
            <a:ahLst/>
            <a:cxnLst/>
            <a:rect l="l" t="t" r="r" b="b"/>
            <a:pathLst>
              <a:path w="5116238" h="2634863">
                <a:moveTo>
                  <a:pt x="0" y="0"/>
                </a:moveTo>
                <a:lnTo>
                  <a:pt x="5116239" y="0"/>
                </a:lnTo>
                <a:lnTo>
                  <a:pt x="5116239" y="2634863"/>
                </a:lnTo>
                <a:lnTo>
                  <a:pt x="0" y="2634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1105828" flipH="1">
            <a:off x="13444182" y="6960848"/>
            <a:ext cx="6146225" cy="4655766"/>
          </a:xfrm>
          <a:custGeom>
            <a:avLst/>
            <a:gdLst/>
            <a:ahLst/>
            <a:cxnLst/>
            <a:rect l="l" t="t" r="r" b="b"/>
            <a:pathLst>
              <a:path w="6146225" h="4655766">
                <a:moveTo>
                  <a:pt x="6146225" y="0"/>
                </a:moveTo>
                <a:lnTo>
                  <a:pt x="0" y="0"/>
                </a:lnTo>
                <a:lnTo>
                  <a:pt x="0" y="4655765"/>
                </a:lnTo>
                <a:lnTo>
                  <a:pt x="6146225" y="4655765"/>
                </a:lnTo>
                <a:lnTo>
                  <a:pt x="614622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208614" y="8917847"/>
            <a:ext cx="1881998" cy="3550940"/>
          </a:xfrm>
          <a:custGeom>
            <a:avLst/>
            <a:gdLst/>
            <a:ahLst/>
            <a:cxnLst/>
            <a:rect l="l" t="t" r="r" b="b"/>
            <a:pathLst>
              <a:path w="1881998" h="3550940">
                <a:moveTo>
                  <a:pt x="0" y="0"/>
                </a:moveTo>
                <a:lnTo>
                  <a:pt x="1881999" y="0"/>
                </a:lnTo>
                <a:lnTo>
                  <a:pt x="1881999" y="3550940"/>
                </a:lnTo>
                <a:lnTo>
                  <a:pt x="0" y="35509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1241090">
            <a:off x="10520727" y="8897830"/>
            <a:ext cx="1472217" cy="2777768"/>
          </a:xfrm>
          <a:custGeom>
            <a:avLst/>
            <a:gdLst/>
            <a:ahLst/>
            <a:cxnLst/>
            <a:rect l="l" t="t" r="r" b="b"/>
            <a:pathLst>
              <a:path w="1472217" h="2777768">
                <a:moveTo>
                  <a:pt x="0" y="0"/>
                </a:moveTo>
                <a:lnTo>
                  <a:pt x="1472217" y="0"/>
                </a:lnTo>
                <a:lnTo>
                  <a:pt x="1472217" y="2777768"/>
                </a:lnTo>
                <a:lnTo>
                  <a:pt x="0" y="27777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839200" y="7800975"/>
            <a:ext cx="1714500" cy="17068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197589" y="863672"/>
            <a:ext cx="2065154" cy="78483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5" name="Group 184"/>
          <p:cNvGrpSpPr/>
          <p:nvPr/>
        </p:nvGrpSpPr>
        <p:grpSpPr>
          <a:xfrm>
            <a:off x="4187649" y="792621"/>
            <a:ext cx="12431571" cy="855882"/>
            <a:chOff x="1183343" y="1464304"/>
            <a:chExt cx="8287714" cy="570588"/>
          </a:xfrm>
        </p:grpSpPr>
        <p:sp>
          <p:nvSpPr>
            <p:cNvPr id="186" name="TextBox 185"/>
            <p:cNvSpPr txBox="1"/>
            <p:nvPr/>
          </p:nvSpPr>
          <p:spPr>
            <a:xfrm>
              <a:off x="1930644" y="1511671"/>
              <a:ext cx="7540413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/>
                <a:t>&gt;, &lt; , =  ?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53200" y="7137400"/>
            <a:ext cx="5109210" cy="2997200"/>
            <a:chOff x="2981271" y="1222472"/>
            <a:chExt cx="10097347" cy="4368800"/>
          </a:xfrm>
        </p:grpSpPr>
        <p:sp>
          <p:nvSpPr>
            <p:cNvPr id="9" name="Oval 8"/>
            <p:cNvSpPr/>
            <p:nvPr/>
          </p:nvSpPr>
          <p:spPr>
            <a:xfrm>
              <a:off x="2981271" y="1222472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aturation sat="200000"/>
                      </a14:imgEffect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356" y="1870236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628369" y="6920736"/>
            <a:ext cx="3639821" cy="1070611"/>
            <a:chOff x="1297606" y="4621088"/>
            <a:chExt cx="2426547" cy="713740"/>
          </a:xfrm>
        </p:grpSpPr>
        <p:sp>
          <p:nvSpPr>
            <p:cNvPr id="11" name="TextBox 10"/>
            <p:cNvSpPr txBox="1"/>
            <p:nvPr/>
          </p:nvSpPr>
          <p:spPr>
            <a:xfrm>
              <a:off x="1297606" y="4716338"/>
              <a:ext cx="2426547" cy="491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/>
                <a:t>80           20 + 60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57583" y="4621088"/>
              <a:ext cx="618067" cy="7137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041721" y="4700016"/>
            <a:ext cx="4001770" cy="1070579"/>
            <a:chOff x="1297606" y="4621088"/>
            <a:chExt cx="2667846" cy="713719"/>
          </a:xfrm>
        </p:grpSpPr>
        <p:sp>
          <p:nvSpPr>
            <p:cNvPr id="92" name="TextBox 91"/>
            <p:cNvSpPr txBox="1"/>
            <p:nvPr/>
          </p:nvSpPr>
          <p:spPr>
            <a:xfrm>
              <a:off x="1297606" y="4716338"/>
              <a:ext cx="2667846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/>
                <a:t>450           550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124710" y="2527300"/>
            <a:ext cx="3651885" cy="1070610"/>
            <a:chOff x="1297606" y="4621088"/>
            <a:chExt cx="2395746" cy="713719"/>
          </a:xfrm>
        </p:grpSpPr>
        <p:sp>
          <p:nvSpPr>
            <p:cNvPr id="95" name="TextBox 94"/>
            <p:cNvSpPr txBox="1"/>
            <p:nvPr/>
          </p:nvSpPr>
          <p:spPr>
            <a:xfrm>
              <a:off x="1297606" y="4716335"/>
              <a:ext cx="2395746" cy="49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/>
                <a:t>800           </a:t>
              </a:r>
              <a:r>
                <a:rPr lang="vi-VN" altLang="en-US" sz="4200" dirty="0"/>
                <a:t> </a:t>
              </a:r>
              <a:r>
                <a:rPr lang="vi-VN" altLang="en-US" sz="4000" dirty="0"/>
                <a:t>6</a:t>
              </a:r>
              <a:r>
                <a:rPr lang="en-US" sz="4000" dirty="0"/>
                <a:t>00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1938001" y="4700302"/>
            <a:ext cx="10517505" cy="1473200"/>
            <a:chOff x="1061288" y="3032742"/>
            <a:chExt cx="7011669" cy="982133"/>
          </a:xfrm>
        </p:grpSpPr>
        <p:sp>
          <p:nvSpPr>
            <p:cNvPr id="98" name="TextBox 97"/>
            <p:cNvSpPr txBox="1"/>
            <p:nvPr/>
          </p:nvSpPr>
          <p:spPr>
            <a:xfrm>
              <a:off x="1061288" y="3179639"/>
              <a:ext cx="7011669" cy="8352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200" dirty="0"/>
                <a:t>390            930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742855" y="3032742"/>
              <a:ext cx="785283" cy="701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1313795" y="1088390"/>
            <a:ext cx="3524250" cy="1241425"/>
            <a:chOff x="1303956" y="3734935"/>
            <a:chExt cx="2349500" cy="1181620"/>
          </a:xfrm>
        </p:grpSpPr>
        <p:sp>
          <p:nvSpPr>
            <p:cNvPr id="104" name="TextBox 103"/>
            <p:cNvSpPr txBox="1"/>
            <p:nvPr/>
          </p:nvSpPr>
          <p:spPr>
            <a:xfrm>
              <a:off x="1303956" y="3950105"/>
              <a:ext cx="2349500" cy="7310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200" dirty="0"/>
                <a:t>370           470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098976" y="3734935"/>
              <a:ext cx="799677" cy="11816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cxnSp>
        <p:nvCxnSpPr>
          <p:cNvPr id="5" name="Curved Connector 4"/>
          <p:cNvCxnSpPr/>
          <p:nvPr/>
        </p:nvCxnSpPr>
        <p:spPr>
          <a:xfrm rot="5400000">
            <a:off x="3072130" y="3758565"/>
            <a:ext cx="902970" cy="647065"/>
          </a:xfrm>
          <a:prstGeom prst="curvedConnector3">
            <a:avLst>
              <a:gd name="adj1" fmla="val 500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endCxn id="12" idx="0"/>
          </p:cNvCxnSpPr>
          <p:nvPr/>
        </p:nvCxnSpPr>
        <p:spPr>
          <a:xfrm rot="5400000" flipV="1">
            <a:off x="3049905" y="5888990"/>
            <a:ext cx="1148715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TextBox 13"/>
          <p:cNvSpPr txBox="1"/>
          <p:nvPr/>
        </p:nvSpPr>
        <p:spPr>
          <a:xfrm>
            <a:off x="3939241" y="2562850"/>
            <a:ext cx="524510" cy="9220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" name="TextBox 110"/>
          <p:cNvSpPr txBox="1"/>
          <p:nvPr/>
        </p:nvSpPr>
        <p:spPr>
          <a:xfrm rot="21300000">
            <a:off x="2611352" y="4757315"/>
            <a:ext cx="524510" cy="9220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3" name="TextBox 109"/>
          <p:cNvSpPr txBox="1"/>
          <p:nvPr/>
        </p:nvSpPr>
        <p:spPr>
          <a:xfrm>
            <a:off x="3817034" y="6981825"/>
            <a:ext cx="524510" cy="9220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TextBox 106"/>
          <p:cNvSpPr txBox="1"/>
          <p:nvPr/>
        </p:nvSpPr>
        <p:spPr>
          <a:xfrm rot="180000">
            <a:off x="12790805" y="1323975"/>
            <a:ext cx="692150" cy="8134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TextBox 100"/>
          <p:cNvSpPr txBox="1"/>
          <p:nvPr/>
        </p:nvSpPr>
        <p:spPr>
          <a:xfrm>
            <a:off x="12115800" y="3086100"/>
            <a:ext cx="4454525" cy="1287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200" dirty="0"/>
              <a:t>1 000           </a:t>
            </a:r>
            <a:r>
              <a:rPr lang="vi-VN" altLang="en-US" sz="4200" dirty="0"/>
              <a:t>   </a:t>
            </a:r>
            <a:r>
              <a:rPr lang="vi-VN" altLang="en-US" sz="4000" dirty="0">
                <a:cs typeface="+mn-lt"/>
              </a:rPr>
              <a:t>9</a:t>
            </a:r>
            <a:r>
              <a:rPr lang="en-US" sz="4000" dirty="0">
                <a:cs typeface="+mn-lt"/>
              </a:rPr>
              <a:t>00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600430" y="2939415"/>
            <a:ext cx="1362710" cy="13411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1" name="TextBox 107"/>
          <p:cNvSpPr txBox="1"/>
          <p:nvPr/>
        </p:nvSpPr>
        <p:spPr>
          <a:xfrm>
            <a:off x="13848715" y="3042285"/>
            <a:ext cx="911860" cy="10744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&gt;</a:t>
            </a:r>
          </a:p>
        </p:txBody>
      </p:sp>
      <p:cxnSp>
        <p:nvCxnSpPr>
          <p:cNvPr id="33" name="Curved Connector 32"/>
          <p:cNvCxnSpPr/>
          <p:nvPr/>
        </p:nvCxnSpPr>
        <p:spPr>
          <a:xfrm flipV="1">
            <a:off x="4658995" y="1181100"/>
            <a:ext cx="7837805" cy="6812915"/>
          </a:xfrm>
          <a:prstGeom prst="curvedConnector3">
            <a:avLst>
              <a:gd name="adj1" fmla="val 5000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13725525" y="2321560"/>
            <a:ext cx="981075" cy="612140"/>
          </a:xfrm>
          <a:prstGeom prst="curvedConnector3">
            <a:avLst>
              <a:gd name="adj1" fmla="val 500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 flipV="1">
            <a:off x="13105765" y="4301490"/>
            <a:ext cx="723265" cy="384175"/>
          </a:xfrm>
          <a:prstGeom prst="curvedConnector3">
            <a:avLst>
              <a:gd name="adj1" fmla="val 4995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5400000">
            <a:off x="11003915" y="5820410"/>
            <a:ext cx="2110740" cy="2021205"/>
          </a:xfrm>
          <a:prstGeom prst="curvedConnector3">
            <a:avLst>
              <a:gd name="adj1" fmla="val 500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A800EBD-459C-089C-B70D-7E61FDB5A0A6}"/>
              </a:ext>
            </a:extLst>
          </p:cNvPr>
          <p:cNvSpPr/>
          <p:nvPr/>
        </p:nvSpPr>
        <p:spPr>
          <a:xfrm>
            <a:off x="13308647" y="4890135"/>
            <a:ext cx="540068" cy="6057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3" grpId="0" bldLvl="0" animBg="1"/>
      <p:bldP spid="27" grpId="0" bldLvl="0" animBg="1"/>
      <p:bldP spid="31" grpId="0" bldLvl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87649" y="792621"/>
            <a:ext cx="12431571" cy="855882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930644" y="1511671"/>
              <a:ext cx="7540413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/>
                <a:t>a) </a:t>
              </a:r>
              <a:r>
                <a:rPr lang="en-US" sz="4200" dirty="0" err="1"/>
                <a:t>Ảnh</a:t>
              </a:r>
              <a:r>
                <a:rPr lang="en-US" sz="4200" dirty="0"/>
                <a:t> </a:t>
              </a:r>
              <a:r>
                <a:rPr lang="en-US" sz="4200" dirty="0" err="1"/>
                <a:t>thẻ</a:t>
              </a:r>
              <a:r>
                <a:rPr lang="en-US" sz="4200" dirty="0"/>
                <a:t> </a:t>
              </a:r>
              <a:r>
                <a:rPr lang="en-US" sz="4200" dirty="0" err="1"/>
                <a:t>của</a:t>
              </a:r>
              <a:r>
                <a:rPr lang="en-US" sz="4200" dirty="0"/>
                <a:t> </a:t>
              </a:r>
              <a:r>
                <a:rPr lang="en-US" sz="4200" dirty="0" err="1"/>
                <a:t>mỗi</a:t>
              </a:r>
              <a:r>
                <a:rPr lang="en-US" sz="4200" dirty="0"/>
                <a:t> </a:t>
              </a:r>
              <a:r>
                <a:rPr lang="en-US" sz="4200" dirty="0" err="1"/>
                <a:t>bạn</a:t>
              </a:r>
              <a:r>
                <a:rPr lang="en-US" sz="4200" dirty="0"/>
                <a:t> </a:t>
              </a:r>
              <a:r>
                <a:rPr lang="en-US" sz="4200" dirty="0" err="1"/>
                <a:t>đã</a:t>
              </a:r>
              <a:r>
                <a:rPr lang="en-US" sz="4200" dirty="0"/>
                <a:t> </a:t>
              </a:r>
              <a:r>
                <a:rPr lang="en-US" sz="4200" dirty="0" err="1"/>
                <a:t>che</a:t>
              </a:r>
              <a:r>
                <a:rPr lang="en-US" sz="4200" dirty="0"/>
                <a:t> </a:t>
              </a:r>
              <a:r>
                <a:rPr lang="en-US" sz="4200" dirty="0" err="1"/>
                <a:t>đi</a:t>
              </a:r>
              <a:r>
                <a:rPr lang="en-US" sz="4200" dirty="0"/>
                <a:t> </a:t>
              </a:r>
              <a:r>
                <a:rPr lang="en-US" sz="4200" dirty="0" err="1"/>
                <a:t>số</a:t>
              </a:r>
              <a:r>
                <a:rPr lang="en-US" sz="4200" dirty="0"/>
                <a:t> </a:t>
              </a:r>
              <a:r>
                <a:rPr lang="en-US" sz="4200" dirty="0" err="1"/>
                <a:t>nào</a:t>
              </a:r>
              <a:r>
                <a:rPr lang="en-US" sz="42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60470" y="3673148"/>
            <a:ext cx="14958750" cy="1470353"/>
            <a:chOff x="1131714" y="2464638"/>
            <a:chExt cx="8190855" cy="805110"/>
          </a:xfrm>
        </p:grpSpPr>
        <p:grpSp>
          <p:nvGrpSpPr>
            <p:cNvPr id="5" name="Group 4"/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268603" y="2464638"/>
              <a:ext cx="646500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910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9918" y="2464638"/>
              <a:ext cx="699921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920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4454" y="2467873"/>
              <a:ext cx="658907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2506" y="2464638"/>
              <a:ext cx="585753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940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00499" y="2467873"/>
              <a:ext cx="585753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2024" y="2464638"/>
              <a:ext cx="585753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6567" y="2467873"/>
              <a:ext cx="585753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970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68093" y="2464638"/>
              <a:ext cx="585753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980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61473" y="2464638"/>
              <a:ext cx="585753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44511" y="2467873"/>
              <a:ext cx="708761" cy="3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1000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>
            <a:fillRect/>
          </a:stretch>
        </p:blipFill>
        <p:spPr>
          <a:xfrm>
            <a:off x="4461908" y="2881454"/>
            <a:ext cx="1512710" cy="17359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>
            <a:fillRect/>
          </a:stretch>
        </p:blipFill>
        <p:spPr>
          <a:xfrm>
            <a:off x="7282092" y="2893901"/>
            <a:ext cx="1477019" cy="17394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>
            <a:fillRect/>
          </a:stretch>
        </p:blipFill>
        <p:spPr>
          <a:xfrm>
            <a:off x="8702148" y="2893901"/>
            <a:ext cx="1411466" cy="17394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>
            <a:fillRect/>
          </a:stretch>
        </p:blipFill>
        <p:spPr>
          <a:xfrm>
            <a:off x="12771449" y="2856382"/>
            <a:ext cx="1488921" cy="173947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85368" y="5929257"/>
            <a:ext cx="1499243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b) </a:t>
            </a:r>
            <a:r>
              <a:rPr lang="en-US" sz="4200" dirty="0" err="1"/>
              <a:t>Trong</a:t>
            </a:r>
            <a:r>
              <a:rPr lang="en-US" sz="4200" dirty="0"/>
              <a:t> </a:t>
            </a:r>
            <a:r>
              <a:rPr lang="en-US" sz="4200" dirty="0" err="1"/>
              <a:t>các</a:t>
            </a:r>
            <a:r>
              <a:rPr lang="en-US" sz="4200" dirty="0"/>
              <a:t> </a:t>
            </a:r>
            <a:r>
              <a:rPr lang="en-US" sz="4200" dirty="0" err="1"/>
              <a:t>số</a:t>
            </a:r>
            <a:r>
              <a:rPr lang="en-US" sz="4200" dirty="0"/>
              <a:t> </a:t>
            </a:r>
            <a:r>
              <a:rPr lang="en-US" sz="4200" dirty="0" err="1"/>
              <a:t>che</a:t>
            </a:r>
            <a:r>
              <a:rPr lang="en-US" sz="4200" dirty="0"/>
              <a:t> </a:t>
            </a:r>
            <a:r>
              <a:rPr lang="en-US" sz="4200" dirty="0" err="1"/>
              <a:t>đi</a:t>
            </a:r>
            <a:r>
              <a:rPr lang="en-US" sz="4200" dirty="0"/>
              <a:t>, </a:t>
            </a:r>
            <a:r>
              <a:rPr lang="en-US" sz="4200" dirty="0" err="1"/>
              <a:t>số</a:t>
            </a:r>
            <a:r>
              <a:rPr lang="en-US" sz="4200" dirty="0"/>
              <a:t> </a:t>
            </a:r>
            <a:r>
              <a:rPr lang="en-US" sz="4200" dirty="0" err="1"/>
              <a:t>nào</a:t>
            </a:r>
            <a:r>
              <a:rPr lang="en-US" sz="4200" dirty="0"/>
              <a:t> </a:t>
            </a:r>
            <a:r>
              <a:rPr lang="en-US" sz="4200" dirty="0" err="1"/>
              <a:t>lớn</a:t>
            </a:r>
            <a:r>
              <a:rPr lang="en-US" sz="4200" dirty="0"/>
              <a:t> </a:t>
            </a:r>
            <a:r>
              <a:rPr lang="en-US" sz="4200" dirty="0" err="1"/>
              <a:t>nhất</a:t>
            </a:r>
            <a:r>
              <a:rPr lang="en-US" sz="4200" dirty="0"/>
              <a:t>, </a:t>
            </a:r>
            <a:r>
              <a:rPr lang="en-US" sz="4200" dirty="0" err="1"/>
              <a:t>số</a:t>
            </a:r>
            <a:r>
              <a:rPr lang="en-US" sz="4200" dirty="0"/>
              <a:t> </a:t>
            </a:r>
            <a:r>
              <a:rPr lang="en-US" sz="4200" dirty="0" err="1"/>
              <a:t>nào</a:t>
            </a:r>
            <a:r>
              <a:rPr lang="en-US" sz="4200" dirty="0"/>
              <a:t> </a:t>
            </a:r>
            <a:r>
              <a:rPr lang="en-US" sz="4200" dirty="0" err="1"/>
              <a:t>bé</a:t>
            </a:r>
            <a:r>
              <a:rPr lang="en-US" sz="4200" dirty="0"/>
              <a:t> </a:t>
            </a:r>
            <a:r>
              <a:rPr lang="en-US" sz="4200" dirty="0" err="1"/>
              <a:t>nhất</a:t>
            </a:r>
            <a:r>
              <a:rPr lang="en-US" sz="4200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57132" y="7041341"/>
            <a:ext cx="357759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/>
              <a:t>Số bé nhất là: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31667" y="7186797"/>
            <a:ext cx="11106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0858" y="8128370"/>
            <a:ext cx="11106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76302" y="3291843"/>
            <a:ext cx="119585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50:</a:t>
            </a:r>
          </a:p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TRÒN TRĂM, TRÒN CHỤC</a:t>
            </a:r>
          </a:p>
        </p:txBody>
      </p:sp>
    </p:spTree>
    <p:extLst>
      <p:ext uri="{BB962C8B-B14F-4D97-AF65-F5344CB8AC3E}">
        <p14:creationId xmlns:p14="http://schemas.microsoft.com/office/powerpoint/2010/main" val="18993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/>
          <p:cNvSpPr txBox="1"/>
          <p:nvPr/>
        </p:nvSpPr>
        <p:spPr>
          <a:xfrm>
            <a:off x="1630017" y="2038446"/>
            <a:ext cx="601789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a) So sánh các số tròn trăm</a:t>
            </a:r>
          </a:p>
        </p:txBody>
      </p:sp>
      <p:grpSp>
        <p:nvGrpSpPr>
          <p:cNvPr id="1987" name="Group 1986"/>
          <p:cNvGrpSpPr/>
          <p:nvPr/>
        </p:nvGrpSpPr>
        <p:grpSpPr>
          <a:xfrm>
            <a:off x="919335" y="3442635"/>
            <a:ext cx="5158493" cy="2874956"/>
            <a:chOff x="785166" y="2295090"/>
            <a:chExt cx="3438995" cy="1916637"/>
          </a:xfrm>
        </p:grpSpPr>
        <p:sp>
          <p:nvSpPr>
            <p:cNvPr id="1985" name="Rectangle 1984"/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1984" name="Picture 19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/>
          <p:cNvGrpSpPr/>
          <p:nvPr/>
        </p:nvGrpSpPr>
        <p:grpSpPr>
          <a:xfrm>
            <a:off x="6400803" y="3442635"/>
            <a:ext cx="7255566" cy="2874956"/>
            <a:chOff x="4439478" y="2295090"/>
            <a:chExt cx="4837044" cy="1916637"/>
          </a:xfrm>
        </p:grpSpPr>
        <p:sp>
          <p:nvSpPr>
            <p:cNvPr id="1124" name="Rectangle 1123"/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1120" name="Picture 1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/>
          <p:cNvSpPr/>
          <p:nvPr/>
        </p:nvSpPr>
        <p:spPr>
          <a:xfrm rot="16200000">
            <a:off x="3200408" y="4294979"/>
            <a:ext cx="596348" cy="4084983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89" name="TextBox 1988"/>
          <p:cNvSpPr txBox="1"/>
          <p:nvPr/>
        </p:nvSpPr>
        <p:spPr>
          <a:xfrm>
            <a:off x="2886522" y="6771479"/>
            <a:ext cx="11106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200</a:t>
            </a:r>
          </a:p>
        </p:txBody>
      </p:sp>
      <p:sp>
        <p:nvSpPr>
          <p:cNvPr id="1129" name="Left Brace 1128"/>
          <p:cNvSpPr/>
          <p:nvPr/>
        </p:nvSpPr>
        <p:spPr>
          <a:xfrm rot="16200000">
            <a:off x="9774846" y="3204180"/>
            <a:ext cx="596348" cy="6266583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30" name="TextBox 1129"/>
          <p:cNvSpPr txBox="1"/>
          <p:nvPr/>
        </p:nvSpPr>
        <p:spPr>
          <a:xfrm>
            <a:off x="9423705" y="6771480"/>
            <a:ext cx="11106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300</a:t>
            </a:r>
          </a:p>
        </p:txBody>
      </p:sp>
      <p:sp>
        <p:nvSpPr>
          <p:cNvPr id="1990" name="TextBox 1989"/>
          <p:cNvSpPr txBox="1"/>
          <p:nvPr/>
        </p:nvSpPr>
        <p:spPr>
          <a:xfrm>
            <a:off x="5855511" y="6409210"/>
            <a:ext cx="75184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/>
          <p:cNvSpPr txBox="1"/>
          <p:nvPr/>
        </p:nvSpPr>
        <p:spPr>
          <a:xfrm>
            <a:off x="13821282" y="3725590"/>
            <a:ext cx="261747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US" sz="4800" dirty="0"/>
              <a:t>300 &gt;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bldLvl="0" animBg="1"/>
      <p:bldP spid="1989" grpId="0"/>
      <p:bldP spid="1129" grpId="0" bldLvl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5197" y="2151224"/>
            <a:ext cx="15186992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68" name="TextBox 667"/>
          <p:cNvSpPr txBox="1"/>
          <p:nvPr/>
        </p:nvSpPr>
        <p:spPr>
          <a:xfrm>
            <a:off x="3896137" y="686724"/>
            <a:ext cx="616204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b) So sánh các số tròn chục: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39807" y="2403228"/>
            <a:ext cx="4459725" cy="2874956"/>
            <a:chOff x="1097879" y="1440210"/>
            <a:chExt cx="2973150" cy="1916637"/>
          </a:xfrm>
        </p:grpSpPr>
        <p:sp>
          <p:nvSpPr>
            <p:cNvPr id="705" name="Rectangle 704"/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669" name="Picture 6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/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3" name="Rectangle 67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4" name="Rectangle 67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682" name="Group 681"/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4" name="Rectangle 68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091763" y="2403228"/>
            <a:ext cx="3775241" cy="2874956"/>
            <a:chOff x="4665850" y="1440210"/>
            <a:chExt cx="2516827" cy="1916637"/>
          </a:xfrm>
        </p:grpSpPr>
        <p:sp>
          <p:nvSpPr>
            <p:cNvPr id="706" name="Rectangle 705"/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670" name="Picture 6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/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5" name="Rectangle 69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6" name="Rectangle 69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8" name="Rectangle 69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9" name="Rectangle 69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00" name="Rectangle 69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01" name="Rectangle 70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399780" y="5372247"/>
            <a:ext cx="99441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120</a:t>
            </a:r>
          </a:p>
        </p:txBody>
      </p:sp>
      <p:sp>
        <p:nvSpPr>
          <p:cNvPr id="704" name="TextBox 703"/>
          <p:cNvSpPr txBox="1"/>
          <p:nvPr/>
        </p:nvSpPr>
        <p:spPr>
          <a:xfrm>
            <a:off x="8599418" y="5372247"/>
            <a:ext cx="99441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110</a:t>
            </a:r>
          </a:p>
        </p:txBody>
      </p:sp>
      <p:sp>
        <p:nvSpPr>
          <p:cNvPr id="707" name="TextBox 706"/>
          <p:cNvSpPr txBox="1"/>
          <p:nvPr/>
        </p:nvSpPr>
        <p:spPr>
          <a:xfrm>
            <a:off x="6219410" y="4990479"/>
            <a:ext cx="75184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/>
          <p:cNvSpPr txBox="1"/>
          <p:nvPr/>
        </p:nvSpPr>
        <p:spPr>
          <a:xfrm>
            <a:off x="11919210" y="2553621"/>
            <a:ext cx="322834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/>
              <a:t>120  </a:t>
            </a:r>
            <a:r>
              <a:rPr lang="en-US" sz="5400" dirty="0">
                <a:solidFill>
                  <a:srgbClr val="FF0000"/>
                </a:solidFill>
              </a:rPr>
              <a:t>&gt;</a:t>
            </a:r>
            <a:r>
              <a:rPr lang="en-US" sz="5400" dirty="0"/>
              <a:t>  110</a:t>
            </a:r>
          </a:p>
          <a:p>
            <a:pPr>
              <a:lnSpc>
                <a:spcPct val="150000"/>
              </a:lnSpc>
            </a:pPr>
            <a:r>
              <a:rPr lang="en-US" sz="5400" dirty="0"/>
              <a:t>110  </a:t>
            </a:r>
            <a:r>
              <a:rPr lang="en-US" sz="5400" dirty="0">
                <a:solidFill>
                  <a:srgbClr val="FF0000"/>
                </a:solidFill>
              </a:rPr>
              <a:t>&lt;</a:t>
            </a:r>
            <a:r>
              <a:rPr lang="en-US" sz="5400" dirty="0"/>
              <a:t>  120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9175" y="7370107"/>
            <a:ext cx="136239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Cùng số trăm, khác số chục </a:t>
            </a:r>
            <a:r>
              <a:rPr lang="en-US" sz="4800" dirty="0">
                <a:sym typeface="Wingdings" panose="05000000000000000000" pitchFamily="2" charset="2"/>
              </a:rPr>
              <a:t> chỉ cần so sánh số chục.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9221" y="1957227"/>
            <a:ext cx="15563627" cy="54819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68" name="TextBox 667"/>
          <p:cNvSpPr txBox="1"/>
          <p:nvPr/>
        </p:nvSpPr>
        <p:spPr>
          <a:xfrm>
            <a:off x="3896137" y="686724"/>
            <a:ext cx="616204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b) So sánh các số tròn chục: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9641" y="6304887"/>
            <a:ext cx="12249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250</a:t>
            </a:r>
          </a:p>
        </p:txBody>
      </p:sp>
      <p:sp>
        <p:nvSpPr>
          <p:cNvPr id="704" name="TextBox 703"/>
          <p:cNvSpPr txBox="1"/>
          <p:nvPr/>
        </p:nvSpPr>
        <p:spPr>
          <a:xfrm>
            <a:off x="9271479" y="6319374"/>
            <a:ext cx="12249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350</a:t>
            </a:r>
          </a:p>
        </p:txBody>
      </p:sp>
      <p:sp>
        <p:nvSpPr>
          <p:cNvPr id="707" name="TextBox 706"/>
          <p:cNvSpPr txBox="1"/>
          <p:nvPr/>
        </p:nvSpPr>
        <p:spPr>
          <a:xfrm>
            <a:off x="6324600" y="6072477"/>
            <a:ext cx="81541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dirty="0">
                <a:solidFill>
                  <a:srgbClr val="FF0000"/>
                </a:solidFill>
              </a:rPr>
              <a:t>&lt;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708" name="TextBox 707"/>
          <p:cNvSpPr txBox="1"/>
          <p:nvPr/>
        </p:nvSpPr>
        <p:spPr>
          <a:xfrm>
            <a:off x="12711089" y="3240855"/>
            <a:ext cx="322834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/>
              <a:t>250  </a:t>
            </a:r>
            <a:r>
              <a:rPr lang="en-US" sz="5400" dirty="0">
                <a:solidFill>
                  <a:srgbClr val="FF0000"/>
                </a:solidFill>
              </a:rPr>
              <a:t>&lt;</a:t>
            </a:r>
            <a:r>
              <a:rPr lang="en-US" sz="5400" dirty="0"/>
              <a:t>  350</a:t>
            </a:r>
          </a:p>
          <a:p>
            <a:pPr>
              <a:lnSpc>
                <a:spcPct val="150000"/>
              </a:lnSpc>
            </a:pPr>
            <a:r>
              <a:rPr lang="en-US" sz="5400" dirty="0"/>
              <a:t>350  </a:t>
            </a:r>
            <a:r>
              <a:rPr lang="en-US" sz="5400" dirty="0">
                <a:solidFill>
                  <a:srgbClr val="FF0000"/>
                </a:solidFill>
              </a:rPr>
              <a:t>&gt;</a:t>
            </a:r>
            <a:r>
              <a:rPr lang="en-US" sz="5400" dirty="0"/>
              <a:t>  250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9573" y="8091426"/>
            <a:ext cx="136245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Khác số trăm, cùng số chục </a:t>
            </a:r>
            <a:r>
              <a:rPr lang="en-US" sz="4800" dirty="0">
                <a:sym typeface="Wingdings" panose="05000000000000000000" pitchFamily="2" charset="2"/>
              </a:rPr>
              <a:t> chỉ cần so sánh số trăm.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003574" y="2658945"/>
            <a:ext cx="5573226" cy="3570324"/>
            <a:chOff x="4793033" y="1602152"/>
            <a:chExt cx="3715484" cy="2380216"/>
          </a:xfrm>
        </p:grpSpPr>
        <p:sp>
          <p:nvSpPr>
            <p:cNvPr id="706" name="Rectangle 705"/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670" name="Picture 6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/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97" name="Rectangle 696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553829" y="2658947"/>
            <a:ext cx="5211575" cy="3570324"/>
            <a:chOff x="1159870" y="1602153"/>
            <a:chExt cx="3474383" cy="2380216"/>
          </a:xfrm>
        </p:grpSpPr>
        <p:sp>
          <p:nvSpPr>
            <p:cNvPr id="705" name="Rectangle 704"/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669" name="Picture 6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8924" y="1957227"/>
            <a:ext cx="16789037" cy="54819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68" name="TextBox 667"/>
          <p:cNvSpPr txBox="1"/>
          <p:nvPr/>
        </p:nvSpPr>
        <p:spPr>
          <a:xfrm>
            <a:off x="3896137" y="686724"/>
            <a:ext cx="616204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b) So sánh các số tròn chục: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6821" y="6304887"/>
            <a:ext cx="12249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610</a:t>
            </a:r>
          </a:p>
        </p:txBody>
      </p:sp>
      <p:sp>
        <p:nvSpPr>
          <p:cNvPr id="704" name="TextBox 703"/>
          <p:cNvSpPr txBox="1"/>
          <p:nvPr/>
        </p:nvSpPr>
        <p:spPr>
          <a:xfrm>
            <a:off x="9568659" y="6319374"/>
            <a:ext cx="12249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590</a:t>
            </a:r>
          </a:p>
        </p:txBody>
      </p:sp>
      <p:sp>
        <p:nvSpPr>
          <p:cNvPr id="707" name="TextBox 706"/>
          <p:cNvSpPr txBox="1"/>
          <p:nvPr/>
        </p:nvSpPr>
        <p:spPr>
          <a:xfrm>
            <a:off x="6853628" y="6072477"/>
            <a:ext cx="75184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/>
          <p:cNvSpPr txBox="1"/>
          <p:nvPr/>
        </p:nvSpPr>
        <p:spPr>
          <a:xfrm>
            <a:off x="14734611" y="3381824"/>
            <a:ext cx="255397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/>
              <a:t>610  </a:t>
            </a:r>
            <a:r>
              <a:rPr lang="en-US" sz="4200" dirty="0">
                <a:solidFill>
                  <a:srgbClr val="FF0000"/>
                </a:solidFill>
              </a:rPr>
              <a:t>&gt;</a:t>
            </a:r>
            <a:r>
              <a:rPr lang="en-US" sz="4200" dirty="0"/>
              <a:t>  590</a:t>
            </a:r>
          </a:p>
          <a:p>
            <a:pPr>
              <a:lnSpc>
                <a:spcPct val="150000"/>
              </a:lnSpc>
            </a:pPr>
            <a:r>
              <a:rPr lang="en-US" sz="4200" dirty="0"/>
              <a:t>590  </a:t>
            </a:r>
            <a:r>
              <a:rPr lang="en-US" sz="4200" dirty="0">
                <a:solidFill>
                  <a:srgbClr val="FF0000"/>
                </a:solidFill>
              </a:rPr>
              <a:t>&lt;</a:t>
            </a:r>
            <a:r>
              <a:rPr lang="en-US" sz="4200" dirty="0"/>
              <a:t>  610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584" y="7908579"/>
            <a:ext cx="1446519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Khác số trăm, khác số chục </a:t>
            </a:r>
            <a:r>
              <a:rPr lang="en-US" sz="4800" dirty="0">
                <a:sym typeface="Wingdings" panose="05000000000000000000" pitchFamily="2" charset="2"/>
              </a:rPr>
              <a:t> so sánh lần lượt số trăm rồi đến số chục.</a:t>
            </a:r>
            <a:endParaRPr lang="en-US" sz="4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327109" y="2658947"/>
            <a:ext cx="5872377" cy="3413531"/>
            <a:chOff x="849909" y="1772631"/>
            <a:chExt cx="3914918" cy="2275687"/>
          </a:xfrm>
        </p:grpSpPr>
        <p:sp>
          <p:nvSpPr>
            <p:cNvPr id="705" name="Rectangle 704"/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/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7337366" y="2658947"/>
            <a:ext cx="7269882" cy="3413531"/>
            <a:chOff x="4693457" y="1772631"/>
            <a:chExt cx="4846588" cy="2275687"/>
          </a:xfrm>
        </p:grpSpPr>
        <p:sp>
          <p:nvSpPr>
            <p:cNvPr id="706" name="Rectangle 705"/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/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95" name="Rectangle 694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03" name="Rectangle 702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57" name="Group 156"/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68" name="Group 167"/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/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01949" y="381141"/>
            <a:ext cx="12431571" cy="855882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/>
                <a:t>Đếm</a:t>
              </a:r>
              <a:r>
                <a:rPr lang="en-US" sz="4200" dirty="0"/>
                <a:t> </a:t>
              </a:r>
              <a:r>
                <a:rPr lang="en-US" sz="4200" dirty="0" err="1"/>
                <a:t>số</a:t>
              </a:r>
              <a:r>
                <a:rPr lang="en-US" sz="4200" dirty="0"/>
                <a:t> </a:t>
              </a:r>
              <a:r>
                <a:rPr lang="en-US" sz="4200" dirty="0" err="1"/>
                <a:t>thanh</a:t>
              </a:r>
              <a:r>
                <a:rPr lang="en-US" sz="4200" dirty="0"/>
                <a:t> </a:t>
              </a:r>
              <a:r>
                <a:rPr lang="en-US" sz="4200" dirty="0" err="1"/>
                <a:t>rồi</a:t>
              </a:r>
              <a:r>
                <a:rPr lang="en-US" sz="4200" dirty="0"/>
                <a:t> so </a:t>
              </a:r>
              <a:r>
                <a:rPr lang="en-US" sz="4200" dirty="0" err="1"/>
                <a:t>sánh</a:t>
              </a:r>
              <a:r>
                <a:rPr lang="en-US" sz="4200" dirty="0"/>
                <a:t> </a:t>
              </a:r>
              <a:r>
                <a:rPr lang="en-US" sz="4200" dirty="0" err="1"/>
                <a:t>các</a:t>
              </a:r>
              <a:r>
                <a:rPr lang="en-US" sz="4200" dirty="0"/>
                <a:t> </a:t>
              </a:r>
              <a:r>
                <a:rPr lang="en-US" sz="4200" dirty="0" err="1"/>
                <a:t>số</a:t>
              </a:r>
              <a:r>
                <a:rPr lang="en-US" sz="4200" dirty="0"/>
                <a:t> </a:t>
              </a:r>
              <a:r>
                <a:rPr lang="en-US" sz="4200" dirty="0" err="1"/>
                <a:t>tròn</a:t>
              </a:r>
              <a:r>
                <a:rPr lang="en-US" sz="4200" dirty="0"/>
                <a:t> </a:t>
              </a:r>
              <a:r>
                <a:rPr lang="en-US" sz="4200" dirty="0" err="1"/>
                <a:t>trăm</a:t>
              </a:r>
              <a:r>
                <a:rPr lang="en-US" sz="42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69815" y="1417850"/>
            <a:ext cx="11750795" cy="3428208"/>
            <a:chOff x="546959" y="1087230"/>
            <a:chExt cx="8810401" cy="2570370"/>
          </a:xfrm>
        </p:grpSpPr>
        <p:sp>
          <p:nvSpPr>
            <p:cNvPr id="5" name="TextBox 4"/>
            <p:cNvSpPr txBox="1"/>
            <p:nvPr/>
          </p:nvSpPr>
          <p:spPr>
            <a:xfrm>
              <a:off x="546959" y="1087230"/>
              <a:ext cx="597987" cy="6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a)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327951" y="4963202"/>
            <a:ext cx="291846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58847" y="5510393"/>
            <a:ext cx="11750795" cy="3428208"/>
            <a:chOff x="1105898" y="3673595"/>
            <a:chExt cx="7833863" cy="2285472"/>
          </a:xfrm>
        </p:grpSpPr>
        <p:sp>
          <p:nvSpPr>
            <p:cNvPr id="257" name="TextBox 256"/>
            <p:cNvSpPr txBox="1"/>
            <p:nvPr/>
          </p:nvSpPr>
          <p:spPr>
            <a:xfrm>
              <a:off x="1105898" y="3673595"/>
              <a:ext cx="550333" cy="55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b) </a:t>
              </a: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/>
          <p:cNvSpPr txBox="1"/>
          <p:nvPr/>
        </p:nvSpPr>
        <p:spPr>
          <a:xfrm>
            <a:off x="6479865" y="9117291"/>
            <a:ext cx="291846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300 &lt;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/>
        </p:nvGrpSpPr>
        <p:grpSpPr>
          <a:xfrm>
            <a:off x="4187649" y="792621"/>
            <a:ext cx="12431571" cy="855882"/>
            <a:chOff x="1183343" y="1464304"/>
            <a:chExt cx="8287714" cy="570588"/>
          </a:xfrm>
        </p:grpSpPr>
        <p:sp>
          <p:nvSpPr>
            <p:cNvPr id="186" name="TextBox 185"/>
            <p:cNvSpPr txBox="1"/>
            <p:nvPr/>
          </p:nvSpPr>
          <p:spPr>
            <a:xfrm>
              <a:off x="1801298" y="1511671"/>
              <a:ext cx="7669759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/>
                <a:t>Đếm</a:t>
              </a:r>
              <a:r>
                <a:rPr lang="en-US" sz="4200" dirty="0"/>
                <a:t> </a:t>
              </a:r>
              <a:r>
                <a:rPr lang="en-US" sz="4200" dirty="0" err="1"/>
                <a:t>rồi</a:t>
              </a:r>
              <a:r>
                <a:rPr lang="en-US" sz="4200" dirty="0"/>
                <a:t> so </a:t>
              </a:r>
              <a:r>
                <a:rPr lang="en-US" sz="4200" dirty="0" err="1"/>
                <a:t>sánh</a:t>
              </a:r>
              <a:r>
                <a:rPr lang="en-US" sz="4200" dirty="0"/>
                <a:t> </a:t>
              </a:r>
              <a:r>
                <a:rPr lang="en-US" sz="4200" dirty="0" err="1"/>
                <a:t>các</a:t>
              </a:r>
              <a:r>
                <a:rPr lang="en-US" sz="4200" dirty="0"/>
                <a:t> </a:t>
              </a:r>
              <a:r>
                <a:rPr lang="en-US" sz="4200" dirty="0" err="1"/>
                <a:t>số</a:t>
              </a:r>
              <a:r>
                <a:rPr lang="en-US" sz="4200" dirty="0"/>
                <a:t> </a:t>
              </a:r>
              <a:r>
                <a:rPr lang="en-US" sz="4200" dirty="0" err="1"/>
                <a:t>tròn</a:t>
              </a:r>
              <a:r>
                <a:rPr lang="en-US" sz="4200" dirty="0"/>
                <a:t> </a:t>
              </a:r>
              <a:r>
                <a:rPr lang="en-US" sz="4200" dirty="0" err="1"/>
                <a:t>chục</a:t>
              </a:r>
              <a:r>
                <a:rPr lang="en-US" sz="4200" dirty="0"/>
                <a:t>.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2</a:t>
              </a:r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1419830" y="2083370"/>
            <a:ext cx="14410827" cy="4434311"/>
            <a:chOff x="946553" y="1388913"/>
            <a:chExt cx="9607218" cy="2956207"/>
          </a:xfrm>
        </p:grpSpPr>
        <p:sp>
          <p:nvSpPr>
            <p:cNvPr id="192" name="TextBox 191"/>
            <p:cNvSpPr txBox="1"/>
            <p:nvPr/>
          </p:nvSpPr>
          <p:spPr>
            <a:xfrm>
              <a:off x="946553" y="1388913"/>
              <a:ext cx="531707" cy="55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a) 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/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/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346" name="Group 345"/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/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48" name="Group 347"/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49" name="Group 348"/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aphicFrame>
        <p:nvGraphicFramePr>
          <p:cNvPr id="178" name="Table 179"/>
          <p:cNvGraphicFramePr>
            <a:graphicFrameLocks noGrp="1"/>
          </p:cNvGraphicFramePr>
          <p:nvPr/>
        </p:nvGraphicFramePr>
        <p:xfrm>
          <a:off x="5981993" y="7219952"/>
          <a:ext cx="6926580" cy="126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8730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Rectangle 379"/>
          <p:cNvSpPr/>
          <p:nvPr/>
        </p:nvSpPr>
        <p:spPr>
          <a:xfrm>
            <a:off x="6249924" y="7277631"/>
            <a:ext cx="1810512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2" name="Rectangle 381"/>
          <p:cNvSpPr/>
          <p:nvPr/>
        </p:nvSpPr>
        <p:spPr>
          <a:xfrm>
            <a:off x="10878869" y="7287707"/>
            <a:ext cx="1810512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3" name="Rectangle 382"/>
          <p:cNvSpPr/>
          <p:nvPr/>
        </p:nvSpPr>
        <p:spPr>
          <a:xfrm>
            <a:off x="8622075" y="7265586"/>
            <a:ext cx="1645920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ldLvl="0" animBg="1"/>
      <p:bldP spid="382" grpId="0" bldLvl="0" animBg="1"/>
      <p:bldP spid="38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/>
        </p:nvGrpSpPr>
        <p:grpSpPr>
          <a:xfrm>
            <a:off x="4187649" y="792621"/>
            <a:ext cx="12431571" cy="855882"/>
            <a:chOff x="1183343" y="1464304"/>
            <a:chExt cx="8287714" cy="570588"/>
          </a:xfrm>
        </p:grpSpPr>
        <p:sp>
          <p:nvSpPr>
            <p:cNvPr id="186" name="TextBox 185"/>
            <p:cNvSpPr txBox="1"/>
            <p:nvPr/>
          </p:nvSpPr>
          <p:spPr>
            <a:xfrm>
              <a:off x="1801298" y="1511671"/>
              <a:ext cx="7669759" cy="4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/>
                <a:t>Đếm</a:t>
              </a:r>
              <a:r>
                <a:rPr lang="en-US" sz="4200" dirty="0"/>
                <a:t> </a:t>
              </a:r>
              <a:r>
                <a:rPr lang="en-US" sz="4200" dirty="0" err="1"/>
                <a:t>rồi</a:t>
              </a:r>
              <a:r>
                <a:rPr lang="en-US" sz="4200" dirty="0"/>
                <a:t> so </a:t>
              </a:r>
              <a:r>
                <a:rPr lang="en-US" sz="4200" dirty="0" err="1"/>
                <a:t>sánh</a:t>
              </a:r>
              <a:r>
                <a:rPr lang="en-US" sz="4200" dirty="0"/>
                <a:t> </a:t>
              </a:r>
              <a:r>
                <a:rPr lang="en-US" sz="4200" dirty="0" err="1"/>
                <a:t>các</a:t>
              </a:r>
              <a:r>
                <a:rPr lang="en-US" sz="4200" dirty="0"/>
                <a:t> </a:t>
              </a:r>
              <a:r>
                <a:rPr lang="en-US" sz="4200" dirty="0" err="1"/>
                <a:t>số</a:t>
              </a:r>
              <a:r>
                <a:rPr lang="en-US" sz="4200" dirty="0"/>
                <a:t> </a:t>
              </a:r>
              <a:r>
                <a:rPr lang="en-US" sz="4200" dirty="0" err="1"/>
                <a:t>tròn</a:t>
              </a:r>
              <a:r>
                <a:rPr lang="en-US" sz="4200" dirty="0"/>
                <a:t> </a:t>
              </a:r>
              <a:r>
                <a:rPr lang="en-US" sz="4200" dirty="0" err="1"/>
                <a:t>chục</a:t>
              </a:r>
              <a:r>
                <a:rPr lang="en-US" sz="4200" dirty="0"/>
                <a:t>.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/>
                <a:t>2</a:t>
              </a:r>
            </a:p>
          </p:txBody>
        </p:sp>
      </p:grpSp>
      <p:graphicFrame>
        <p:nvGraphicFramePr>
          <p:cNvPr id="178" name="Table 179"/>
          <p:cNvGraphicFramePr>
            <a:graphicFrameLocks noGrp="1"/>
          </p:cNvGraphicFramePr>
          <p:nvPr/>
        </p:nvGraphicFramePr>
        <p:xfrm>
          <a:off x="5981993" y="7219952"/>
          <a:ext cx="6926580" cy="126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8730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93682" marR="93682" marT="56677" marB="5667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Rectangle 379"/>
          <p:cNvSpPr/>
          <p:nvPr/>
        </p:nvSpPr>
        <p:spPr>
          <a:xfrm>
            <a:off x="6249924" y="7277631"/>
            <a:ext cx="1810512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2" name="Rectangle 381"/>
          <p:cNvSpPr/>
          <p:nvPr/>
        </p:nvSpPr>
        <p:spPr>
          <a:xfrm>
            <a:off x="10878869" y="7287707"/>
            <a:ext cx="1810512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3" name="Rectangle 382"/>
          <p:cNvSpPr/>
          <p:nvPr/>
        </p:nvSpPr>
        <p:spPr>
          <a:xfrm>
            <a:off x="8622075" y="7265586"/>
            <a:ext cx="1645920" cy="115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" name="Group 4"/>
          <p:cNvGrpSpPr/>
          <p:nvPr/>
        </p:nvGrpSpPr>
        <p:grpSpPr>
          <a:xfrm>
            <a:off x="1419830" y="2083370"/>
            <a:ext cx="14410827" cy="4434311"/>
            <a:chOff x="946553" y="1388913"/>
            <a:chExt cx="9607218" cy="2956207"/>
          </a:xfrm>
        </p:grpSpPr>
        <p:sp>
          <p:nvSpPr>
            <p:cNvPr id="194" name="Rectangle 193"/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946553" y="1388913"/>
              <a:ext cx="550333" cy="55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b) </a:t>
              </a:r>
            </a:p>
          </p:txBody>
        </p: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/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/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ldLvl="0" animBg="1"/>
      <p:bldP spid="382" grpId="0" bldLvl="0" animBg="1"/>
      <p:bldP spid="38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321</Words>
  <Application>Microsoft Office PowerPoint</Application>
  <PresentationFormat>Custom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DFPOP1-W9</vt:lpstr>
      <vt:lpstr>Calibri</vt:lpstr>
      <vt:lpstr>Wingdings</vt:lpstr>
      <vt:lpstr>Mulled Wine Season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Baby Three</dc:title>
  <dc:creator>thuy</dc:creator>
  <cp:lastModifiedBy>MAIHUNG</cp:lastModifiedBy>
  <cp:revision>55</cp:revision>
  <dcterms:created xsi:type="dcterms:W3CDTF">2006-08-16T00:00:00Z</dcterms:created>
  <dcterms:modified xsi:type="dcterms:W3CDTF">2025-04-12T15:07:35Z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26C020AE22DF4F2B83475C36D75B6B4A_13</vt:lpwstr>
  </property>
  <property fmtid="{D5CDD505-2E9C-101B-9397-08002B2CF9AE}" pid="3" name="KSOProductBuildVer">
    <vt:lpwstr>1033-12.2.0.19805</vt:lpwstr>
  </property>
</Properties>
</file>