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73" r:id="rId3"/>
    <p:sldId id="257" r:id="rId4"/>
    <p:sldId id="258" r:id="rId5"/>
    <p:sldId id="259" r:id="rId6"/>
    <p:sldId id="269" r:id="rId7"/>
    <p:sldId id="260" r:id="rId8"/>
    <p:sldId id="271" r:id="rId9"/>
    <p:sldId id="262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oki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69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729" r:id="rId25"/>
    <p:sldLayoutId id="214748373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60416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582455" y="5771336"/>
            <a:ext cx="47171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368307" y="226468"/>
            <a:ext cx="1864641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cầu</a:t>
            </a:r>
            <a:endParaRPr lang="en-US" sz="2000" dirty="0"/>
          </a:p>
        </p:txBody>
      </p:sp>
      <p:sp>
        <p:nvSpPr>
          <p:cNvPr id="9" name="Cloud Callout 8"/>
          <p:cNvSpPr/>
          <p:nvPr/>
        </p:nvSpPr>
        <p:spPr>
          <a:xfrm>
            <a:off x="6368307" y="231129"/>
            <a:ext cx="2073933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SGK - 66</a:t>
            </a:r>
            <a:endParaRPr lang="en-US" sz="2000" dirty="0"/>
          </a:p>
        </p:txBody>
      </p:sp>
      <p:sp>
        <p:nvSpPr>
          <p:cNvPr id="10" name="Cloud Callout 9"/>
          <p:cNvSpPr/>
          <p:nvPr/>
        </p:nvSpPr>
        <p:spPr>
          <a:xfrm>
            <a:off x="6112993" y="186315"/>
            <a:ext cx="2375268" cy="1132471"/>
          </a:xfrm>
          <a:prstGeom prst="cloudCallout">
            <a:avLst>
              <a:gd name="adj1" fmla="val -54389"/>
              <a:gd name="adj2" fmla="val 318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quả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giải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thích</a:t>
            </a:r>
            <a:endParaRPr lang="en-US" sz="2000" dirty="0"/>
          </a:p>
        </p:txBody>
      </p:sp>
      <p:sp>
        <p:nvSpPr>
          <p:cNvPr id="11" name="Cloud Callout 10"/>
          <p:cNvSpPr/>
          <p:nvPr/>
        </p:nvSpPr>
        <p:spPr>
          <a:xfrm>
            <a:off x="6112993" y="186315"/>
            <a:ext cx="2375268" cy="1206265"/>
          </a:xfrm>
          <a:prstGeom prst="cloudCallout">
            <a:avLst>
              <a:gd name="adj1" fmla="val -54389"/>
              <a:gd name="adj2" fmla="val 318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củng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cố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Google Shape;4344;p1"/>
          <p:cNvSpPr txBox="1"/>
          <p:nvPr/>
        </p:nvSpPr>
        <p:spPr>
          <a:xfrm>
            <a:off x="-152400" y="1690444"/>
            <a:ext cx="12344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2C0892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dirty="0">
              <a:solidFill>
                <a:srgbClr val="2C0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6000" b="0" i="0" u="none" strike="noStrike" cap="none" dirty="0">
                <a:solidFill>
                  <a:srgbClr val="2C0892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</a:t>
            </a:r>
            <a:r>
              <a:rPr lang="en-US" sz="6000" b="0" i="0" u="none" strike="noStrike" cap="none" dirty="0" smtClean="0">
                <a:solidFill>
                  <a:srgbClr val="2C0892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MÉT</a:t>
            </a:r>
            <a:r>
              <a:rPr lang="en-US" dirty="0" smtClean="0">
                <a:solidFill>
                  <a:srgbClr val="2C0892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2C0892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. KI-LÔ-MÉT</a:t>
            </a:r>
            <a:endParaRPr dirty="0">
              <a:solidFill>
                <a:srgbClr val="2C0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5" name="Google Shape;4365;p3"/>
          <p:cNvGrpSpPr/>
          <p:nvPr/>
        </p:nvGrpSpPr>
        <p:grpSpPr>
          <a:xfrm>
            <a:off x="5307441" y="3096469"/>
            <a:ext cx="6239149" cy="2492865"/>
            <a:chOff x="5387289" y="3085305"/>
            <a:chExt cx="6239149" cy="249286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3">
              <a:alphaModFix/>
            </a:blip>
            <a:srcRect l="5525" t="1739" r="68269" b="64444"/>
            <a:stretch/>
          </p:blipFill>
          <p:spPr>
            <a:xfrm>
              <a:off x="9630499" y="325904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87289" y="3223053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tay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mình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đề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xi-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  <p:pic>
        <p:nvPicPr>
          <p:cNvPr id="28" name="Google Shape;4366;p3"/>
          <p:cNvPicPr preferRelativeResize="0"/>
          <p:nvPr/>
        </p:nvPicPr>
        <p:blipFill rotWithShape="1">
          <a:blip r:embed="rId3">
            <a:alphaModFix/>
          </a:blip>
          <a:srcRect l="18036" t="29841" r="68269" b="64444"/>
          <a:stretch/>
        </p:blipFill>
        <p:spPr>
          <a:xfrm rot="801524">
            <a:off x="9714250" y="4969414"/>
            <a:ext cx="1043042" cy="54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4" name="Google Shape;4354;p3"/>
          <p:cNvPicPr preferRelativeResize="0"/>
          <p:nvPr/>
        </p:nvPicPr>
        <p:blipFill rotWithShape="1">
          <a:blip r:embed="rId4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179521" y="3103647"/>
            <a:ext cx="2843829" cy="3354979"/>
            <a:chOff x="-43696" y="3227313"/>
            <a:chExt cx="2843829" cy="3354979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43696" y="3227313"/>
              <a:ext cx="2843829" cy="1405907"/>
              <a:chOff x="3790419" y="4727453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15671" y="4727453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90419" y="4925527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chì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dài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đề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 xi- </a:t>
                </a:r>
                <a:r>
                  <a:rPr lang="en-US" sz="2800" b="0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mét</a:t>
                </a:r>
                <a:r>
                  <a:rPr lang="en-US" sz="28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.</a:t>
                </a:r>
                <a:endParaRPr dirty="0"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6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 cm; 10 cm = 1dm.</a:t>
            </a:r>
            <a:endParaRPr dirty="0"/>
          </a:p>
        </p:txBody>
      </p:sp>
      <p:sp>
        <p:nvSpPr>
          <p:cNvPr id="4364" name="Google Shape;4364;p3"/>
          <p:cNvSpPr txBox="1"/>
          <p:nvPr/>
        </p:nvSpPr>
        <p:spPr>
          <a:xfrm>
            <a:off x="3315973" y="353392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xi 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endParaRPr dirty="0"/>
          </a:p>
        </p:txBody>
      </p:sp>
      <p:sp>
        <p:nvSpPr>
          <p:cNvPr id="2" name="Cloud Callout 1"/>
          <p:cNvSpPr/>
          <p:nvPr/>
        </p:nvSpPr>
        <p:spPr>
          <a:xfrm>
            <a:off x="6456218" y="12746"/>
            <a:ext cx="5264885" cy="913864"/>
          </a:xfrm>
          <a:prstGeom prst="cloudCallout">
            <a:avLst>
              <a:gd name="adj1" fmla="val -52674"/>
              <a:gd name="adj2" fmla="val 685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000000"/>
                </a:solidFill>
                <a:ea typeface="Arial"/>
                <a:cs typeface="Arial"/>
              </a:rPr>
              <a:t>Bút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Arial"/>
                <a:cs typeface="Arial"/>
              </a:rPr>
              <a:t>chì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Arial"/>
                <a:cs typeface="Arial"/>
              </a:rPr>
              <a:t>dài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endParaRPr lang="en-US" sz="2800" dirty="0"/>
          </a:p>
          <a:p>
            <a:pPr lvl="0" algn="ctr"/>
            <a:r>
              <a:rPr lang="en-US" sz="2800" dirty="0" err="1">
                <a:solidFill>
                  <a:srgbClr val="000000"/>
                </a:solidFill>
                <a:ea typeface="Arial"/>
                <a:cs typeface="Arial"/>
              </a:rPr>
              <a:t>bao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Arial"/>
                <a:cs typeface="Arial"/>
              </a:rPr>
              <a:t>nhiêu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430264" y="4375800"/>
            <a:ext cx="7266376" cy="1965261"/>
          </a:xfrm>
          <a:prstGeom prst="wedgeRoundRectCallout">
            <a:avLst>
              <a:gd name="adj1" fmla="val -15527"/>
              <a:gd name="adj2" fmla="val -114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Bút</a:t>
            </a:r>
            <a:r>
              <a:rPr lang="en-US" sz="3600" dirty="0" smtClean="0"/>
              <a:t> </a:t>
            </a:r>
            <a:r>
              <a:rPr lang="en-US" sz="3600" dirty="0" err="1" smtClean="0"/>
              <a:t>chì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10 </a:t>
            </a:r>
            <a:r>
              <a:rPr lang="en-US" sz="3600" dirty="0" err="1" smtClean="0"/>
              <a:t>xăng-ti-mét</a:t>
            </a:r>
            <a:endParaRPr lang="en-US" sz="3600" dirty="0" smtClean="0"/>
          </a:p>
          <a:p>
            <a:pPr algn="ctr"/>
            <a:r>
              <a:rPr lang="en-US" sz="3600" dirty="0" smtClean="0"/>
              <a:t> hay </a:t>
            </a:r>
            <a:r>
              <a:rPr lang="en-US" sz="3600" dirty="0" err="1" smtClean="0"/>
              <a:t>bút</a:t>
            </a:r>
            <a:r>
              <a:rPr lang="en-US" sz="3600" dirty="0" smtClean="0"/>
              <a:t> </a:t>
            </a:r>
            <a:r>
              <a:rPr lang="en-US" sz="3600" dirty="0" err="1" smtClean="0"/>
              <a:t>chì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1 </a:t>
            </a:r>
            <a:r>
              <a:rPr lang="en-US" sz="3600" dirty="0" err="1" smtClean="0"/>
              <a:t>đề</a:t>
            </a:r>
            <a:r>
              <a:rPr lang="en-US" sz="3600" dirty="0" smtClean="0"/>
              <a:t>-xi-</a:t>
            </a:r>
            <a:r>
              <a:rPr lang="en-US" sz="3600" dirty="0" err="1" smtClean="0"/>
              <a:t>mét</a:t>
            </a:r>
            <a:endParaRPr lang="en-US" sz="3600" dirty="0"/>
          </a:p>
        </p:txBody>
      </p:sp>
      <p:sp>
        <p:nvSpPr>
          <p:cNvPr id="23" name="Cloud Callout 22"/>
          <p:cNvSpPr/>
          <p:nvPr/>
        </p:nvSpPr>
        <p:spPr>
          <a:xfrm>
            <a:off x="8699778" y="5263685"/>
            <a:ext cx="3071987" cy="1516779"/>
          </a:xfrm>
          <a:prstGeom prst="cloudCallout">
            <a:avLst>
              <a:gd name="adj1" fmla="val -78565"/>
              <a:gd name="adj2" fmla="val -3821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HS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lấy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nháp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viết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tắt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vị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đề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-xi-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mét</a:t>
            </a:r>
            <a:endParaRPr lang="en-US" sz="2000" dirty="0"/>
          </a:p>
        </p:txBody>
      </p:sp>
      <p:sp>
        <p:nvSpPr>
          <p:cNvPr id="24" name="Cloud Callout 23"/>
          <p:cNvSpPr/>
          <p:nvPr/>
        </p:nvSpPr>
        <p:spPr>
          <a:xfrm>
            <a:off x="-24834" y="3122378"/>
            <a:ext cx="3071987" cy="1516779"/>
          </a:xfrm>
          <a:prstGeom prst="cloudCallout">
            <a:avLst>
              <a:gd name="adj1" fmla="val -6406"/>
              <a:gd name="adj2" fmla="val 6591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1dm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cm?</a:t>
            </a:r>
            <a:endParaRPr lang="en-US" sz="2000" dirty="0"/>
          </a:p>
        </p:txBody>
      </p:sp>
      <p:sp>
        <p:nvSpPr>
          <p:cNvPr id="26" name="Cloud Callout 25"/>
          <p:cNvSpPr/>
          <p:nvPr/>
        </p:nvSpPr>
        <p:spPr>
          <a:xfrm>
            <a:off x="3702713" y="3472107"/>
            <a:ext cx="1864641" cy="874301"/>
          </a:xfrm>
          <a:prstGeom prst="cloudCallout">
            <a:avLst>
              <a:gd name="adj1" fmla="val 51452"/>
              <a:gd name="adj2" fmla="val 508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HS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đọc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endParaRPr lang="en-US" sz="2000" dirty="0"/>
          </a:p>
        </p:txBody>
      </p:sp>
      <p:sp>
        <p:nvSpPr>
          <p:cNvPr id="4" name="Oval Callout 3"/>
          <p:cNvSpPr/>
          <p:nvPr/>
        </p:nvSpPr>
        <p:spPr>
          <a:xfrm>
            <a:off x="197338" y="3005280"/>
            <a:ext cx="3092756" cy="1602639"/>
          </a:xfrm>
          <a:prstGeom prst="wedgeEllipseCallout">
            <a:avLst>
              <a:gd name="adj1" fmla="val -9282"/>
              <a:gd name="adj2" fmla="val 556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5711387" y="3073079"/>
            <a:ext cx="4193845" cy="1196507"/>
          </a:xfrm>
          <a:prstGeom prst="wedgeEllipseCallout">
            <a:avLst>
              <a:gd name="adj1" fmla="val 53764"/>
              <a:gd name="adj2" fmla="val 4791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Callout 36"/>
          <p:cNvSpPr/>
          <p:nvPr/>
        </p:nvSpPr>
        <p:spPr>
          <a:xfrm>
            <a:off x="5770021" y="3035380"/>
            <a:ext cx="3955568" cy="1123438"/>
          </a:xfrm>
          <a:prstGeom prst="wedgeEllipseCallout">
            <a:avLst>
              <a:gd name="adj1" fmla="val 53764"/>
              <a:gd name="adj2" fmla="val 47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Bút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dài</a:t>
            </a:r>
            <a:r>
              <a:rPr lang="en-US" sz="2800" dirty="0" smtClean="0">
                <a:solidFill>
                  <a:srgbClr val="FF0000"/>
                </a:solidFill>
              </a:rPr>
              <a:t> 10 xăng-ti-mét.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Cloud Callout 24"/>
          <p:cNvSpPr/>
          <p:nvPr/>
        </p:nvSpPr>
        <p:spPr>
          <a:xfrm>
            <a:off x="6537658" y="2859021"/>
            <a:ext cx="3071987" cy="1516779"/>
          </a:xfrm>
          <a:prstGeom prst="cloudCallout">
            <a:avLst>
              <a:gd name="adj1" fmla="val 62597"/>
              <a:gd name="adj2" fmla="val 476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10cm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dm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000" dirty="0"/>
          </a:p>
        </p:txBody>
      </p:sp>
      <p:sp>
        <p:nvSpPr>
          <p:cNvPr id="27" name="Cloud Callout 26"/>
          <p:cNvSpPr/>
          <p:nvPr/>
        </p:nvSpPr>
        <p:spPr>
          <a:xfrm>
            <a:off x="7808310" y="1029449"/>
            <a:ext cx="4022203" cy="2667029"/>
          </a:xfrm>
          <a:prstGeom prst="cloudCallout">
            <a:avLst>
              <a:gd name="adj1" fmla="val 2205"/>
              <a:gd name="adj2" fmla="val 9552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Mai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ướm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thử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gang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dài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đúng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bút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chì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vậy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gang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tay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Mai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dài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khoảng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bao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nhiêu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05852" y="4019723"/>
            <a:ext cx="1002451" cy="233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4" grpId="0"/>
      <p:bldP spid="2" grpId="0" animBg="1"/>
      <p:bldP spid="2" grpId="1" animBg="1"/>
      <p:bldP spid="3" grpId="0" animBg="1"/>
      <p:bldP spid="3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4" grpId="0" animBg="1"/>
      <p:bldP spid="35" grpId="0" animBg="1"/>
      <p:bldP spid="37" grpId="0" animBg="1"/>
      <p:bldP spid="37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518084" y="976516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endParaRPr dirty="0"/>
          </a:p>
        </p:txBody>
      </p:sp>
      <p:sp>
        <p:nvSpPr>
          <p:cNvPr id="4375" name="Google Shape;4375;p4"/>
          <p:cNvSpPr/>
          <p:nvPr/>
        </p:nvSpPr>
        <p:spPr>
          <a:xfrm>
            <a:off x="1343892" y="4311926"/>
            <a:ext cx="9634824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m.</a:t>
            </a: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1 m = 100 cm; 10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 m; 100 cm = 1m </a:t>
            </a:r>
            <a:endParaRPr dirty="0"/>
          </a:p>
        </p:txBody>
      </p:sp>
      <p:sp>
        <p:nvSpPr>
          <p:cNvPr id="5" name="Cloud Callout 4"/>
          <p:cNvSpPr/>
          <p:nvPr/>
        </p:nvSpPr>
        <p:spPr>
          <a:xfrm>
            <a:off x="2553417" y="4760600"/>
            <a:ext cx="5264885" cy="1648691"/>
          </a:xfrm>
          <a:prstGeom prst="cloudCallout">
            <a:avLst>
              <a:gd name="adj1" fmla="val -30043"/>
              <a:gd name="adj2" fmla="val -718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đoạn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thước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1 gang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a typeface="Arial"/>
                <a:cs typeface="Arial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</a:rPr>
              <a:t> Mai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2653569" y="1147694"/>
            <a:ext cx="3352800" cy="1376152"/>
          </a:xfrm>
          <a:prstGeom prst="wedgeEllipseCallout">
            <a:avLst>
              <a:gd name="adj1" fmla="val 30005"/>
              <a:gd name="adj2" fmla="val 486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434044" y="994376"/>
            <a:ext cx="2560111" cy="1781342"/>
          </a:xfrm>
          <a:prstGeom prst="wedgeEllipseCallout">
            <a:avLst>
              <a:gd name="adj1" fmla="val 53764"/>
              <a:gd name="adj2" fmla="val 479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cầm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dài</a:t>
            </a:r>
            <a:r>
              <a:rPr lang="en-US" sz="2800" dirty="0" smtClean="0">
                <a:solidFill>
                  <a:srgbClr val="FF0000"/>
                </a:solidFill>
              </a:rPr>
              <a:t> 10dm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7141854" y="1333083"/>
            <a:ext cx="2022764" cy="1376152"/>
          </a:xfrm>
          <a:prstGeom prst="wedgeEllipseCallout">
            <a:avLst>
              <a:gd name="adj1" fmla="val 30005"/>
              <a:gd name="adj2" fmla="val 486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2166552" y="5002531"/>
            <a:ext cx="5264885" cy="1648691"/>
          </a:xfrm>
          <a:prstGeom prst="cloudCallout">
            <a:avLst>
              <a:gd name="adj1" fmla="val -4781"/>
              <a:gd name="adj2" fmla="val -8533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Thước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đang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cầm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đoạn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như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vậy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dirty="0"/>
          </a:p>
        </p:txBody>
      </p:sp>
      <p:sp>
        <p:nvSpPr>
          <p:cNvPr id="12" name="Cloud Callout 11"/>
          <p:cNvSpPr/>
          <p:nvPr/>
        </p:nvSpPr>
        <p:spPr>
          <a:xfrm>
            <a:off x="2994155" y="4817238"/>
            <a:ext cx="5264885" cy="1648691"/>
          </a:xfrm>
          <a:prstGeom prst="cloudCallout">
            <a:avLst>
              <a:gd name="adj1" fmla="val -4781"/>
              <a:gd name="adj2" fmla="val -8533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Thước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cầm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dài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bao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nhiêu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221345" y="4610275"/>
            <a:ext cx="7266376" cy="1591593"/>
          </a:xfrm>
          <a:prstGeom prst="wedgeRoundRectCallout">
            <a:avLst>
              <a:gd name="adj1" fmla="val -17100"/>
              <a:gd name="adj2" fmla="val -93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Thước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10 </a:t>
            </a:r>
            <a:r>
              <a:rPr lang="en-US" sz="3600" dirty="0" err="1" smtClean="0"/>
              <a:t>đề</a:t>
            </a:r>
            <a:r>
              <a:rPr lang="en-US" sz="3600" dirty="0" smtClean="0"/>
              <a:t>-xi-</a:t>
            </a:r>
            <a:r>
              <a:rPr lang="en-US" sz="3600" dirty="0" err="1" smtClean="0"/>
              <a:t>mét</a:t>
            </a:r>
            <a:endParaRPr lang="en-US" sz="3600" dirty="0" smtClean="0"/>
          </a:p>
          <a:p>
            <a:pPr algn="ctr"/>
            <a:r>
              <a:rPr lang="en-US" sz="3600" dirty="0" smtClean="0"/>
              <a:t> hay </a:t>
            </a:r>
            <a:r>
              <a:rPr lang="en-US" sz="3600" dirty="0" err="1" smtClean="0"/>
              <a:t>thước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1 </a:t>
            </a:r>
            <a:r>
              <a:rPr lang="en-US" sz="3600" dirty="0" err="1" smtClean="0"/>
              <a:t>mét</a:t>
            </a:r>
            <a:endParaRPr lang="en-US" sz="3600" dirty="0"/>
          </a:p>
        </p:txBody>
      </p:sp>
      <p:sp>
        <p:nvSpPr>
          <p:cNvPr id="15" name="Cloud Callout 14"/>
          <p:cNvSpPr/>
          <p:nvPr/>
        </p:nvSpPr>
        <p:spPr>
          <a:xfrm>
            <a:off x="8699778" y="5263685"/>
            <a:ext cx="3071987" cy="1516779"/>
          </a:xfrm>
          <a:prstGeom prst="cloudCallout">
            <a:avLst>
              <a:gd name="adj1" fmla="val -78565"/>
              <a:gd name="adj2" fmla="val -3821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HS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lấy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nháp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viết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tắt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vị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đề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-xi-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mét</a:t>
            </a:r>
            <a:endParaRPr lang="en-US" sz="2000" dirty="0"/>
          </a:p>
        </p:txBody>
      </p:sp>
      <p:sp>
        <p:nvSpPr>
          <p:cNvPr id="19" name="Cloud Callout 18"/>
          <p:cNvSpPr/>
          <p:nvPr/>
        </p:nvSpPr>
        <p:spPr>
          <a:xfrm>
            <a:off x="4754974" y="92353"/>
            <a:ext cx="5264885" cy="1648691"/>
          </a:xfrm>
          <a:prstGeom prst="cloudCallout">
            <a:avLst>
              <a:gd name="adj1" fmla="val -12676"/>
              <a:gd name="adj2" fmla="val 7264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Vậy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sải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Việt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dài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khoảng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bao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nhiêu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?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91587" y="2251432"/>
            <a:ext cx="1002451" cy="233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56214" y="1110883"/>
            <a:ext cx="10086109" cy="317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4362;p3"/>
          <p:cNvPicPr preferRelativeResize="0"/>
          <p:nvPr/>
        </p:nvPicPr>
        <p:blipFill rotWithShape="1">
          <a:blip r:embed="rId4">
            <a:alphaModFix/>
          </a:blip>
          <a:srcRect t="40555" r="38535" b="39999"/>
          <a:stretch/>
        </p:blipFill>
        <p:spPr>
          <a:xfrm>
            <a:off x="2166552" y="2538208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loud Callout 16"/>
          <p:cNvSpPr/>
          <p:nvPr/>
        </p:nvSpPr>
        <p:spPr>
          <a:xfrm>
            <a:off x="-24834" y="3122378"/>
            <a:ext cx="3071987" cy="1516779"/>
          </a:xfrm>
          <a:prstGeom prst="cloudCallout">
            <a:avLst>
              <a:gd name="adj1" fmla="val 46812"/>
              <a:gd name="adj2" fmla="val -4278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HS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đổi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độ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dài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theo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cầu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.</a:t>
            </a:r>
            <a:endParaRPr lang="en-US" sz="2000" dirty="0"/>
          </a:p>
        </p:txBody>
      </p:sp>
      <p:sp>
        <p:nvSpPr>
          <p:cNvPr id="16" name="Cloud Callout 15"/>
          <p:cNvSpPr/>
          <p:nvPr/>
        </p:nvSpPr>
        <p:spPr>
          <a:xfrm>
            <a:off x="9134698" y="4242244"/>
            <a:ext cx="1864641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HS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đọc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4" grpId="0"/>
      <p:bldP spid="5" grpId="0" animBg="1"/>
      <p:bldP spid="5" grpId="1" animBg="1"/>
      <p:bldP spid="6" grpId="0" animBg="1"/>
      <p:bldP spid="7" grpId="0" animBg="1"/>
      <p:bldP spid="7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3" grpId="0" animBg="1"/>
      <p:bldP spid="3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75;p4"/>
          <p:cNvSpPr/>
          <p:nvPr/>
        </p:nvSpPr>
        <p:spPr>
          <a:xfrm>
            <a:off x="1427020" y="2206035"/>
            <a:ext cx="9634824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</a:t>
            </a:r>
            <a:r>
              <a:rPr lang="en-US" sz="3200" dirty="0" smtClean="0">
                <a:solidFill>
                  <a:schemeClr val="dk1"/>
                </a:solidFill>
                <a:sym typeface="Arial"/>
              </a:rPr>
              <a:t>m, </a:t>
            </a:r>
            <a:r>
              <a:rPr lang="en-US" sz="3200" dirty="0" err="1" smtClean="0">
                <a:solidFill>
                  <a:schemeClr val="dk1"/>
                </a:solidFill>
                <a:sym typeface="Arial"/>
              </a:rPr>
              <a:t>dm</a:t>
            </a:r>
            <a:r>
              <a:rPr lang="en-US" sz="3200" dirty="0" smtClean="0">
                <a:solidFill>
                  <a:schemeClr val="dk1"/>
                </a:solidFill>
                <a:sym typeface="Arial"/>
              </a:rPr>
              <a:t>, m</a:t>
            </a:r>
          </a:p>
          <a:p>
            <a:pPr marL="31750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</a:rPr>
              <a:t>m</a:t>
            </a:r>
            <a:r>
              <a:rPr lang="en-US" sz="3600" dirty="0">
                <a:solidFill>
                  <a:schemeClr val="dk1"/>
                </a:solidFill>
              </a:rPr>
              <a:t>, </a:t>
            </a:r>
            <a:r>
              <a:rPr lang="en-US" sz="3600" dirty="0" err="1">
                <a:solidFill>
                  <a:schemeClr val="dk1"/>
                </a:solidFill>
              </a:rPr>
              <a:t>dm</a:t>
            </a:r>
            <a:r>
              <a:rPr lang="en-US" sz="3600" dirty="0">
                <a:solidFill>
                  <a:schemeClr val="dk1"/>
                </a:solidFill>
              </a:rPr>
              <a:t>, </a:t>
            </a:r>
            <a:r>
              <a:rPr lang="en-US" sz="3600" dirty="0" smtClean="0">
                <a:solidFill>
                  <a:schemeClr val="dk1"/>
                </a:solidFill>
              </a:rPr>
              <a:t>cm</a:t>
            </a:r>
            <a:endParaRPr lang="en-US" sz="3600"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sp>
        <p:nvSpPr>
          <p:cNvPr id="3" name="Cloud Callout 2"/>
          <p:cNvSpPr/>
          <p:nvPr/>
        </p:nvSpPr>
        <p:spPr>
          <a:xfrm>
            <a:off x="7606145" y="379179"/>
            <a:ext cx="3781445" cy="2211621"/>
          </a:xfrm>
          <a:prstGeom prst="cloudCallout">
            <a:avLst>
              <a:gd name="adj1" fmla="val -73153"/>
              <a:gd name="adj2" fmla="val 3302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Hãy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đọc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vị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đo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độ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dài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ngắn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nhất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dài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nhất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ngược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cs typeface="Arial"/>
              </a:rPr>
              <a:t>lại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3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60564" cy="570588"/>
            <a:chOff x="1183343" y="1464304"/>
            <a:chExt cx="1960564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74949" y="1483842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72148" y="1402320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cm; 	        1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 1 m =          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cm; 	        5 m =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 3 m =          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10350817" cy="594936"/>
            <a:chOff x="666857" y="1498114"/>
            <a:chExt cx="10350817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        50 cm =          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	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 m; 	        20 </a:t>
              </a:r>
              <a:r>
                <a:rPr lang="en-US" sz="24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dm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  m; 		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" name="Cloud Callout 36"/>
          <p:cNvSpPr/>
          <p:nvPr/>
        </p:nvSpPr>
        <p:spPr>
          <a:xfrm>
            <a:off x="8864457" y="480421"/>
            <a:ext cx="1864641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cầu</a:t>
            </a:r>
            <a:endParaRPr lang="en-US" sz="2000" dirty="0"/>
          </a:p>
        </p:txBody>
      </p:sp>
      <p:sp>
        <p:nvSpPr>
          <p:cNvPr id="39" name="Google Shape;4391;p6"/>
          <p:cNvSpPr txBox="1"/>
          <p:nvPr/>
        </p:nvSpPr>
        <p:spPr>
          <a:xfrm>
            <a:off x="1329218" y="1535591"/>
            <a:ext cx="1023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Cloud Callout 40"/>
          <p:cNvSpPr/>
          <p:nvPr/>
        </p:nvSpPr>
        <p:spPr>
          <a:xfrm>
            <a:off x="6342209" y="343438"/>
            <a:ext cx="2375268" cy="113247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Nhận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xét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vị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chuyển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đổi</a:t>
            </a:r>
            <a:endParaRPr lang="en-US" sz="2000" dirty="0"/>
          </a:p>
        </p:txBody>
      </p:sp>
      <p:sp>
        <p:nvSpPr>
          <p:cNvPr id="42" name="Google Shape;4391;p6"/>
          <p:cNvSpPr txBox="1"/>
          <p:nvPr/>
        </p:nvSpPr>
        <p:spPr>
          <a:xfrm>
            <a:off x="2403384" y="1551545"/>
            <a:ext cx="2111748" cy="46162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3056" y="2094754"/>
            <a:ext cx="2579162" cy="165597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46654" y="2094754"/>
            <a:ext cx="2579162" cy="165597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667332" y="2081508"/>
            <a:ext cx="2579162" cy="165597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4391;p6"/>
          <p:cNvSpPr txBox="1"/>
          <p:nvPr/>
        </p:nvSpPr>
        <p:spPr>
          <a:xfrm>
            <a:off x="5748700" y="1535611"/>
            <a:ext cx="2111748" cy="46162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3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US" sz="2400" dirty="0" err="1">
                <a:solidFill>
                  <a:schemeClr val="dk1"/>
                </a:solidFill>
              </a:rPr>
              <a:t>d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4391;p6"/>
          <p:cNvSpPr txBox="1"/>
          <p:nvPr/>
        </p:nvSpPr>
        <p:spPr>
          <a:xfrm>
            <a:off x="8680123" y="1524524"/>
            <a:ext cx="2111748" cy="46162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cm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1329218" y="4013326"/>
            <a:ext cx="8631993" cy="946971"/>
          </a:xfrm>
          <a:prstGeom prst="wedgeRoundRectCallout">
            <a:avLst>
              <a:gd name="adj1" fmla="val -21140"/>
              <a:gd name="adj2" fmla="val -90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xuôi</a:t>
            </a:r>
            <a:r>
              <a:rPr lang="en-US" sz="2000" dirty="0" smtClean="0"/>
              <a:t>: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dài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(</a:t>
            </a:r>
            <a:r>
              <a:rPr lang="en-US" sz="2000" dirty="0" err="1" smtClean="0"/>
              <a:t>dm</a:t>
            </a:r>
            <a:r>
              <a:rPr lang="en-US" sz="2000" dirty="0" smtClean="0"/>
              <a:t>) sang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ngắn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(cm)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kề</a:t>
            </a:r>
            <a:endParaRPr lang="en-US" sz="2000" dirty="0" smtClean="0"/>
          </a:p>
          <a:p>
            <a:pPr algn="ctr"/>
            <a:r>
              <a:rPr lang="en-US" sz="2000" dirty="0" smtClean="0"/>
              <a:t>1dm = 10cm</a:t>
            </a:r>
            <a:endParaRPr lang="en-US" sz="2000" dirty="0"/>
          </a:p>
        </p:txBody>
      </p:sp>
      <p:sp>
        <p:nvSpPr>
          <p:cNvPr id="56" name="Rounded Rectangular Callout 55"/>
          <p:cNvSpPr/>
          <p:nvPr/>
        </p:nvSpPr>
        <p:spPr>
          <a:xfrm>
            <a:off x="1273515" y="4044902"/>
            <a:ext cx="8950370" cy="946971"/>
          </a:xfrm>
          <a:prstGeom prst="wedgeRoundRectCallout">
            <a:avLst>
              <a:gd name="adj1" fmla="val 14491"/>
              <a:gd name="adj2" fmla="val -80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Đổi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xuôi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</a:rPr>
              <a:t>Đổi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đơn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vị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dài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dirty="0" smtClean="0">
                <a:solidFill>
                  <a:schemeClr val="tx1"/>
                </a:solidFill>
              </a:rPr>
              <a:t> (m) sang </a:t>
            </a:r>
            <a:r>
              <a:rPr lang="en-US" sz="2000" b="1" dirty="0" err="1" smtClean="0">
                <a:solidFill>
                  <a:schemeClr val="tx1"/>
                </a:solidFill>
              </a:rPr>
              <a:t>đơn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vị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ngắn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hơn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dm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</a:rPr>
              <a:t>liền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kề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1m = 10dm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825256" y="4190449"/>
            <a:ext cx="9250399" cy="1307550"/>
          </a:xfrm>
          <a:prstGeom prst="wedgeRoundRectCallout">
            <a:avLst>
              <a:gd name="adj1" fmla="val 35095"/>
              <a:gd name="adj2" fmla="val -844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Đổi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xuôi</a:t>
            </a:r>
            <a:r>
              <a:rPr lang="en-US" sz="2000" dirty="0" smtClean="0">
                <a:solidFill>
                  <a:srgbClr val="FFFF00"/>
                </a:solidFill>
              </a:rPr>
              <a:t>: </a:t>
            </a:r>
            <a:r>
              <a:rPr lang="en-US" sz="2000" dirty="0" err="1" smtClean="0">
                <a:solidFill>
                  <a:srgbClr val="FFFF00"/>
                </a:solidFill>
              </a:rPr>
              <a:t>Đổi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từ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đơn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vị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dài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hơn</a:t>
            </a:r>
            <a:r>
              <a:rPr lang="en-US" sz="2000" dirty="0" smtClean="0">
                <a:solidFill>
                  <a:srgbClr val="FFFF00"/>
                </a:solidFill>
              </a:rPr>
              <a:t> (m) sang </a:t>
            </a:r>
            <a:r>
              <a:rPr lang="en-US" sz="2000" dirty="0" err="1" smtClean="0">
                <a:solidFill>
                  <a:srgbClr val="FFFF00"/>
                </a:solidFill>
              </a:rPr>
              <a:t>đơn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vị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ngắn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hơn</a:t>
            </a:r>
            <a:r>
              <a:rPr lang="en-US" sz="2000" dirty="0" smtClean="0">
                <a:solidFill>
                  <a:srgbClr val="FFFF00"/>
                </a:solidFill>
              </a:rPr>
              <a:t> (cm), </a:t>
            </a:r>
            <a:r>
              <a:rPr lang="en-US" sz="2000" dirty="0" err="1" smtClean="0">
                <a:solidFill>
                  <a:srgbClr val="FFFF00"/>
                </a:solidFill>
              </a:rPr>
              <a:t>không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liền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kề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1m = 10dm = 100cm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=&gt;1m = 100cm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9459448" y="4936533"/>
            <a:ext cx="2375268" cy="1132471"/>
          </a:xfrm>
          <a:prstGeom prst="cloudCallout">
            <a:avLst>
              <a:gd name="adj1" fmla="val -63722"/>
              <a:gd name="adj2" fmla="val -85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Nhận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xét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vị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chuyển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đổi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2288331" y="4729593"/>
            <a:ext cx="6379001" cy="7030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4391;p6"/>
          <p:cNvSpPr txBox="1"/>
          <p:nvPr/>
        </p:nvSpPr>
        <p:spPr>
          <a:xfrm>
            <a:off x="1234227" y="4161587"/>
            <a:ext cx="1023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4391;p6"/>
          <p:cNvSpPr txBox="1"/>
          <p:nvPr/>
        </p:nvSpPr>
        <p:spPr>
          <a:xfrm>
            <a:off x="2541400" y="4154867"/>
            <a:ext cx="2111748" cy="46162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20cm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dirty="0" err="1">
                <a:solidFill>
                  <a:schemeClr val="dk1"/>
                </a:solidFill>
              </a:rPr>
              <a:t>d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4391;p6"/>
          <p:cNvSpPr txBox="1"/>
          <p:nvPr/>
        </p:nvSpPr>
        <p:spPr>
          <a:xfrm>
            <a:off x="6021740" y="4154867"/>
            <a:ext cx="2645592" cy="46162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30dm = 3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1119570" y="2931616"/>
            <a:ext cx="8631993" cy="946971"/>
          </a:xfrm>
          <a:prstGeom prst="wedgeRoundRectCallout">
            <a:avLst>
              <a:gd name="adj1" fmla="val -20017"/>
              <a:gd name="adj2" fmla="val 91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Đổi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ngược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Đổi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từ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vị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ngắn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m) sang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vị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dài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liền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kề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10cm = 1dm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88331" y="5501353"/>
            <a:ext cx="6379001" cy="7886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ular Callout 64"/>
          <p:cNvSpPr/>
          <p:nvPr/>
        </p:nvSpPr>
        <p:spPr>
          <a:xfrm>
            <a:off x="2026212" y="4205118"/>
            <a:ext cx="8631993" cy="946971"/>
          </a:xfrm>
          <a:prstGeom prst="wedgeRoundRectCallout">
            <a:avLst>
              <a:gd name="adj1" fmla="val -7016"/>
              <a:gd name="adj2" fmla="val 83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Đổi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ngược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Đổi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từ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vị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ngắn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m) sang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vị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dài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(m)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liền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kề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10dm = 1m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9389140" y="4708565"/>
            <a:ext cx="2375268" cy="1132471"/>
          </a:xfrm>
          <a:prstGeom prst="cloudCallout">
            <a:avLst>
              <a:gd name="adj1" fmla="val -40974"/>
              <a:gd name="adj2" fmla="val -647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SGK - 66</a:t>
            </a:r>
            <a:endParaRPr lang="en-US" sz="2000" dirty="0"/>
          </a:p>
        </p:txBody>
      </p:sp>
      <p:sp>
        <p:nvSpPr>
          <p:cNvPr id="67" name="Cloud Callout 66"/>
          <p:cNvSpPr/>
          <p:nvPr/>
        </p:nvSpPr>
        <p:spPr>
          <a:xfrm>
            <a:off x="9736673" y="114073"/>
            <a:ext cx="2375268" cy="1132471"/>
          </a:xfrm>
          <a:prstGeom prst="cloudCallout">
            <a:avLst>
              <a:gd name="adj1" fmla="val -54389"/>
              <a:gd name="adj2" fmla="val 318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quả</a:t>
            </a:r>
            <a:endParaRPr lang="en-US" sz="2000" dirty="0"/>
          </a:p>
        </p:txBody>
      </p:sp>
      <p:sp>
        <p:nvSpPr>
          <p:cNvPr id="68" name="Cloud Callout 67"/>
          <p:cNvSpPr/>
          <p:nvPr/>
        </p:nvSpPr>
        <p:spPr>
          <a:xfrm>
            <a:off x="9426393" y="5247676"/>
            <a:ext cx="2375268" cy="1132471"/>
          </a:xfrm>
          <a:prstGeom prst="cloudCallout">
            <a:avLst>
              <a:gd name="adj1" fmla="val -40974"/>
              <a:gd name="adj2" fmla="val -647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củng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cố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28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41" grpId="0" animBg="1"/>
      <p:bldP spid="41" grpId="1" animBg="1"/>
      <p:bldP spid="42" grpId="0" animBg="1"/>
      <p:bldP spid="2" grpId="0" animBg="1"/>
      <p:bldP spid="46" grpId="0" animBg="1"/>
      <p:bldP spid="47" grpId="0" animBg="1"/>
      <p:bldP spid="53" grpId="0" animBg="1"/>
      <p:bldP spid="54" grpId="0" animBg="1"/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8305589" y="555304"/>
            <a:ext cx="1864641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cầu</a:t>
            </a:r>
            <a:endParaRPr lang="en-US" sz="2000" dirty="0"/>
          </a:p>
        </p:txBody>
      </p:sp>
      <p:sp>
        <p:nvSpPr>
          <p:cNvPr id="17" name="Cloud Callout 16"/>
          <p:cNvSpPr/>
          <p:nvPr/>
        </p:nvSpPr>
        <p:spPr>
          <a:xfrm>
            <a:off x="9250959" y="570274"/>
            <a:ext cx="2073933" cy="874301"/>
          </a:xfrm>
          <a:prstGeom prst="cloudCallout">
            <a:avLst>
              <a:gd name="adj1" fmla="val -71888"/>
              <a:gd name="adj2" fmla="val 1595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SGK - 66</a:t>
            </a:r>
            <a:endParaRPr lang="en-US" sz="2000" dirty="0"/>
          </a:p>
        </p:txBody>
      </p:sp>
      <p:sp>
        <p:nvSpPr>
          <p:cNvPr id="16" name="Cloud Callout 15"/>
          <p:cNvSpPr/>
          <p:nvPr/>
        </p:nvSpPr>
        <p:spPr>
          <a:xfrm>
            <a:off x="8740332" y="495811"/>
            <a:ext cx="2375268" cy="1132471"/>
          </a:xfrm>
          <a:prstGeom prst="cloudCallout">
            <a:avLst>
              <a:gd name="adj1" fmla="val -54389"/>
              <a:gd name="adj2" fmla="val 318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Nêu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kết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quả</a:t>
            </a:r>
            <a:endParaRPr lang="en-US" sz="2000" dirty="0"/>
          </a:p>
        </p:txBody>
      </p:sp>
      <p:sp>
        <p:nvSpPr>
          <p:cNvPr id="18" name="Cloud Callout 17"/>
          <p:cNvSpPr/>
          <p:nvPr/>
        </p:nvSpPr>
        <p:spPr>
          <a:xfrm>
            <a:off x="8890434" y="422017"/>
            <a:ext cx="2375268" cy="1206265"/>
          </a:xfrm>
          <a:prstGeom prst="cloudCallout">
            <a:avLst>
              <a:gd name="adj1" fmla="val -54389"/>
              <a:gd name="adj2" fmla="val 318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củng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cố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</a:rPr>
              <a:t>gì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</a:rPr>
              <a:t>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623</Words>
  <Application>Microsoft Office PowerPoint</Application>
  <PresentationFormat>Widescreen</PresentationFormat>
  <Paragraphs>116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DFPOP1-W9</vt:lpstr>
      <vt:lpstr>Cookie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42</cp:revision>
  <dcterms:created xsi:type="dcterms:W3CDTF">2021-06-02T01:34:28Z</dcterms:created>
  <dcterms:modified xsi:type="dcterms:W3CDTF">2025-04-13T07:49:03Z</dcterms:modified>
</cp:coreProperties>
</file>