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21"/>
  </p:notesMasterIdLst>
  <p:sldIdLst>
    <p:sldId id="383" r:id="rId2"/>
    <p:sldId id="368" r:id="rId3"/>
    <p:sldId id="320" r:id="rId4"/>
    <p:sldId id="358" r:id="rId5"/>
    <p:sldId id="263" r:id="rId6"/>
    <p:sldId id="341" r:id="rId7"/>
    <p:sldId id="359" r:id="rId8"/>
    <p:sldId id="360" r:id="rId9"/>
    <p:sldId id="377" r:id="rId10"/>
    <p:sldId id="299" r:id="rId11"/>
    <p:sldId id="330" r:id="rId12"/>
    <p:sldId id="379" r:id="rId13"/>
    <p:sldId id="380" r:id="rId14"/>
    <p:sldId id="381" r:id="rId15"/>
    <p:sldId id="382" r:id="rId16"/>
    <p:sldId id="264" r:id="rId17"/>
    <p:sldId id="370" r:id="rId18"/>
    <p:sldId id="371" r:id="rId19"/>
    <p:sldId id="366"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HP001 4 hang 1 ô ly" panose="020B0604020202020204" charset="0"/>
      <p:bold r:id="rId26"/>
    </p:embeddedFont>
    <p:embeddedFont>
      <p:font typeface="VNI-Avo" panose="020B0604020202020204"/>
      <p:regular r:id="rId27"/>
      <p:bold r:id="rId28"/>
      <p:italic r:id="rId29"/>
      <p:boldItalic r:id="rId30"/>
    </p:embeddedFont>
    <p:embeddedFont>
      <p:font typeface="Calibri Light" panose="020F0302020204030204" pitchFamily="3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18B462"/>
    <a:srgbClr val="FF0000"/>
    <a:srgbClr val="660033"/>
    <a:srgbClr val="9D2394"/>
    <a:srgbClr val="7D3E33"/>
    <a:srgbClr val="5C5554"/>
    <a:srgbClr val="38BAB7"/>
    <a:srgbClr val="2F9D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4" autoAdjust="0"/>
    <p:restoredTop sz="94660"/>
  </p:normalViewPr>
  <p:slideViewPr>
    <p:cSldViewPr snapToGrid="0" showGuides="1">
      <p:cViewPr varScale="1">
        <p:scale>
          <a:sx n="93" d="100"/>
          <a:sy n="93" d="100"/>
        </p:scale>
        <p:origin x="302" y="67"/>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8114E-629B-4657-AE39-D1ACBF629286}" type="datetimeFigureOut">
              <a:rPr lang="en-US" smtClean="0"/>
              <a:pPr/>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D7903-5196-4A15-91E0-5D369AFEAD6F}" type="slidenum">
              <a:rPr lang="en-US" smtClean="0"/>
              <a:pPr/>
              <a:t>‹#›</a:t>
            </a:fld>
            <a:endParaRPr lang="en-US"/>
          </a:p>
        </p:txBody>
      </p:sp>
    </p:spTree>
    <p:extLst>
      <p:ext uri="{BB962C8B-B14F-4D97-AF65-F5344CB8AC3E}">
        <p14:creationId xmlns:p14="http://schemas.microsoft.com/office/powerpoint/2010/main" val="362084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387205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6E2D01F-6744-4825-94B9-A08506D180B5}" type="slidenum">
              <a:rPr lang="en-US" smtClean="0"/>
              <a:pPr/>
              <a:t>19</a:t>
            </a:fld>
            <a:endParaRPr lang="en-US"/>
          </a:p>
        </p:txBody>
      </p:sp>
    </p:spTree>
    <p:extLst>
      <p:ext uri="{BB962C8B-B14F-4D97-AF65-F5344CB8AC3E}">
        <p14:creationId xmlns:p14="http://schemas.microsoft.com/office/powerpoint/2010/main" val="137111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D9E612-EF23-41C1-A5CC-E0212E0D284D}" type="datetimeFigureOut">
              <a:rPr lang="en-GB" smtClean="0"/>
              <a:pPr/>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4132EA-7953-4853-9676-B05FBF6EE3A1}" type="slidenum">
              <a:rPr lang="en-GB" smtClean="0"/>
              <a:pPr/>
              <a:t>‹#›</a:t>
            </a:fld>
            <a:endParaRPr lang="en-GB"/>
          </a:p>
        </p:txBody>
      </p:sp>
    </p:spTree>
    <p:extLst>
      <p:ext uri="{BB962C8B-B14F-4D97-AF65-F5344CB8AC3E}">
        <p14:creationId xmlns:p14="http://schemas.microsoft.com/office/powerpoint/2010/main" val="2515985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D9E612-EF23-41C1-A5CC-E0212E0D284D}" type="datetimeFigureOut">
              <a:rPr lang="en-GB" smtClean="0"/>
              <a:pPr/>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4132EA-7953-4853-9676-B05FBF6EE3A1}" type="slidenum">
              <a:rPr lang="en-GB" smtClean="0"/>
              <a:pPr/>
              <a:t>‹#›</a:t>
            </a:fld>
            <a:endParaRPr lang="en-GB"/>
          </a:p>
        </p:txBody>
      </p:sp>
    </p:spTree>
    <p:extLst>
      <p:ext uri="{BB962C8B-B14F-4D97-AF65-F5344CB8AC3E}">
        <p14:creationId xmlns:p14="http://schemas.microsoft.com/office/powerpoint/2010/main" val="223468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D9E612-EF23-41C1-A5CC-E0212E0D284D}" type="datetimeFigureOut">
              <a:rPr lang="en-GB" smtClean="0"/>
              <a:pPr/>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4132EA-7953-4853-9676-B05FBF6EE3A1}" type="slidenum">
              <a:rPr lang="en-GB" smtClean="0"/>
              <a:pPr/>
              <a:t>‹#›</a:t>
            </a:fld>
            <a:endParaRPr lang="en-GB"/>
          </a:p>
        </p:txBody>
      </p:sp>
    </p:spTree>
    <p:extLst>
      <p:ext uri="{BB962C8B-B14F-4D97-AF65-F5344CB8AC3E}">
        <p14:creationId xmlns:p14="http://schemas.microsoft.com/office/powerpoint/2010/main" val="253991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D9E612-EF23-41C1-A5CC-E0212E0D284D}" type="datetimeFigureOut">
              <a:rPr lang="en-GB" smtClean="0"/>
              <a:pPr/>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4132EA-7953-4853-9676-B05FBF6EE3A1}" type="slidenum">
              <a:rPr lang="en-GB" smtClean="0"/>
              <a:pPr/>
              <a:t>‹#›</a:t>
            </a:fld>
            <a:endParaRPr lang="en-GB"/>
          </a:p>
        </p:txBody>
      </p:sp>
    </p:spTree>
    <p:extLst>
      <p:ext uri="{BB962C8B-B14F-4D97-AF65-F5344CB8AC3E}">
        <p14:creationId xmlns:p14="http://schemas.microsoft.com/office/powerpoint/2010/main" val="231292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D9E612-EF23-41C1-A5CC-E0212E0D284D}" type="datetimeFigureOut">
              <a:rPr lang="en-GB" smtClean="0"/>
              <a:pPr/>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4132EA-7953-4853-9676-B05FBF6EE3A1}" type="slidenum">
              <a:rPr lang="en-GB" smtClean="0"/>
              <a:pPr/>
              <a:t>‹#›</a:t>
            </a:fld>
            <a:endParaRPr lang="en-GB"/>
          </a:p>
        </p:txBody>
      </p:sp>
    </p:spTree>
    <p:extLst>
      <p:ext uri="{BB962C8B-B14F-4D97-AF65-F5344CB8AC3E}">
        <p14:creationId xmlns:p14="http://schemas.microsoft.com/office/powerpoint/2010/main" val="340917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D9E612-EF23-41C1-A5CC-E0212E0D284D}" type="datetimeFigureOut">
              <a:rPr lang="en-GB" smtClean="0"/>
              <a:pPr/>
              <a:t>14/04/2025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4132EA-7953-4853-9676-B05FBF6EE3A1}" type="slidenum">
              <a:rPr lang="en-GB" smtClean="0"/>
              <a:pPr/>
              <a:t>‹#›</a:t>
            </a:fld>
            <a:endParaRPr lang="en-GB"/>
          </a:p>
        </p:txBody>
      </p:sp>
    </p:spTree>
    <p:extLst>
      <p:ext uri="{BB962C8B-B14F-4D97-AF65-F5344CB8AC3E}">
        <p14:creationId xmlns:p14="http://schemas.microsoft.com/office/powerpoint/2010/main" val="3179828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D9E612-EF23-41C1-A5CC-E0212E0D284D}" type="datetimeFigureOut">
              <a:rPr lang="en-GB" smtClean="0"/>
              <a:pPr/>
              <a:t>14/04/2025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4132EA-7953-4853-9676-B05FBF6EE3A1}" type="slidenum">
              <a:rPr lang="en-GB" smtClean="0"/>
              <a:pPr/>
              <a:t>‹#›</a:t>
            </a:fld>
            <a:endParaRPr lang="en-GB"/>
          </a:p>
        </p:txBody>
      </p:sp>
    </p:spTree>
    <p:extLst>
      <p:ext uri="{BB962C8B-B14F-4D97-AF65-F5344CB8AC3E}">
        <p14:creationId xmlns:p14="http://schemas.microsoft.com/office/powerpoint/2010/main" val="267007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D9E612-EF23-41C1-A5CC-E0212E0D284D}" type="datetimeFigureOut">
              <a:rPr lang="en-GB" smtClean="0"/>
              <a:pPr/>
              <a:t>14/04/2025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4132EA-7953-4853-9676-B05FBF6EE3A1}" type="slidenum">
              <a:rPr lang="en-GB" smtClean="0"/>
              <a:pPr/>
              <a:t>‹#›</a:t>
            </a:fld>
            <a:endParaRPr lang="en-GB"/>
          </a:p>
        </p:txBody>
      </p:sp>
    </p:spTree>
    <p:extLst>
      <p:ext uri="{BB962C8B-B14F-4D97-AF65-F5344CB8AC3E}">
        <p14:creationId xmlns:p14="http://schemas.microsoft.com/office/powerpoint/2010/main" val="186205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9E612-EF23-41C1-A5CC-E0212E0D284D}" type="datetimeFigureOut">
              <a:rPr lang="en-GB" smtClean="0"/>
              <a:pPr/>
              <a:t>14/04/2025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4132EA-7953-4853-9676-B05FBF6EE3A1}" type="slidenum">
              <a:rPr lang="en-GB" smtClean="0"/>
              <a:pPr/>
              <a:t>‹#›</a:t>
            </a:fld>
            <a:endParaRPr lang="en-GB"/>
          </a:p>
        </p:txBody>
      </p:sp>
    </p:spTree>
    <p:extLst>
      <p:ext uri="{BB962C8B-B14F-4D97-AF65-F5344CB8AC3E}">
        <p14:creationId xmlns:p14="http://schemas.microsoft.com/office/powerpoint/2010/main" val="80012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D9E612-EF23-41C1-A5CC-E0212E0D284D}" type="datetimeFigureOut">
              <a:rPr lang="en-GB" smtClean="0"/>
              <a:pPr/>
              <a:t>14/04/2025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4132EA-7953-4853-9676-B05FBF6EE3A1}" type="slidenum">
              <a:rPr lang="en-GB" smtClean="0"/>
              <a:pPr/>
              <a:t>‹#›</a:t>
            </a:fld>
            <a:endParaRPr lang="en-GB"/>
          </a:p>
        </p:txBody>
      </p:sp>
    </p:spTree>
    <p:extLst>
      <p:ext uri="{BB962C8B-B14F-4D97-AF65-F5344CB8AC3E}">
        <p14:creationId xmlns:p14="http://schemas.microsoft.com/office/powerpoint/2010/main" val="249338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D9E612-EF23-41C1-A5CC-E0212E0D284D}" type="datetimeFigureOut">
              <a:rPr lang="en-GB" smtClean="0"/>
              <a:pPr/>
              <a:t>14/04/2025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4132EA-7953-4853-9676-B05FBF6EE3A1}" type="slidenum">
              <a:rPr lang="en-GB" smtClean="0"/>
              <a:pPr/>
              <a:t>‹#›</a:t>
            </a:fld>
            <a:endParaRPr lang="en-GB"/>
          </a:p>
        </p:txBody>
      </p:sp>
    </p:spTree>
    <p:extLst>
      <p:ext uri="{BB962C8B-B14F-4D97-AF65-F5344CB8AC3E}">
        <p14:creationId xmlns:p14="http://schemas.microsoft.com/office/powerpoint/2010/main" val="3993711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9E612-EF23-41C1-A5CC-E0212E0D284D}" type="datetimeFigureOut">
              <a:rPr lang="en-GB" smtClean="0"/>
              <a:pPr/>
              <a:t>14/04/2025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132EA-7953-4853-9676-B05FBF6EE3A1}" type="slidenum">
              <a:rPr lang="en-GB" smtClean="0"/>
              <a:pPr/>
              <a:t>‹#›</a:t>
            </a:fld>
            <a:endParaRPr lang="en-GB"/>
          </a:p>
        </p:txBody>
      </p:sp>
    </p:spTree>
    <p:extLst>
      <p:ext uri="{BB962C8B-B14F-4D97-AF65-F5344CB8AC3E}">
        <p14:creationId xmlns:p14="http://schemas.microsoft.com/office/powerpoint/2010/main" val="21688433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a:t>
            </a:r>
            <a:r>
              <a:rPr lang="en-US" sz="4267" b="1" dirty="0">
                <a:solidFill>
                  <a:srgbClr val="FF0000"/>
                </a:solidFill>
                <a:latin typeface="Times New Roman" panose="02020603050405020304" pitchFamily="18" charset="0"/>
                <a:cs typeface="Times New Roman" panose="02020603050405020304" pitchFamily="18" charset="0"/>
              </a:rPr>
              <a:t>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a:t>
            </a:r>
            <a:r>
              <a:rPr lang="en-US" sz="4267" b="1" dirty="0">
                <a:solidFill>
                  <a:srgbClr val="FF0000"/>
                </a:solidFill>
                <a:latin typeface="Times New Roman" panose="02020603050405020304" pitchFamily="18" charset="0"/>
                <a:cs typeface="Times New Roman" panose="02020603050405020304" pitchFamily="18" charset="0"/>
              </a:rPr>
              <a:t>THẦY, CÔ GIÁO VỀ DỰ GIỜ </a:t>
            </a:r>
            <a:r>
              <a:rPr lang="en-US" sz="4267" b="1" dirty="0">
                <a:solidFill>
                  <a:srgbClr val="FF0000"/>
                </a:solidFill>
                <a:latin typeface="Times New Roman" panose="02020603050405020304" pitchFamily="18" charset="0"/>
                <a:cs typeface="Times New Roman" panose="02020603050405020304" pitchFamily="18" charset="0"/>
              </a:rPr>
              <a:t>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hội</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1A</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Đỗ</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Hoàn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8598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r="74415"/>
          <a:stretch>
            <a:fillRect/>
          </a:stretch>
        </p:blipFill>
        <p:spPr>
          <a:xfrm>
            <a:off x="3090041" y="1950388"/>
            <a:ext cx="1816274" cy="1640910"/>
          </a:xfrm>
          <a:prstGeom prst="rect">
            <a:avLst/>
          </a:prstGeom>
        </p:spPr>
      </p:pic>
      <p:sp>
        <p:nvSpPr>
          <p:cNvPr id="3" name="TextBox 2"/>
          <p:cNvSpPr txBox="1"/>
          <p:nvPr/>
        </p:nvSpPr>
        <p:spPr>
          <a:xfrm>
            <a:off x="4446381" y="2222938"/>
            <a:ext cx="5895799" cy="1107996"/>
          </a:xfrm>
          <a:prstGeom prst="rect">
            <a:avLst/>
          </a:prstGeom>
          <a:noFill/>
        </p:spPr>
        <p:txBody>
          <a:bodyPr wrap="square" rtlCol="0">
            <a:spAutoFit/>
          </a:bodyPr>
          <a:lstStyle/>
          <a:p>
            <a:r>
              <a:rPr lang="en-US" sz="6600" dirty="0" smtClean="0">
                <a:solidFill>
                  <a:srgbClr val="0070C0"/>
                </a:solidFill>
                <a:latin typeface="Arial" pitchFamily="34" charset="0"/>
                <a:cs typeface="Arial" pitchFamily="34" charset="0"/>
              </a:rPr>
              <a:t>  </a:t>
            </a:r>
            <a:r>
              <a:rPr lang="en-US" sz="6600" dirty="0" smtClean="0">
                <a:solidFill>
                  <a:srgbClr val="C00000"/>
                </a:solidFill>
                <a:latin typeface="VNI-Avo" pitchFamily="2" charset="0"/>
                <a:cs typeface="Arial" pitchFamily="34" charset="0"/>
              </a:rPr>
              <a:t>Thöïc haønh</a:t>
            </a:r>
            <a:endParaRPr lang="en-US" sz="8800" dirty="0">
              <a:solidFill>
                <a:srgbClr val="C00000"/>
              </a:solidFill>
              <a:latin typeface="VNI-Avo" pitchFamily="2" charset="0"/>
              <a:cs typeface="Arial" pitchFamily="34" charset="0"/>
            </a:endParaRPr>
          </a:p>
        </p:txBody>
      </p:sp>
    </p:spTree>
    <p:extLst>
      <p:ext uri="{BB962C8B-B14F-4D97-AF65-F5344CB8AC3E}">
        <p14:creationId xmlns:p14="http://schemas.microsoft.com/office/powerpoint/2010/main" val="125159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1569660"/>
          </a:xfrm>
          <a:prstGeom prst="rect">
            <a:avLst/>
          </a:prstGeom>
          <a:noFill/>
        </p:spPr>
        <p:txBody>
          <a:bodyPr wrap="square" rtlCol="0">
            <a:spAutoFit/>
          </a:bodyPr>
          <a:lstStyle/>
          <a:p>
            <a:pPr>
              <a:buFont typeface="Wingdings" pitchFamily="2" charset="2"/>
              <a:buChar char="Ø"/>
            </a:pPr>
            <a:r>
              <a:rPr lang="en-US" sz="4800" dirty="0" smtClean="0">
                <a:solidFill>
                  <a:srgbClr val="002060"/>
                </a:solidFill>
                <a:latin typeface="VNI-Avo" pitchFamily="2" charset="0"/>
                <a:cs typeface="Arial" pitchFamily="34" charset="0"/>
              </a:rPr>
              <a:t> Noùi nhöõng vieäc neân, khoâng neân khi aên, uoáng ñeå giuùp cô theå khoûe maïnh. </a:t>
            </a:r>
            <a:endParaRPr lang="en-US" sz="4800" dirty="0">
              <a:solidFill>
                <a:srgbClr val="002060"/>
              </a:solidFill>
              <a:latin typeface="VNI-Avo" pitchFamily="2" charset="0"/>
              <a:cs typeface="Arial" pitchFamily="34" charset="0"/>
            </a:endParaRPr>
          </a:p>
        </p:txBody>
      </p:sp>
      <p:sp>
        <p:nvSpPr>
          <p:cNvPr id="6" name="TextBox 5"/>
          <p:cNvSpPr txBox="1"/>
          <p:nvPr/>
        </p:nvSpPr>
        <p:spPr>
          <a:xfrm>
            <a:off x="7520152" y="1727648"/>
            <a:ext cx="4671848" cy="707886"/>
          </a:xfrm>
          <a:prstGeom prst="rect">
            <a:avLst/>
          </a:prstGeom>
          <a:noFill/>
        </p:spPr>
        <p:txBody>
          <a:bodyPr wrap="square" rtlCol="0">
            <a:spAutoFit/>
          </a:bodyPr>
          <a:lstStyle/>
          <a:p>
            <a:r>
              <a:rPr lang="en-US" sz="4000" dirty="0" smtClean="0">
                <a:solidFill>
                  <a:srgbClr val="0000FF"/>
                </a:solidFill>
                <a:latin typeface="VNI-Avo" pitchFamily="2" charset="0"/>
                <a:cs typeface="Arial" pitchFamily="34" charset="0"/>
              </a:rPr>
              <a:t> Vieäc khoâng neân </a:t>
            </a:r>
            <a:endParaRPr lang="en-US" sz="4000" dirty="0">
              <a:solidFill>
                <a:srgbClr val="0000FF"/>
              </a:solidFill>
              <a:latin typeface="VNI-Avo" pitchFamily="2" charset="0"/>
              <a:cs typeface="Arial" pitchFamily="34" charset="0"/>
            </a:endParaRPr>
          </a:p>
        </p:txBody>
      </p:sp>
      <p:pic>
        <p:nvPicPr>
          <p:cNvPr id="7" name="Picture 1" descr="C:\Users\Dell_\Downloads\File-anh-goc-sach-Ket-noi-tri-thuc-voi-cuoc-song\File-anh-goc-sach-Ket-noi-tri-thuc-voi-cuoc-song\File-anh-goc-mon-Tu-nhien-va-xa-hoi\96.jpg"/>
          <p:cNvPicPr>
            <a:picLocks noChangeAspect="1" noChangeArrowheads="1"/>
          </p:cNvPicPr>
          <p:nvPr/>
        </p:nvPicPr>
        <p:blipFill>
          <a:blip r:embed="rId2"/>
          <a:srcRect l="15056" t="12390" r="53891" b="66589"/>
          <a:stretch>
            <a:fillRect/>
          </a:stretch>
        </p:blipFill>
        <p:spPr bwMode="auto">
          <a:xfrm>
            <a:off x="0" y="1434663"/>
            <a:ext cx="7567448" cy="5423338"/>
          </a:xfrm>
          <a:prstGeom prst="rect">
            <a:avLst/>
          </a:prstGeom>
          <a:noFill/>
        </p:spPr>
      </p:pic>
      <p:sp>
        <p:nvSpPr>
          <p:cNvPr id="11" name="TextBox 10"/>
          <p:cNvSpPr txBox="1"/>
          <p:nvPr/>
        </p:nvSpPr>
        <p:spPr>
          <a:xfrm>
            <a:off x="7504386" y="2605262"/>
            <a:ext cx="4687614" cy="3170099"/>
          </a:xfrm>
          <a:prstGeom prst="rect">
            <a:avLst/>
          </a:prstGeom>
          <a:noFill/>
        </p:spPr>
        <p:txBody>
          <a:bodyPr wrap="square" rtlCol="0">
            <a:spAutoFit/>
          </a:bodyPr>
          <a:lstStyle/>
          <a:p>
            <a:r>
              <a:rPr lang="en-US" sz="4000" dirty="0" smtClean="0">
                <a:solidFill>
                  <a:srgbClr val="0000FF"/>
                </a:solidFill>
                <a:latin typeface="VNI-Avo" pitchFamily="2" charset="0"/>
                <a:cs typeface="Arial" pitchFamily="34" charset="0"/>
              </a:rPr>
              <a:t>    </a:t>
            </a:r>
            <a:r>
              <a:rPr lang="en-US" sz="4000" dirty="0" smtClean="0">
                <a:solidFill>
                  <a:srgbClr val="C00000"/>
                </a:solidFill>
                <a:latin typeface="VNI-Avo" pitchFamily="2" charset="0"/>
                <a:cs typeface="Arial" pitchFamily="34" charset="0"/>
              </a:rPr>
              <a:t>Baïn nhoû khoâng chòu aên rau thì cô theå cuûa baïn seõ khoâng ñöôïc khoûe maïnh. </a:t>
            </a:r>
            <a:endParaRPr lang="en-US" sz="4000" dirty="0">
              <a:solidFill>
                <a:srgbClr val="C00000"/>
              </a:solidFill>
              <a:latin typeface="VNI-Avo" pitchFamily="2" charset="0"/>
              <a:cs typeface="Arial" pitchFamily="34" charset="0"/>
            </a:endParaRPr>
          </a:p>
        </p:txBody>
      </p:sp>
    </p:spTree>
    <p:extLst>
      <p:ext uri="{BB962C8B-B14F-4D97-AF65-F5344CB8AC3E}">
        <p14:creationId xmlns:p14="http://schemas.microsoft.com/office/powerpoint/2010/main" val="13285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05"/>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 calcmode="lin" valueType="num">
                                      <p:cBhvr>
                                        <p:cTn id="14" dur="500" fill="hold"/>
                                        <p:tgtEl>
                                          <p:spTgt spid="6"/>
                                        </p:tgtEl>
                                        <p:attrNameLst>
                                          <p:attrName>ppt_x</p:attrName>
                                        </p:attrNameLst>
                                      </p:cBhvr>
                                      <p:tavLst>
                                        <p:tav tm="0">
                                          <p:val>
                                            <p:strVal val="#ppt_x-.2"/>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ppt_w*0.05"/>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anim calcmode="lin" valueType="num">
                                      <p:cBhvr>
                                        <p:cTn id="23" dur="500" fill="hold"/>
                                        <p:tgtEl>
                                          <p:spTgt spid="11"/>
                                        </p:tgtEl>
                                        <p:attrNameLst>
                                          <p:attrName>ppt_x</p:attrName>
                                        </p:attrNameLst>
                                      </p:cBhvr>
                                      <p:tavLst>
                                        <p:tav tm="0">
                                          <p:val>
                                            <p:strVal val="#ppt_x-.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1569660"/>
          </a:xfrm>
          <a:prstGeom prst="rect">
            <a:avLst/>
          </a:prstGeom>
          <a:noFill/>
        </p:spPr>
        <p:txBody>
          <a:bodyPr wrap="square" rtlCol="0">
            <a:spAutoFit/>
          </a:bodyPr>
          <a:lstStyle/>
          <a:p>
            <a:pPr>
              <a:buFont typeface="Wingdings" pitchFamily="2" charset="2"/>
              <a:buChar char="Ø"/>
            </a:pPr>
            <a:r>
              <a:rPr lang="en-US" sz="4800" dirty="0" smtClean="0">
                <a:solidFill>
                  <a:srgbClr val="002060"/>
                </a:solidFill>
                <a:latin typeface="VNI-Avo" pitchFamily="2" charset="0"/>
                <a:cs typeface="Arial" pitchFamily="34" charset="0"/>
              </a:rPr>
              <a:t> Noùi nhöõng vieäc neân, khoâng neân khi aên, uoáng ñeå giuùp cô theå khoûe maïnh. </a:t>
            </a:r>
            <a:endParaRPr lang="en-US" sz="4800" dirty="0">
              <a:solidFill>
                <a:srgbClr val="002060"/>
              </a:solidFill>
              <a:latin typeface="VNI-Avo" pitchFamily="2" charset="0"/>
              <a:cs typeface="Arial" pitchFamily="34" charset="0"/>
            </a:endParaRPr>
          </a:p>
        </p:txBody>
      </p:sp>
      <p:sp>
        <p:nvSpPr>
          <p:cNvPr id="6" name="TextBox 5"/>
          <p:cNvSpPr txBox="1"/>
          <p:nvPr/>
        </p:nvSpPr>
        <p:spPr>
          <a:xfrm>
            <a:off x="7583214" y="1822241"/>
            <a:ext cx="4608786" cy="707886"/>
          </a:xfrm>
          <a:prstGeom prst="rect">
            <a:avLst/>
          </a:prstGeom>
          <a:noFill/>
        </p:spPr>
        <p:txBody>
          <a:bodyPr wrap="square" rtlCol="0">
            <a:spAutoFit/>
          </a:bodyPr>
          <a:lstStyle/>
          <a:p>
            <a:r>
              <a:rPr lang="en-US" sz="4000" dirty="0" smtClean="0">
                <a:solidFill>
                  <a:srgbClr val="0000FF"/>
                </a:solidFill>
                <a:latin typeface="VNI-Avo" pitchFamily="2" charset="0"/>
                <a:cs typeface="Arial" pitchFamily="34" charset="0"/>
              </a:rPr>
              <a:t>Vieäc khoâng neân </a:t>
            </a:r>
            <a:endParaRPr lang="en-US" sz="4000" dirty="0">
              <a:solidFill>
                <a:srgbClr val="0000FF"/>
              </a:solidFill>
              <a:latin typeface="VNI-Avo" pitchFamily="2" charset="0"/>
              <a:cs typeface="Arial" pitchFamily="34" charset="0"/>
            </a:endParaRPr>
          </a:p>
        </p:txBody>
      </p:sp>
      <p:pic>
        <p:nvPicPr>
          <p:cNvPr id="9" name="Picture 1" descr="C:\Users\Dell_\Downloads\File-anh-goc-sach-Ket-noi-tri-thuc-voi-cuoc-song\File-anh-goc-sach-Ket-noi-tri-thuc-voi-cuoc-song\File-anh-goc-mon-Tu-nhien-va-xa-hoi\96.jpg"/>
          <p:cNvPicPr>
            <a:picLocks noChangeAspect="1" noChangeArrowheads="1"/>
          </p:cNvPicPr>
          <p:nvPr/>
        </p:nvPicPr>
        <p:blipFill>
          <a:blip r:embed="rId2"/>
          <a:srcRect l="57333" t="10267" r="11988" b="66748"/>
          <a:stretch>
            <a:fillRect/>
          </a:stretch>
        </p:blipFill>
        <p:spPr bwMode="auto">
          <a:xfrm>
            <a:off x="0" y="1429406"/>
            <a:ext cx="7236372" cy="5428593"/>
          </a:xfrm>
          <a:prstGeom prst="rect">
            <a:avLst/>
          </a:prstGeom>
          <a:noFill/>
        </p:spPr>
      </p:pic>
      <p:sp>
        <p:nvSpPr>
          <p:cNvPr id="11" name="TextBox 10"/>
          <p:cNvSpPr txBox="1"/>
          <p:nvPr/>
        </p:nvSpPr>
        <p:spPr>
          <a:xfrm>
            <a:off x="7283669" y="2794448"/>
            <a:ext cx="4908331" cy="3170099"/>
          </a:xfrm>
          <a:prstGeom prst="rect">
            <a:avLst/>
          </a:prstGeom>
          <a:noFill/>
        </p:spPr>
        <p:txBody>
          <a:bodyPr wrap="square" rtlCol="0">
            <a:spAutoFit/>
          </a:bodyPr>
          <a:lstStyle/>
          <a:p>
            <a:r>
              <a:rPr lang="en-US" sz="4000" dirty="0" smtClean="0">
                <a:solidFill>
                  <a:srgbClr val="0000FF"/>
                </a:solidFill>
                <a:latin typeface="VNI-Avo" pitchFamily="2" charset="0"/>
                <a:cs typeface="Arial" pitchFamily="34" charset="0"/>
              </a:rPr>
              <a:t>   </a:t>
            </a:r>
            <a:r>
              <a:rPr lang="en-US" sz="4000" dirty="0" smtClean="0">
                <a:solidFill>
                  <a:srgbClr val="C00000"/>
                </a:solidFill>
                <a:latin typeface="VNI-Avo" pitchFamily="2" charset="0"/>
                <a:cs typeface="Arial" pitchFamily="34" charset="0"/>
              </a:rPr>
              <a:t>Vì baïn nhoû trong tranh maõi chôi vôùi ñoà chôi, baïn khoâng aên côm ñuùng böõa. </a:t>
            </a:r>
            <a:endParaRPr lang="en-US" sz="4000" dirty="0">
              <a:solidFill>
                <a:srgbClr val="C00000"/>
              </a:solidFill>
              <a:latin typeface="VNI-Avo" pitchFamily="2" charset="0"/>
              <a:cs typeface="Arial" pitchFamily="34" charset="0"/>
            </a:endParaRPr>
          </a:p>
        </p:txBody>
      </p:sp>
    </p:spTree>
    <p:extLst>
      <p:ext uri="{BB962C8B-B14F-4D97-AF65-F5344CB8AC3E}">
        <p14:creationId xmlns:p14="http://schemas.microsoft.com/office/powerpoint/2010/main" val="13285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05"/>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 calcmode="lin" valueType="num">
                                      <p:cBhvr>
                                        <p:cTn id="14" dur="500" fill="hold"/>
                                        <p:tgtEl>
                                          <p:spTgt spid="6"/>
                                        </p:tgtEl>
                                        <p:attrNameLst>
                                          <p:attrName>ppt_x</p:attrName>
                                        </p:attrNameLst>
                                      </p:cBhvr>
                                      <p:tavLst>
                                        <p:tav tm="0">
                                          <p:val>
                                            <p:strVal val="#ppt_x-.2"/>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ppt_w*0.05"/>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anim calcmode="lin" valueType="num">
                                      <p:cBhvr>
                                        <p:cTn id="23" dur="500" fill="hold"/>
                                        <p:tgtEl>
                                          <p:spTgt spid="11"/>
                                        </p:tgtEl>
                                        <p:attrNameLst>
                                          <p:attrName>ppt_x</p:attrName>
                                        </p:attrNameLst>
                                      </p:cBhvr>
                                      <p:tavLst>
                                        <p:tav tm="0">
                                          <p:val>
                                            <p:strVal val="#ppt_x-.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1569660"/>
          </a:xfrm>
          <a:prstGeom prst="rect">
            <a:avLst/>
          </a:prstGeom>
          <a:noFill/>
        </p:spPr>
        <p:txBody>
          <a:bodyPr wrap="square" rtlCol="0">
            <a:spAutoFit/>
          </a:bodyPr>
          <a:lstStyle/>
          <a:p>
            <a:pPr>
              <a:buFont typeface="Wingdings" pitchFamily="2" charset="2"/>
              <a:buChar char="Ø"/>
            </a:pPr>
            <a:r>
              <a:rPr lang="en-US" sz="4800" dirty="0" smtClean="0">
                <a:solidFill>
                  <a:srgbClr val="002060"/>
                </a:solidFill>
                <a:latin typeface="VNI-Avo" pitchFamily="2" charset="0"/>
                <a:cs typeface="Arial" pitchFamily="34" charset="0"/>
              </a:rPr>
              <a:t> Noùi nhöõng vieäc neân, khoâng neân khi aên, uoáng ñeå giuùp cô theå khoûe maïnh. </a:t>
            </a:r>
            <a:endParaRPr lang="en-US" sz="4800" dirty="0">
              <a:solidFill>
                <a:srgbClr val="002060"/>
              </a:solidFill>
              <a:latin typeface="VNI-Avo" pitchFamily="2" charset="0"/>
              <a:cs typeface="Arial" pitchFamily="34" charset="0"/>
            </a:endParaRPr>
          </a:p>
        </p:txBody>
      </p:sp>
      <p:sp>
        <p:nvSpPr>
          <p:cNvPr id="6" name="TextBox 5"/>
          <p:cNvSpPr txBox="1"/>
          <p:nvPr/>
        </p:nvSpPr>
        <p:spPr>
          <a:xfrm>
            <a:off x="7646276" y="1711883"/>
            <a:ext cx="4545724" cy="707886"/>
          </a:xfrm>
          <a:prstGeom prst="rect">
            <a:avLst/>
          </a:prstGeom>
          <a:noFill/>
        </p:spPr>
        <p:txBody>
          <a:bodyPr wrap="square" rtlCol="0">
            <a:spAutoFit/>
          </a:bodyPr>
          <a:lstStyle/>
          <a:p>
            <a:r>
              <a:rPr lang="en-US" sz="4000" dirty="0" smtClean="0">
                <a:solidFill>
                  <a:srgbClr val="0000FF"/>
                </a:solidFill>
                <a:latin typeface="VNI-Avo" pitchFamily="2" charset="0"/>
                <a:cs typeface="Arial" pitchFamily="34" charset="0"/>
              </a:rPr>
              <a:t>  Vieäc khoâng neân</a:t>
            </a:r>
            <a:endParaRPr lang="en-US" sz="4000" dirty="0">
              <a:solidFill>
                <a:srgbClr val="0000FF"/>
              </a:solidFill>
              <a:latin typeface="VNI-Avo" pitchFamily="2" charset="0"/>
              <a:cs typeface="Arial" pitchFamily="34" charset="0"/>
            </a:endParaRPr>
          </a:p>
        </p:txBody>
      </p:sp>
      <p:pic>
        <p:nvPicPr>
          <p:cNvPr id="10" name="Picture 1" descr="C:\Users\Dell_\Downloads\File-anh-goc-sach-Ket-noi-tri-thuc-voi-cuoc-song\File-anh-goc-sach-Ket-noi-tri-thuc-voi-cuoc-song\File-anh-goc-mon-Tu-nhien-va-xa-hoi\96.jpg"/>
          <p:cNvPicPr>
            <a:picLocks noChangeAspect="1" noChangeArrowheads="1"/>
          </p:cNvPicPr>
          <p:nvPr/>
        </p:nvPicPr>
        <p:blipFill>
          <a:blip r:embed="rId2"/>
          <a:srcRect l="15056" t="36596" r="53666" b="42595"/>
          <a:stretch>
            <a:fillRect/>
          </a:stretch>
        </p:blipFill>
        <p:spPr bwMode="auto">
          <a:xfrm>
            <a:off x="-1" y="1608083"/>
            <a:ext cx="7488622" cy="5249917"/>
          </a:xfrm>
          <a:prstGeom prst="rect">
            <a:avLst/>
          </a:prstGeom>
          <a:noFill/>
        </p:spPr>
      </p:pic>
      <p:sp>
        <p:nvSpPr>
          <p:cNvPr id="11" name="TextBox 10"/>
          <p:cNvSpPr txBox="1"/>
          <p:nvPr/>
        </p:nvSpPr>
        <p:spPr>
          <a:xfrm>
            <a:off x="7394028" y="2463372"/>
            <a:ext cx="4797972" cy="2554545"/>
          </a:xfrm>
          <a:prstGeom prst="rect">
            <a:avLst/>
          </a:prstGeom>
          <a:noFill/>
        </p:spPr>
        <p:txBody>
          <a:bodyPr wrap="square" rtlCol="0">
            <a:spAutoFit/>
          </a:bodyPr>
          <a:lstStyle/>
          <a:p>
            <a:r>
              <a:rPr lang="en-US" sz="4000" dirty="0" smtClean="0">
                <a:solidFill>
                  <a:srgbClr val="0000FF"/>
                </a:solidFill>
                <a:latin typeface="VNI-Avo" pitchFamily="2" charset="0"/>
                <a:cs typeface="Arial" pitchFamily="34" charset="0"/>
              </a:rPr>
              <a:t>  </a:t>
            </a:r>
            <a:r>
              <a:rPr lang="en-US" sz="4000" dirty="0" smtClean="0">
                <a:solidFill>
                  <a:srgbClr val="C00000"/>
                </a:solidFill>
                <a:latin typeface="VNI-Avo" pitchFamily="2" charset="0"/>
                <a:cs typeface="Arial" pitchFamily="34" charset="0"/>
              </a:rPr>
              <a:t>Vì baïn nhoû aên vaø uoáng ñoà ngoït vaøo ban ñeâm deã bò gaây ra beänh.</a:t>
            </a:r>
            <a:endParaRPr lang="en-US" sz="4000" dirty="0">
              <a:solidFill>
                <a:srgbClr val="C00000"/>
              </a:solidFill>
              <a:latin typeface="VNI-Avo" pitchFamily="2" charset="0"/>
              <a:cs typeface="Arial" pitchFamily="34" charset="0"/>
            </a:endParaRPr>
          </a:p>
        </p:txBody>
      </p:sp>
    </p:spTree>
    <p:extLst>
      <p:ext uri="{BB962C8B-B14F-4D97-AF65-F5344CB8AC3E}">
        <p14:creationId xmlns:p14="http://schemas.microsoft.com/office/powerpoint/2010/main" val="13285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05"/>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 calcmode="lin" valueType="num">
                                      <p:cBhvr>
                                        <p:cTn id="14" dur="500" fill="hold"/>
                                        <p:tgtEl>
                                          <p:spTgt spid="6"/>
                                        </p:tgtEl>
                                        <p:attrNameLst>
                                          <p:attrName>ppt_x</p:attrName>
                                        </p:attrNameLst>
                                      </p:cBhvr>
                                      <p:tavLst>
                                        <p:tav tm="0">
                                          <p:val>
                                            <p:strVal val="#ppt_x-.2"/>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ppt_w*0.05"/>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anim calcmode="lin" valueType="num">
                                      <p:cBhvr>
                                        <p:cTn id="23" dur="500" fill="hold"/>
                                        <p:tgtEl>
                                          <p:spTgt spid="11"/>
                                        </p:tgtEl>
                                        <p:attrNameLst>
                                          <p:attrName>ppt_x</p:attrName>
                                        </p:attrNameLst>
                                      </p:cBhvr>
                                      <p:tavLst>
                                        <p:tav tm="0">
                                          <p:val>
                                            <p:strVal val="#ppt_x-.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1569660"/>
          </a:xfrm>
          <a:prstGeom prst="rect">
            <a:avLst/>
          </a:prstGeom>
          <a:noFill/>
        </p:spPr>
        <p:txBody>
          <a:bodyPr wrap="square" rtlCol="0">
            <a:spAutoFit/>
          </a:bodyPr>
          <a:lstStyle/>
          <a:p>
            <a:pPr>
              <a:buFont typeface="Wingdings" pitchFamily="2" charset="2"/>
              <a:buChar char="Ø"/>
            </a:pPr>
            <a:r>
              <a:rPr lang="en-US" sz="4800" dirty="0" smtClean="0">
                <a:solidFill>
                  <a:srgbClr val="002060"/>
                </a:solidFill>
                <a:latin typeface="VNI-Avo" pitchFamily="2" charset="0"/>
                <a:cs typeface="Arial" pitchFamily="34" charset="0"/>
              </a:rPr>
              <a:t> Noùi nhöõng vieäc neân, khoâng neân khi aên, uoáng ñeå giuùp cô theå khoûe maïnh. </a:t>
            </a:r>
            <a:endParaRPr lang="en-US" sz="4800" dirty="0">
              <a:solidFill>
                <a:srgbClr val="002060"/>
              </a:solidFill>
              <a:latin typeface="VNI-Avo" pitchFamily="2" charset="0"/>
              <a:cs typeface="Arial" pitchFamily="34" charset="0"/>
            </a:endParaRPr>
          </a:p>
        </p:txBody>
      </p:sp>
      <p:sp>
        <p:nvSpPr>
          <p:cNvPr id="6" name="TextBox 5"/>
          <p:cNvSpPr txBox="1"/>
          <p:nvPr/>
        </p:nvSpPr>
        <p:spPr>
          <a:xfrm>
            <a:off x="8229600" y="1885303"/>
            <a:ext cx="3962400" cy="707886"/>
          </a:xfrm>
          <a:prstGeom prst="rect">
            <a:avLst/>
          </a:prstGeom>
          <a:noFill/>
        </p:spPr>
        <p:txBody>
          <a:bodyPr wrap="square" rtlCol="0">
            <a:spAutoFit/>
          </a:bodyPr>
          <a:lstStyle/>
          <a:p>
            <a:r>
              <a:rPr lang="en-US" sz="4000" dirty="0" smtClean="0">
                <a:solidFill>
                  <a:srgbClr val="0000FF"/>
                </a:solidFill>
                <a:latin typeface="VNI-Avo" pitchFamily="2" charset="0"/>
                <a:cs typeface="Arial" pitchFamily="34" charset="0"/>
              </a:rPr>
              <a:t>   Vieäc neân </a:t>
            </a:r>
            <a:endParaRPr lang="en-US" sz="4000" dirty="0">
              <a:solidFill>
                <a:srgbClr val="0000FF"/>
              </a:solidFill>
              <a:latin typeface="VNI-Avo" pitchFamily="2" charset="0"/>
              <a:cs typeface="Arial" pitchFamily="34" charset="0"/>
            </a:endParaRPr>
          </a:p>
        </p:txBody>
      </p:sp>
      <p:pic>
        <p:nvPicPr>
          <p:cNvPr id="12289" name="Picture 1" descr="C:\Users\Dell_\Downloads\File-anh-goc-sach-Ket-noi-tri-thuc-voi-cuoc-song\File-anh-goc-sach-Ket-noi-tri-thuc-voi-cuoc-song\File-anh-goc-mon-Tu-nhien-va-xa-hoi\96.jpg"/>
          <p:cNvPicPr>
            <a:picLocks noChangeAspect="1" noChangeArrowheads="1"/>
          </p:cNvPicPr>
          <p:nvPr/>
        </p:nvPicPr>
        <p:blipFill>
          <a:blip r:embed="rId2"/>
          <a:srcRect l="56809" t="33677" r="11988" b="42595"/>
          <a:stretch>
            <a:fillRect/>
          </a:stretch>
        </p:blipFill>
        <p:spPr bwMode="auto">
          <a:xfrm>
            <a:off x="-1" y="1545020"/>
            <a:ext cx="7630511" cy="5312980"/>
          </a:xfrm>
          <a:prstGeom prst="rect">
            <a:avLst/>
          </a:prstGeom>
          <a:noFill/>
        </p:spPr>
      </p:pic>
      <p:sp>
        <p:nvSpPr>
          <p:cNvPr id="11" name="TextBox 10"/>
          <p:cNvSpPr txBox="1"/>
          <p:nvPr/>
        </p:nvSpPr>
        <p:spPr>
          <a:xfrm>
            <a:off x="7567448" y="2636793"/>
            <a:ext cx="4624552" cy="3785652"/>
          </a:xfrm>
          <a:prstGeom prst="rect">
            <a:avLst/>
          </a:prstGeom>
          <a:noFill/>
        </p:spPr>
        <p:txBody>
          <a:bodyPr wrap="square" rtlCol="0">
            <a:spAutoFit/>
          </a:bodyPr>
          <a:lstStyle/>
          <a:p>
            <a:r>
              <a:rPr lang="en-US" sz="4000" dirty="0" smtClean="0">
                <a:solidFill>
                  <a:srgbClr val="0000FF"/>
                </a:solidFill>
                <a:latin typeface="VNI-Avo" pitchFamily="2" charset="0"/>
                <a:cs typeface="Arial" pitchFamily="34" charset="0"/>
              </a:rPr>
              <a:t>   </a:t>
            </a:r>
            <a:r>
              <a:rPr lang="en-US" sz="4000" dirty="0" smtClean="0">
                <a:solidFill>
                  <a:srgbClr val="C00000"/>
                </a:solidFill>
                <a:latin typeface="VNI-Avo" pitchFamily="2" charset="0"/>
                <a:cs typeface="Arial" pitchFamily="34" charset="0"/>
              </a:rPr>
              <a:t>Vì baïn bieát caùch aên uoáng vöøa ñuû no maëc duø thöùc aên baïn thích coøn raát nhieàu. </a:t>
            </a:r>
            <a:endParaRPr lang="en-US" sz="4000" dirty="0">
              <a:solidFill>
                <a:srgbClr val="C00000"/>
              </a:solidFill>
              <a:latin typeface="VNI-Avo" pitchFamily="2" charset="0"/>
              <a:cs typeface="Arial" pitchFamily="34" charset="0"/>
            </a:endParaRPr>
          </a:p>
        </p:txBody>
      </p:sp>
    </p:spTree>
    <p:extLst>
      <p:ext uri="{BB962C8B-B14F-4D97-AF65-F5344CB8AC3E}">
        <p14:creationId xmlns:p14="http://schemas.microsoft.com/office/powerpoint/2010/main" val="13285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barn(inHorizontal)">
                                      <p:cBhvr>
                                        <p:cTn id="7" dur="500"/>
                                        <p:tgtEl>
                                          <p:spTgt spid="12289"/>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05"/>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 calcmode="lin" valueType="num">
                                      <p:cBhvr>
                                        <p:cTn id="14" dur="500" fill="hold"/>
                                        <p:tgtEl>
                                          <p:spTgt spid="6"/>
                                        </p:tgtEl>
                                        <p:attrNameLst>
                                          <p:attrName>ppt_x</p:attrName>
                                        </p:attrNameLst>
                                      </p:cBhvr>
                                      <p:tavLst>
                                        <p:tav tm="0">
                                          <p:val>
                                            <p:strVal val="#ppt_x-.2"/>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ppt_w*0.05"/>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anim calcmode="lin" valueType="num">
                                      <p:cBhvr>
                                        <p:cTn id="23" dur="500" fill="hold"/>
                                        <p:tgtEl>
                                          <p:spTgt spid="11"/>
                                        </p:tgtEl>
                                        <p:attrNameLst>
                                          <p:attrName>ppt_x</p:attrName>
                                        </p:attrNameLst>
                                      </p:cBhvr>
                                      <p:tavLst>
                                        <p:tav tm="0">
                                          <p:val>
                                            <p:strVal val="#ppt_x-.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3684"/>
            <a:ext cx="12192000" cy="2585323"/>
          </a:xfrm>
          <a:prstGeom prst="rect">
            <a:avLst/>
          </a:prstGeom>
        </p:spPr>
        <p:txBody>
          <a:bodyPr wrap="square">
            <a:spAutoFit/>
          </a:bodyPr>
          <a:lstStyle/>
          <a:p>
            <a:r>
              <a:rPr lang="en-US" sz="4400" dirty="0" smtClean="0">
                <a:solidFill>
                  <a:srgbClr val="660033"/>
                </a:solidFill>
                <a:latin typeface="VNI-Avo" pitchFamily="2" charset="0"/>
                <a:cs typeface="Arial" pitchFamily="34" charset="0"/>
              </a:rPr>
              <a:t>  </a:t>
            </a:r>
            <a:r>
              <a:rPr lang="en-US" sz="5400" i="1" dirty="0" smtClean="0">
                <a:solidFill>
                  <a:srgbClr val="0000FF"/>
                </a:solidFill>
                <a:latin typeface="HP001 4 hang 1 ô ly" pitchFamily="34" charset="0"/>
                <a:cs typeface="Arial" pitchFamily="34" charset="0"/>
              </a:rPr>
              <a:t>Kết luận: </a:t>
            </a:r>
            <a:r>
              <a:rPr lang="en-US" sz="5400" dirty="0" smtClean="0">
                <a:solidFill>
                  <a:srgbClr val="0000FF"/>
                </a:solidFill>
                <a:latin typeface="HP001 4 hang 1 ô ly" pitchFamily="34" charset="0"/>
                <a:cs typeface="Arial" pitchFamily="34" charset="0"/>
              </a:rPr>
              <a:t>Ăn đủ chất, ăn nhiều loại thực phẩm, ăn đủ no, ăn đúng giờ, uống đủ nước và giữ vệ sinh ăn uống. </a:t>
            </a:r>
            <a:endParaRPr lang="en-US" sz="4800" dirty="0">
              <a:solidFill>
                <a:srgbClr val="660033"/>
              </a:solidFill>
              <a:latin typeface="VNI-Avo" pitchFamily="2" charset="0"/>
              <a:cs typeface="Arial" pitchFamily="34" charset="0"/>
            </a:endParaRPr>
          </a:p>
        </p:txBody>
      </p:sp>
      <p:pic>
        <p:nvPicPr>
          <p:cNvPr id="36866" name="Picture 2" descr="100+ hình nền powerpoint hoa mai - hinhanhsieudep.net"/>
          <p:cNvPicPr>
            <a:picLocks noChangeAspect="1" noChangeArrowheads="1"/>
          </p:cNvPicPr>
          <p:nvPr/>
        </p:nvPicPr>
        <p:blipFill>
          <a:blip r:embed="rId2"/>
          <a:srcRect l="1538" t="31346" r="2844" b="17296"/>
          <a:stretch>
            <a:fillRect/>
          </a:stretch>
        </p:blipFill>
        <p:spPr bwMode="auto">
          <a:xfrm>
            <a:off x="0" y="3468414"/>
            <a:ext cx="12192000" cy="33895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1D3366-DAF9-450E-9D30-034448108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032" y="1619468"/>
            <a:ext cx="7835775" cy="2984063"/>
          </a:xfrm>
          <a:prstGeom prst="rect">
            <a:avLst/>
          </a:prstGeom>
        </p:spPr>
      </p:pic>
    </p:spTree>
    <p:extLst>
      <p:ext uri="{BB962C8B-B14F-4D97-AF65-F5344CB8AC3E}">
        <p14:creationId xmlns:p14="http://schemas.microsoft.com/office/powerpoint/2010/main" val="2939327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69441"/>
          </a:xfrm>
          <a:prstGeom prst="rect">
            <a:avLst/>
          </a:prstGeom>
          <a:noFill/>
        </p:spPr>
        <p:txBody>
          <a:bodyPr wrap="square" rtlCol="0">
            <a:spAutoFit/>
          </a:bodyPr>
          <a:lstStyle/>
          <a:p>
            <a:pPr algn="ctr"/>
            <a:r>
              <a:rPr lang="en-US" sz="4400" dirty="0" smtClean="0">
                <a:solidFill>
                  <a:srgbClr val="002060"/>
                </a:solidFill>
                <a:latin typeface="VNI-Avo" pitchFamily="2" charset="0"/>
                <a:cs typeface="Arial" pitchFamily="34" charset="0"/>
              </a:rPr>
              <a:t> </a:t>
            </a:r>
            <a:r>
              <a:rPr lang="en-US" sz="4400" dirty="0" smtClean="0">
                <a:solidFill>
                  <a:srgbClr val="FF0066"/>
                </a:solidFill>
                <a:latin typeface="VNI-Avo" pitchFamily="2" charset="0"/>
                <a:cs typeface="Arial" pitchFamily="34" charset="0"/>
              </a:rPr>
              <a:t>Laøm vieäc nhoùm </a:t>
            </a:r>
            <a:endParaRPr lang="en-US" sz="4400" dirty="0">
              <a:solidFill>
                <a:srgbClr val="FF0066"/>
              </a:solidFill>
              <a:latin typeface="VNI-Avo" pitchFamily="2" charset="0"/>
              <a:cs typeface="Arial" pitchFamily="34" charset="0"/>
            </a:endParaRPr>
          </a:p>
        </p:txBody>
      </p:sp>
      <p:sp>
        <p:nvSpPr>
          <p:cNvPr id="5" name="TextBox 4"/>
          <p:cNvSpPr txBox="1"/>
          <p:nvPr/>
        </p:nvSpPr>
        <p:spPr>
          <a:xfrm>
            <a:off x="0" y="672662"/>
            <a:ext cx="12192000" cy="2123658"/>
          </a:xfrm>
          <a:prstGeom prst="rect">
            <a:avLst/>
          </a:prstGeom>
          <a:noFill/>
        </p:spPr>
        <p:txBody>
          <a:bodyPr wrap="square" rtlCol="0">
            <a:spAutoFit/>
          </a:bodyPr>
          <a:lstStyle/>
          <a:p>
            <a:r>
              <a:rPr lang="en-US" sz="4400" dirty="0" smtClean="0">
                <a:solidFill>
                  <a:srgbClr val="002060"/>
                </a:solidFill>
                <a:latin typeface="VNI-Avo" pitchFamily="2" charset="0"/>
                <a:cs typeface="Arial" pitchFamily="34" charset="0"/>
              </a:rPr>
              <a:t>   Caùc nhoùm quan saùt tranh vaø choïn thöïc ñôn cho ba böõa aên trong ngaøy. Baèng caùch ghi teân thöïc ñôn ñoù vaøo giaáy.</a:t>
            </a:r>
            <a:endParaRPr lang="en-US" sz="4400" dirty="0">
              <a:solidFill>
                <a:srgbClr val="0000FF"/>
              </a:solidFill>
              <a:latin typeface="VNI-Avo" pitchFamily="2" charset="0"/>
              <a:cs typeface="Arial" pitchFamily="34" charset="0"/>
            </a:endParaRPr>
          </a:p>
        </p:txBody>
      </p:sp>
      <p:pic>
        <p:nvPicPr>
          <p:cNvPr id="10241" name="Picture 1" descr="C:\Users\Dell_\Downloads\File-anh-goc-sach-Ket-noi-tri-thuc-voi-cuoc-song\File-anh-goc-sach-Ket-noi-tri-thuc-voi-cuoc-song\File-anh-goc-mon-Tu-nhien-va-xa-hoi\96.jpg"/>
          <p:cNvPicPr>
            <a:picLocks noChangeAspect="1" noChangeArrowheads="1"/>
          </p:cNvPicPr>
          <p:nvPr/>
        </p:nvPicPr>
        <p:blipFill>
          <a:blip r:embed="rId2"/>
          <a:srcRect l="36157" t="62820" r="31742" b="8037"/>
          <a:stretch>
            <a:fillRect/>
          </a:stretch>
        </p:blipFill>
        <p:spPr bwMode="auto">
          <a:xfrm>
            <a:off x="0" y="0"/>
            <a:ext cx="12191999"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5">
                                            <p:txEl>
                                              <p:pRg st="0" end="0"/>
                                            </p:txEl>
                                          </p:spTgt>
                                        </p:tgtEl>
                                      </p:cBhvr>
                                    </p:animEffect>
                                    <p:set>
                                      <p:cBhvr>
                                        <p:cTn id="7"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0241"/>
                                        </p:tgtEl>
                                        <p:attrNameLst>
                                          <p:attrName>style.visibility</p:attrName>
                                        </p:attrNameLst>
                                      </p:cBhvr>
                                      <p:to>
                                        <p:strVal val="visible"/>
                                      </p:to>
                                    </p:set>
                                    <p:animEffect transition="in" filter="barn(inHorizontal)">
                                      <p:cBhvr>
                                        <p:cTn id="12" dur="5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77917"/>
            <a:ext cx="12192000" cy="1323439"/>
          </a:xfrm>
          <a:prstGeom prst="rect">
            <a:avLst/>
          </a:prstGeom>
          <a:noFill/>
        </p:spPr>
        <p:txBody>
          <a:bodyPr wrap="square" rtlCol="0">
            <a:spAutoFit/>
          </a:bodyPr>
          <a:lstStyle/>
          <a:p>
            <a:r>
              <a:rPr lang="en-US" sz="4000" dirty="0" smtClean="0">
                <a:solidFill>
                  <a:srgbClr val="FF0066"/>
                </a:solidFill>
                <a:latin typeface="VNI-Avo" pitchFamily="2" charset="0"/>
                <a:cs typeface="Arial" pitchFamily="34" charset="0"/>
              </a:rPr>
              <a:t>   Caùc baïn ñaïi dieän nhoùm leân ghi laïi caùc thöïc ñôn maø nhoùm mình ñaõ choïn.</a:t>
            </a:r>
            <a:endParaRPr lang="en-US" sz="4000" dirty="0">
              <a:solidFill>
                <a:srgbClr val="FF0066"/>
              </a:solidFill>
              <a:latin typeface="VNI-Avo" pitchFamily="2" charset="0"/>
              <a:cs typeface="Arial" pitchFamily="34" charset="0"/>
            </a:endParaRPr>
          </a:p>
        </p:txBody>
      </p:sp>
      <p:sp>
        <p:nvSpPr>
          <p:cNvPr id="7" name="TextBox 6"/>
          <p:cNvSpPr txBox="1"/>
          <p:nvPr/>
        </p:nvSpPr>
        <p:spPr>
          <a:xfrm>
            <a:off x="0" y="2012731"/>
            <a:ext cx="12192000" cy="1323439"/>
          </a:xfrm>
          <a:prstGeom prst="rect">
            <a:avLst/>
          </a:prstGeom>
          <a:noFill/>
        </p:spPr>
        <p:txBody>
          <a:bodyPr wrap="square" rtlCol="0">
            <a:spAutoFit/>
          </a:bodyPr>
          <a:lstStyle/>
          <a:p>
            <a:r>
              <a:rPr lang="en-US" sz="4000" dirty="0" smtClean="0">
                <a:solidFill>
                  <a:srgbClr val="FF0066"/>
                </a:solidFill>
                <a:latin typeface="VNI-Avo" pitchFamily="2" charset="0"/>
                <a:cs typeface="Arial" pitchFamily="34" charset="0"/>
              </a:rPr>
              <a:t>  </a:t>
            </a:r>
            <a:r>
              <a:rPr lang="en-US" sz="4000" dirty="0" smtClean="0">
                <a:solidFill>
                  <a:srgbClr val="00B050"/>
                </a:solidFill>
                <a:latin typeface="VNI-Avo" pitchFamily="2" charset="0"/>
                <a:cs typeface="Arial" pitchFamily="34" charset="0"/>
              </a:rPr>
              <a:t>Cuøng nhau nhaän xeùt nhoùm naøo coù nhieàu thöïc ñôn ñuùng cho 3 böõa aên.</a:t>
            </a:r>
            <a:endParaRPr lang="en-US" sz="4000" dirty="0">
              <a:solidFill>
                <a:srgbClr val="00B050"/>
              </a:solidFill>
              <a:latin typeface="VNI-Avo" pitchFamily="2" charset="0"/>
              <a:cs typeface="Arial" pitchFamily="34" charset="0"/>
            </a:endParaRPr>
          </a:p>
        </p:txBody>
      </p:sp>
      <p:pic>
        <p:nvPicPr>
          <p:cNvPr id="9218" name="Picture 2" descr="Hình ảnh hoa phượng vĩ tươi thắm gợi nhớ tuổi học trò đầy mơ mộng - Thư  viện Ảnh đẹp hot nhất 2016 - thuvienanhdep.net"/>
          <p:cNvPicPr>
            <a:picLocks noChangeAspect="1" noChangeArrowheads="1"/>
          </p:cNvPicPr>
          <p:nvPr/>
        </p:nvPicPr>
        <p:blipFill>
          <a:blip r:embed="rId2"/>
          <a:srcRect t="42437"/>
          <a:stretch>
            <a:fillRect/>
          </a:stretch>
        </p:blipFill>
        <p:spPr bwMode="auto">
          <a:xfrm>
            <a:off x="0" y="3421117"/>
            <a:ext cx="12192000" cy="34368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ộp Văn bản 3">
            <a:extLst>
              <a:ext uri="{FF2B5EF4-FFF2-40B4-BE49-F238E27FC236}">
                <a16:creationId xmlns:a16="http://schemas.microsoft.com/office/drawing/2014/main" id="{70498F3F-C615-4064-A6E9-8B1FB446ED41}"/>
              </a:ext>
            </a:extLst>
          </p:cNvPr>
          <p:cNvSpPr txBox="1"/>
          <p:nvPr/>
        </p:nvSpPr>
        <p:spPr>
          <a:xfrm>
            <a:off x="0" y="0"/>
            <a:ext cx="11988800" cy="1600434"/>
          </a:xfrm>
          <a:prstGeom prst="rect">
            <a:avLst/>
          </a:prstGeom>
          <a:noFill/>
        </p:spPr>
        <p:txBody>
          <a:bodyPr wrap="square" lIns="121917" tIns="60958" rIns="121917" bIns="60958" rtlCol="0">
            <a:spAutoFit/>
          </a:bodyPr>
          <a:lstStyle/>
          <a:p>
            <a:r>
              <a:rPr lang="en-US" sz="4800" dirty="0" smtClean="0">
                <a:solidFill>
                  <a:srgbClr val="FF0000"/>
                </a:solidFill>
                <a:latin typeface="VNI-Avo" pitchFamily="2" charset="0"/>
                <a:cs typeface="Arial" pitchFamily="34" charset="0"/>
              </a:rPr>
              <a:t>   Haõy keå laïi caùc böõa aên chính trong ngaøy.</a:t>
            </a:r>
            <a:endParaRPr lang="vi-VN" sz="4800" dirty="0">
              <a:solidFill>
                <a:srgbClr val="FF0000"/>
              </a:solidFill>
              <a:latin typeface="Arial" pitchFamily="34" charset="0"/>
              <a:cs typeface="Arial" pitchFamily="34" charset="0"/>
            </a:endParaRPr>
          </a:p>
        </p:txBody>
      </p:sp>
      <p:sp>
        <p:nvSpPr>
          <p:cNvPr id="5" name="Hộp Văn bản 3">
            <a:extLst>
              <a:ext uri="{FF2B5EF4-FFF2-40B4-BE49-F238E27FC236}">
                <a16:creationId xmlns:a16="http://schemas.microsoft.com/office/drawing/2014/main" id="{70498F3F-C615-4064-A6E9-8B1FB446ED41}"/>
              </a:ext>
            </a:extLst>
          </p:cNvPr>
          <p:cNvSpPr txBox="1"/>
          <p:nvPr/>
        </p:nvSpPr>
        <p:spPr>
          <a:xfrm>
            <a:off x="0" y="1429408"/>
            <a:ext cx="11988800" cy="861770"/>
          </a:xfrm>
          <a:prstGeom prst="rect">
            <a:avLst/>
          </a:prstGeom>
          <a:noFill/>
        </p:spPr>
        <p:txBody>
          <a:bodyPr wrap="square" lIns="121917" tIns="60958" rIns="121917" bIns="60958" rtlCol="0">
            <a:spAutoFit/>
          </a:bodyPr>
          <a:lstStyle/>
          <a:p>
            <a:r>
              <a:rPr lang="en-US" sz="4800" dirty="0" smtClean="0">
                <a:solidFill>
                  <a:srgbClr val="FF0000"/>
                </a:solidFill>
                <a:latin typeface="VNI-Avo" pitchFamily="2" charset="0"/>
                <a:cs typeface="Arial" pitchFamily="34" charset="0"/>
              </a:rPr>
              <a:t>   </a:t>
            </a:r>
            <a:r>
              <a:rPr lang="en-US" sz="4800" dirty="0" smtClean="0">
                <a:solidFill>
                  <a:srgbClr val="00B050"/>
                </a:solidFill>
                <a:latin typeface="VNI-Avo" pitchFamily="2" charset="0"/>
                <a:cs typeface="Arial" pitchFamily="34" charset="0"/>
              </a:rPr>
              <a:t>Caùc böõa aên chính laø: Saùng, tröa, toái.</a:t>
            </a:r>
            <a:endParaRPr lang="vi-VN" sz="4800" dirty="0">
              <a:solidFill>
                <a:srgbClr val="00B050"/>
              </a:solidFill>
              <a:latin typeface="Arial" pitchFamily="34" charset="0"/>
              <a:cs typeface="Arial" pitchFamily="34" charset="0"/>
            </a:endParaRPr>
          </a:p>
        </p:txBody>
      </p:sp>
      <p:sp>
        <p:nvSpPr>
          <p:cNvPr id="7" name="Hộp Văn bản 3">
            <a:extLst>
              <a:ext uri="{FF2B5EF4-FFF2-40B4-BE49-F238E27FC236}">
                <a16:creationId xmlns:a16="http://schemas.microsoft.com/office/drawing/2014/main" id="{70498F3F-C615-4064-A6E9-8B1FB446ED41}"/>
              </a:ext>
            </a:extLst>
          </p:cNvPr>
          <p:cNvSpPr txBox="1"/>
          <p:nvPr/>
        </p:nvSpPr>
        <p:spPr>
          <a:xfrm>
            <a:off x="0" y="2117836"/>
            <a:ext cx="11988800" cy="1600434"/>
          </a:xfrm>
          <a:prstGeom prst="rect">
            <a:avLst/>
          </a:prstGeom>
          <a:noFill/>
        </p:spPr>
        <p:txBody>
          <a:bodyPr wrap="square" lIns="121917" tIns="60958" rIns="121917" bIns="60958" rtlCol="0">
            <a:spAutoFit/>
          </a:bodyPr>
          <a:lstStyle/>
          <a:p>
            <a:r>
              <a:rPr lang="en-US" sz="4800" dirty="0" smtClean="0">
                <a:solidFill>
                  <a:srgbClr val="FF0000"/>
                </a:solidFill>
                <a:latin typeface="VNI-Avo" pitchFamily="2" charset="0"/>
                <a:cs typeface="Arial" pitchFamily="34" charset="0"/>
              </a:rPr>
              <a:t>   Neâu ñöôïc teân moät soá thöùc aên, ñoà uoáng coù lôïi cho söùc khoûe.</a:t>
            </a:r>
            <a:endParaRPr lang="vi-VN" sz="4800" dirty="0">
              <a:solidFill>
                <a:srgbClr val="00B050"/>
              </a:solidFill>
              <a:latin typeface="Arial" pitchFamily="34" charset="0"/>
              <a:cs typeface="Arial" pitchFamily="34" charset="0"/>
            </a:endParaRPr>
          </a:p>
        </p:txBody>
      </p:sp>
      <p:sp>
        <p:nvSpPr>
          <p:cNvPr id="8" name="Hộp Văn bản 3">
            <a:extLst>
              <a:ext uri="{FF2B5EF4-FFF2-40B4-BE49-F238E27FC236}">
                <a16:creationId xmlns:a16="http://schemas.microsoft.com/office/drawing/2014/main" id="{70498F3F-C615-4064-A6E9-8B1FB446ED41}"/>
              </a:ext>
            </a:extLst>
          </p:cNvPr>
          <p:cNvSpPr txBox="1"/>
          <p:nvPr/>
        </p:nvSpPr>
        <p:spPr>
          <a:xfrm>
            <a:off x="0" y="3780238"/>
            <a:ext cx="11988800" cy="3077762"/>
          </a:xfrm>
          <a:prstGeom prst="rect">
            <a:avLst/>
          </a:prstGeom>
          <a:noFill/>
        </p:spPr>
        <p:txBody>
          <a:bodyPr wrap="square" lIns="121917" tIns="60958" rIns="121917" bIns="60958" rtlCol="0">
            <a:spAutoFit/>
          </a:bodyPr>
          <a:lstStyle/>
          <a:p>
            <a:r>
              <a:rPr lang="en-US" sz="4800" dirty="0" smtClean="0">
                <a:solidFill>
                  <a:srgbClr val="FF0000"/>
                </a:solidFill>
                <a:latin typeface="VNI-Avo" pitchFamily="2" charset="0"/>
                <a:cs typeface="Arial" pitchFamily="34" charset="0"/>
              </a:rPr>
              <a:t>   </a:t>
            </a:r>
            <a:r>
              <a:rPr lang="en-US" sz="4800" dirty="0" smtClean="0">
                <a:solidFill>
                  <a:srgbClr val="00B050"/>
                </a:solidFill>
                <a:latin typeface="VNI-Avo" pitchFamily="2" charset="0"/>
                <a:cs typeface="Arial" pitchFamily="34" charset="0"/>
              </a:rPr>
              <a:t>Caàn aên nhieàu rau vaø coù ñuû thòt, caù khoâng neân aên quaù no, uoáng quaù nhieàu ñoà ngoït, ñaët bieät laø khoâng neân uoáng nhieàu nöôùc coù ga.</a:t>
            </a:r>
            <a:endParaRPr lang="vi-VN" sz="4800"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311495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ppt_w*0.05"/>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anim calcmode="lin" valueType="num">
                                      <p:cBhvr>
                                        <p:cTn id="21" dur="500" fill="hold"/>
                                        <p:tgtEl>
                                          <p:spTgt spid="7"/>
                                        </p:tgtEl>
                                        <p:attrNameLst>
                                          <p:attrName>ppt_x</p:attrName>
                                        </p:attrNameLst>
                                      </p:cBhvr>
                                      <p:tavLst>
                                        <p:tav tm="0">
                                          <p:val>
                                            <p:strVal val="#ppt_x-.2"/>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2437" y="2013725"/>
            <a:ext cx="5738648" cy="2617076"/>
          </a:xfrm>
          <a:prstGeom prst="rect">
            <a:avLst/>
          </a:prstGeom>
          <a:noFill/>
        </p:spPr>
        <p:txBody>
          <a:bodyPr wrap="square" rtlCol="0">
            <a:prstTxWarp prst="textChevron">
              <a:avLst/>
            </a:prstTxWarp>
            <a:spAutoFit/>
          </a:bodyPr>
          <a:lstStyle/>
          <a:p>
            <a:r>
              <a:rPr lang="en-US" sz="6600" dirty="0" smtClean="0">
                <a:solidFill>
                  <a:srgbClr val="0000FF"/>
                </a:solidFill>
                <a:latin typeface="VNI-Avo" pitchFamily="2" charset="0"/>
              </a:rPr>
              <a:t>Khôûi ñoäng</a:t>
            </a:r>
            <a:endParaRPr lang="en-US" sz="6600" dirty="0">
              <a:solidFill>
                <a:srgbClr val="0000FF"/>
              </a:solidFill>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67559"/>
            <a:ext cx="12192000" cy="1569660"/>
          </a:xfrm>
          <a:prstGeom prst="rect">
            <a:avLst/>
          </a:prstGeom>
          <a:noFill/>
        </p:spPr>
        <p:txBody>
          <a:bodyPr wrap="square" rtlCol="0">
            <a:spAutoFit/>
          </a:bodyPr>
          <a:lstStyle/>
          <a:p>
            <a:pPr>
              <a:buFont typeface="Wingdings" pitchFamily="2" charset="2"/>
              <a:buChar char="Ø"/>
            </a:pPr>
            <a:r>
              <a:rPr lang="en-US" sz="4800" dirty="0" smtClean="0">
                <a:solidFill>
                  <a:srgbClr val="C00000"/>
                </a:solidFill>
                <a:latin typeface="Arial" pitchFamily="34" charset="0"/>
                <a:cs typeface="Arial" pitchFamily="34" charset="0"/>
              </a:rPr>
              <a:t> </a:t>
            </a:r>
            <a:r>
              <a:rPr lang="en-US" sz="4800" dirty="0" smtClean="0">
                <a:solidFill>
                  <a:srgbClr val="C00000"/>
                </a:solidFill>
                <a:latin typeface="VNI-Avo" pitchFamily="2" charset="0"/>
                <a:cs typeface="Arial" pitchFamily="34" charset="0"/>
              </a:rPr>
              <a:t>Em bieát nhöõng loaïi thöùc aên, ñoà uoáng naøo giuùp cho cô theå khoûe maïnh</a:t>
            </a:r>
            <a:r>
              <a:rPr lang="en-US" sz="4800" dirty="0" smtClean="0">
                <a:solidFill>
                  <a:srgbClr val="C00000"/>
                </a:solidFill>
                <a:latin typeface="Arial" pitchFamily="34" charset="0"/>
                <a:cs typeface="Arial" pitchFamily="34" charset="0"/>
              </a:rPr>
              <a:t>?</a:t>
            </a:r>
            <a:endParaRPr lang="en-US" sz="4800" dirty="0">
              <a:solidFill>
                <a:srgbClr val="C00000"/>
              </a:solidFill>
              <a:latin typeface="Arial" pitchFamily="34" charset="0"/>
              <a:cs typeface="Arial" pitchFamily="34" charset="0"/>
            </a:endParaRPr>
          </a:p>
        </p:txBody>
      </p:sp>
      <p:sp>
        <p:nvSpPr>
          <p:cNvPr id="6" name="TextBox 5"/>
          <p:cNvSpPr txBox="1"/>
          <p:nvPr/>
        </p:nvSpPr>
        <p:spPr>
          <a:xfrm>
            <a:off x="0" y="2205245"/>
            <a:ext cx="12192000" cy="4524315"/>
          </a:xfrm>
          <a:prstGeom prst="rect">
            <a:avLst/>
          </a:prstGeom>
          <a:noFill/>
        </p:spPr>
        <p:txBody>
          <a:bodyPr wrap="square" rtlCol="0">
            <a:spAutoFit/>
          </a:bodyPr>
          <a:lstStyle/>
          <a:p>
            <a:pPr>
              <a:buFont typeface="Wingdings" pitchFamily="2" charset="2"/>
              <a:buChar char="v"/>
            </a:pPr>
            <a:r>
              <a:rPr lang="en-US" sz="4800" dirty="0" smtClean="0">
                <a:solidFill>
                  <a:srgbClr val="660033"/>
                </a:solidFill>
                <a:latin typeface="Arial" pitchFamily="34" charset="0"/>
                <a:cs typeface="Arial" pitchFamily="34" charset="0"/>
              </a:rPr>
              <a:t> </a:t>
            </a:r>
            <a:r>
              <a:rPr lang="en-US" sz="4800" dirty="0" smtClean="0">
                <a:solidFill>
                  <a:srgbClr val="660033"/>
                </a:solidFill>
                <a:latin typeface="VNI-Avo" pitchFamily="2" charset="0"/>
                <a:cs typeface="Arial" pitchFamily="34" charset="0"/>
              </a:rPr>
              <a:t>Trong caùc loaïi thöùc aên maø caùc baïn vöøa keå coù raát nhieàu chaát giuùp cho cô theå chuùng ta khoûe maïnh. Trong baøi hoïc hoâm nay giuùp caùc em bieát theâm  veà caùc loaïi thöùc aên qua baøi </a:t>
            </a:r>
            <a:r>
              <a:rPr lang="en-US" sz="4800" dirty="0" smtClean="0">
                <a:solidFill>
                  <a:srgbClr val="660033"/>
                </a:solidFill>
                <a:latin typeface="Times New Roman" pitchFamily="18" charset="0"/>
                <a:cs typeface="Times New Roman" pitchFamily="18" charset="0"/>
              </a:rPr>
              <a:t>“</a:t>
            </a:r>
            <a:r>
              <a:rPr lang="en-US" sz="4800" dirty="0" smtClean="0">
                <a:solidFill>
                  <a:srgbClr val="660033"/>
                </a:solidFill>
                <a:latin typeface="VNI-Avo" pitchFamily="2" charset="0"/>
                <a:cs typeface="Arial" pitchFamily="34" charset="0"/>
              </a:rPr>
              <a:t>AÊn, uoáng haèng ngaøy</a:t>
            </a:r>
            <a:r>
              <a:rPr lang="en-US" sz="4800" dirty="0" smtClean="0">
                <a:solidFill>
                  <a:srgbClr val="660033"/>
                </a:solidFill>
                <a:latin typeface="Times New Roman" pitchFamily="18" charset="0"/>
                <a:cs typeface="Times New Roman" pitchFamily="18" charset="0"/>
              </a:rPr>
              <a:t>”</a:t>
            </a:r>
            <a:endParaRPr lang="en-US" sz="4800" dirty="0">
              <a:solidFill>
                <a:srgbClr val="660033"/>
              </a:solidFill>
              <a:latin typeface="Times New Roman" pitchFamily="18" charset="0"/>
              <a:cs typeface="Times New Roman" pitchFamily="18" charset="0"/>
            </a:endParaRPr>
          </a:p>
        </p:txBody>
      </p:sp>
    </p:spTree>
    <p:extLst>
      <p:ext uri="{BB962C8B-B14F-4D97-AF65-F5344CB8AC3E}">
        <p14:creationId xmlns:p14="http://schemas.microsoft.com/office/powerpoint/2010/main" val="13285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0611" y="1135909"/>
            <a:ext cx="8425542" cy="830997"/>
          </a:xfrm>
          <a:prstGeom prst="rect">
            <a:avLst/>
          </a:prstGeom>
        </p:spPr>
        <p:txBody>
          <a:bodyPr wrap="square">
            <a:spAutoFit/>
          </a:bodyPr>
          <a:lstStyle/>
          <a:p>
            <a:r>
              <a:rPr lang="en-US" sz="4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smtClean="0">
                <a:solidFill>
                  <a:srgbClr val="660033"/>
                </a:solidFill>
                <a:effectLst>
                  <a:outerShdw blurRad="38100" dist="38100" dir="2700000" algn="tl">
                    <a:srgbClr val="000000">
                      <a:alpha val="43137"/>
                    </a:srgbClr>
                  </a:outerShdw>
                </a:effectLst>
                <a:latin typeface="Times New Roman" pitchFamily="18" charset="0"/>
                <a:cs typeface="Times New Roman" pitchFamily="18" charset="0"/>
              </a:rPr>
              <a:t>TỰ NHIÊN – XÃ HỘI </a:t>
            </a:r>
            <a:endParaRPr lang="en-US" sz="4400" dirty="0">
              <a:solidFill>
                <a:srgbClr val="660033"/>
              </a:solidFill>
            </a:endParaRPr>
          </a:p>
        </p:txBody>
      </p:sp>
      <p:sp>
        <p:nvSpPr>
          <p:cNvPr id="10" name="TextBox 9"/>
          <p:cNvSpPr txBox="1"/>
          <p:nvPr/>
        </p:nvSpPr>
        <p:spPr>
          <a:xfrm>
            <a:off x="0" y="3878317"/>
            <a:ext cx="7740869" cy="769441"/>
          </a:xfrm>
          <a:prstGeom prst="rect">
            <a:avLst/>
          </a:prstGeom>
          <a:noFill/>
        </p:spPr>
        <p:txBody>
          <a:bodyPr wrap="square" rtlCol="0">
            <a:spAutoFit/>
          </a:bodyPr>
          <a:lstStyle/>
          <a:p>
            <a:r>
              <a:rPr lang="en-US" sz="4400" dirty="0" smtClean="0">
                <a:solidFill>
                  <a:srgbClr val="660033"/>
                </a:solidFill>
                <a:latin typeface="VNI-Avo" pitchFamily="2" charset="0"/>
              </a:rPr>
              <a:t>Nhaéc laïi baøi</a:t>
            </a:r>
            <a:endParaRPr lang="en-US" sz="4400" dirty="0">
              <a:solidFill>
                <a:srgbClr val="660033"/>
              </a:solidFill>
              <a:latin typeface="VNI-Avo" pitchFamily="2" charset="0"/>
            </a:endParaRPr>
          </a:p>
        </p:txBody>
      </p:sp>
      <p:sp>
        <p:nvSpPr>
          <p:cNvPr id="11" name="TextBox 10">
            <a:extLst>
              <a:ext uri="{FF2B5EF4-FFF2-40B4-BE49-F238E27FC236}">
                <a16:creationId xmlns:a16="http://schemas.microsoft.com/office/drawing/2014/main" id="{C3BBE0CD-41D1-437F-AB94-12B735439AE7}"/>
              </a:ext>
            </a:extLst>
          </p:cNvPr>
          <p:cNvSpPr txBox="1"/>
          <p:nvPr/>
        </p:nvSpPr>
        <p:spPr>
          <a:xfrm>
            <a:off x="4776951" y="4860355"/>
            <a:ext cx="3239934" cy="830997"/>
          </a:xfrm>
          <a:prstGeom prst="rect">
            <a:avLst/>
          </a:prstGeom>
          <a:noFill/>
        </p:spPr>
        <p:txBody>
          <a:bodyPr wrap="square" rtlCol="0">
            <a:spAutoFit/>
          </a:bodyPr>
          <a:lstStyle/>
          <a:p>
            <a:pPr algn="ctr"/>
            <a:r>
              <a:rPr lang="en-US" sz="4800" b="1" dirty="0" smtClean="0">
                <a:solidFill>
                  <a:srgbClr val="FF0000"/>
                </a:solidFill>
                <a:latin typeface="VNI-Avo" pitchFamily="2" charset="0"/>
              </a:rPr>
              <a:t>TIEÁT 1</a:t>
            </a:r>
            <a:endParaRPr lang="en-US" sz="4800" b="1" dirty="0">
              <a:solidFill>
                <a:srgbClr val="FF0000"/>
              </a:solidFill>
              <a:latin typeface="VNI-Avo" pitchFamily="2" charset="0"/>
            </a:endParaRPr>
          </a:p>
        </p:txBody>
      </p:sp>
      <p:sp>
        <p:nvSpPr>
          <p:cNvPr id="12" name="TextBox 11"/>
          <p:cNvSpPr txBox="1"/>
          <p:nvPr/>
        </p:nvSpPr>
        <p:spPr>
          <a:xfrm>
            <a:off x="0" y="2743201"/>
            <a:ext cx="11640206" cy="830997"/>
          </a:xfrm>
          <a:prstGeom prst="rect">
            <a:avLst/>
          </a:prstGeom>
          <a:noFill/>
        </p:spPr>
        <p:txBody>
          <a:bodyPr wrap="square" rtlCol="0">
            <a:spAutoFit/>
          </a:bodyPr>
          <a:lstStyle/>
          <a:p>
            <a:r>
              <a:rPr lang="en-US" sz="4800" dirty="0" smtClean="0">
                <a:solidFill>
                  <a:srgbClr val="18B462"/>
                </a:solidFill>
                <a:latin typeface="VNI-Avo" pitchFamily="2" charset="0"/>
              </a:rPr>
              <a:t>        Baøi 22: </a:t>
            </a:r>
            <a:r>
              <a:rPr lang="en-US" sz="4800" dirty="0" smtClean="0">
                <a:solidFill>
                  <a:srgbClr val="FF0066"/>
                </a:solidFill>
                <a:latin typeface="VNI-Avo" pitchFamily="2" charset="0"/>
              </a:rPr>
              <a:t>AÊn, uoáng haèng ngaøy</a:t>
            </a:r>
            <a:endParaRPr lang="en-US" sz="4800" dirty="0">
              <a:solidFill>
                <a:srgbClr val="FF0066"/>
              </a:solidFill>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ppt_x</p:attrName>
                                        </p:attrNameLst>
                                      </p:cBhvr>
                                      <p:tavLst>
                                        <p:tav tm="0">
                                          <p:val>
                                            <p:strVal val="#ppt_x-.2"/>
                                          </p:val>
                                        </p:tav>
                                        <p:tav tm="100000">
                                          <p:val>
                                            <p:strVal val="#ppt_x"/>
                                          </p:val>
                                        </p:tav>
                                      </p:tavLst>
                                    </p:anim>
                                    <p:anim calcmode="lin" valueType="num">
                                      <p:cBhvr>
                                        <p:cTn id="2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7716" y="1315233"/>
            <a:ext cx="6782689" cy="3294345"/>
          </a:xfrm>
          <a:prstGeom prst="rect">
            <a:avLst/>
          </a:prstGeom>
        </p:spPr>
      </p:pic>
    </p:spTree>
    <p:extLst>
      <p:ext uri="{BB962C8B-B14F-4D97-AF65-F5344CB8AC3E}">
        <p14:creationId xmlns:p14="http://schemas.microsoft.com/office/powerpoint/2010/main" val="13285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84634" y="0"/>
            <a:ext cx="5264583" cy="707886"/>
          </a:xfrm>
          <a:prstGeom prst="rect">
            <a:avLst/>
          </a:prstGeom>
        </p:spPr>
        <p:txBody>
          <a:bodyPr wrap="none">
            <a:spAutoFit/>
          </a:bodyPr>
          <a:lstStyle/>
          <a:p>
            <a:pPr>
              <a:buFont typeface="Wingdings" pitchFamily="2" charset="2"/>
              <a:buChar char="Ø"/>
            </a:pPr>
            <a:r>
              <a:rPr lang="en-US" sz="4000" dirty="0" smtClean="0">
                <a:solidFill>
                  <a:srgbClr val="FF0066"/>
                </a:solidFill>
                <a:latin typeface="VNI-Avo" pitchFamily="2" charset="0"/>
                <a:cs typeface="Arial" pitchFamily="34" charset="0"/>
              </a:rPr>
              <a:t>Laøm vieäc caù nhaân</a:t>
            </a:r>
            <a:endParaRPr lang="en-US" sz="4000" dirty="0">
              <a:solidFill>
                <a:srgbClr val="FF0066"/>
              </a:solidFill>
              <a:latin typeface="VNI-Avo" pitchFamily="2" charset="0"/>
              <a:cs typeface="Arial" pitchFamily="34" charset="0"/>
            </a:endParaRPr>
          </a:p>
        </p:txBody>
      </p:sp>
      <p:sp>
        <p:nvSpPr>
          <p:cNvPr id="6" name="TextBox 5"/>
          <p:cNvSpPr txBox="1"/>
          <p:nvPr/>
        </p:nvSpPr>
        <p:spPr>
          <a:xfrm>
            <a:off x="7488621" y="1386835"/>
            <a:ext cx="4703379" cy="1323439"/>
          </a:xfrm>
          <a:prstGeom prst="rect">
            <a:avLst/>
          </a:prstGeom>
          <a:noFill/>
        </p:spPr>
        <p:txBody>
          <a:bodyPr wrap="square" rtlCol="0">
            <a:spAutoFit/>
          </a:bodyPr>
          <a:lstStyle/>
          <a:p>
            <a:r>
              <a:rPr lang="en-US" sz="4000" dirty="0" smtClean="0">
                <a:solidFill>
                  <a:srgbClr val="002060"/>
                </a:solidFill>
                <a:latin typeface="VNI-Avo" pitchFamily="2" charset="0"/>
                <a:cs typeface="Arial" pitchFamily="34" charset="0"/>
              </a:rPr>
              <a:t>  </a:t>
            </a:r>
            <a:r>
              <a:rPr lang="en-US" sz="4000" dirty="0" smtClean="0">
                <a:solidFill>
                  <a:srgbClr val="FF0066"/>
                </a:solidFill>
                <a:latin typeface="VNI-Avo" pitchFamily="2" charset="0"/>
                <a:cs typeface="Arial" pitchFamily="34" charset="0"/>
              </a:rPr>
              <a:t>Baïn Minh ñang aên vaøo böõa naøo?</a:t>
            </a:r>
            <a:endParaRPr lang="en-US" sz="4000" dirty="0">
              <a:solidFill>
                <a:srgbClr val="FF0066"/>
              </a:solidFill>
              <a:latin typeface="VNI-Avo" pitchFamily="2" charset="0"/>
              <a:cs typeface="Arial" pitchFamily="34" charset="0"/>
            </a:endParaRPr>
          </a:p>
        </p:txBody>
      </p:sp>
      <p:sp>
        <p:nvSpPr>
          <p:cNvPr id="9" name="TextBox 8"/>
          <p:cNvSpPr txBox="1"/>
          <p:nvPr/>
        </p:nvSpPr>
        <p:spPr>
          <a:xfrm>
            <a:off x="0" y="0"/>
            <a:ext cx="12191999" cy="1323439"/>
          </a:xfrm>
          <a:prstGeom prst="rect">
            <a:avLst/>
          </a:prstGeom>
          <a:noFill/>
        </p:spPr>
        <p:txBody>
          <a:bodyPr wrap="square" rtlCol="0">
            <a:spAutoFit/>
          </a:bodyPr>
          <a:lstStyle/>
          <a:p>
            <a:r>
              <a:rPr lang="en-US" sz="4000" dirty="0" smtClean="0">
                <a:solidFill>
                  <a:srgbClr val="0000FF"/>
                </a:solidFill>
                <a:latin typeface="VNI-Avo" pitchFamily="2" charset="0"/>
              </a:rPr>
              <a:t>    Quan saùt hình vaø keå teân caùc böõa aên trong ngaøy cuûa baïn Minh.</a:t>
            </a:r>
            <a:endParaRPr lang="en-US" sz="4000" dirty="0">
              <a:solidFill>
                <a:srgbClr val="0000FF"/>
              </a:solidFill>
              <a:latin typeface="VNI-Avo" pitchFamily="2" charset="0"/>
            </a:endParaRPr>
          </a:p>
        </p:txBody>
      </p:sp>
      <p:pic>
        <p:nvPicPr>
          <p:cNvPr id="12" name="Picture 2" descr="C:\Users\Dell_\Downloads\File-anh-goc-sach-Ket-noi-tri-thuc-voi-cuoc-song\File-anh-goc-sach-Ket-noi-tri-thuc-voi-cuoc-song\File-anh-goc-mon-Tu-nhien-va-xa-hoi\95.jpg"/>
          <p:cNvPicPr>
            <a:picLocks noChangeAspect="1" noChangeArrowheads="1"/>
          </p:cNvPicPr>
          <p:nvPr/>
        </p:nvPicPr>
        <p:blipFill>
          <a:blip r:embed="rId2">
            <a:lum bright="-10000" contrast="20000"/>
          </a:blip>
          <a:srcRect l="15280" t="27147" r="56360" b="47319"/>
          <a:stretch>
            <a:fillRect/>
          </a:stretch>
        </p:blipFill>
        <p:spPr bwMode="auto">
          <a:xfrm>
            <a:off x="-1" y="1261241"/>
            <a:ext cx="7204842" cy="5596759"/>
          </a:xfrm>
          <a:prstGeom prst="rect">
            <a:avLst/>
          </a:prstGeom>
          <a:noFill/>
        </p:spPr>
      </p:pic>
      <p:sp>
        <p:nvSpPr>
          <p:cNvPr id="14" name="TextBox 13"/>
          <p:cNvSpPr txBox="1"/>
          <p:nvPr/>
        </p:nvSpPr>
        <p:spPr>
          <a:xfrm>
            <a:off x="7220608" y="2879304"/>
            <a:ext cx="4971392" cy="1323439"/>
          </a:xfrm>
          <a:prstGeom prst="rect">
            <a:avLst/>
          </a:prstGeom>
          <a:noFill/>
        </p:spPr>
        <p:txBody>
          <a:bodyPr wrap="square" rtlCol="0">
            <a:spAutoFit/>
          </a:bodyPr>
          <a:lstStyle/>
          <a:p>
            <a:r>
              <a:rPr lang="en-US" sz="4000" dirty="0" smtClean="0">
                <a:solidFill>
                  <a:srgbClr val="002060"/>
                </a:solidFill>
                <a:latin typeface="VNI-Avo" pitchFamily="2" charset="0"/>
                <a:cs typeface="Arial" pitchFamily="34" charset="0"/>
              </a:rPr>
              <a:t>  </a:t>
            </a:r>
            <a:r>
              <a:rPr lang="en-US" sz="4000" dirty="0" smtClean="0">
                <a:solidFill>
                  <a:schemeClr val="accent1">
                    <a:lumMod val="50000"/>
                  </a:schemeClr>
                </a:solidFill>
                <a:latin typeface="VNI-Avo" pitchFamily="2" charset="0"/>
                <a:cs typeface="Arial" pitchFamily="34" charset="0"/>
              </a:rPr>
              <a:t>Baïn Minh ñang aên vaøo böõa saùng.</a:t>
            </a:r>
            <a:endParaRPr lang="en-US" sz="4000" dirty="0">
              <a:solidFill>
                <a:schemeClr val="accent1">
                  <a:lumMod val="50000"/>
                </a:schemeClr>
              </a:solidFill>
              <a:latin typeface="VNI-Avo" pitchFamily="2"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1"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0"/>
      <p:bldP spid="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62497" y="1135117"/>
            <a:ext cx="4829503" cy="1938992"/>
          </a:xfrm>
          <a:prstGeom prst="rect">
            <a:avLst/>
          </a:prstGeom>
          <a:noFill/>
        </p:spPr>
        <p:txBody>
          <a:bodyPr wrap="square" rtlCol="0">
            <a:spAutoFit/>
          </a:bodyPr>
          <a:lstStyle/>
          <a:p>
            <a:r>
              <a:rPr lang="en-US" dirty="0" smtClean="0">
                <a:latin typeface="VNI-Avo" pitchFamily="2" charset="0"/>
              </a:rPr>
              <a:t>      </a:t>
            </a:r>
            <a:r>
              <a:rPr lang="en-US" sz="4000" dirty="0" smtClean="0">
                <a:solidFill>
                  <a:srgbClr val="660033"/>
                </a:solidFill>
                <a:latin typeface="VNI-Avo" pitchFamily="2" charset="0"/>
              </a:rPr>
              <a:t>Baïn Minh cuøng baïn Hoa aên vaøo böõa naøo?</a:t>
            </a:r>
            <a:endParaRPr lang="en-US" dirty="0">
              <a:solidFill>
                <a:srgbClr val="660033"/>
              </a:solidFill>
              <a:latin typeface="VNI-Avo" pitchFamily="2" charset="0"/>
            </a:endParaRPr>
          </a:p>
        </p:txBody>
      </p:sp>
      <p:sp>
        <p:nvSpPr>
          <p:cNvPr id="6" name="TextBox 5"/>
          <p:cNvSpPr txBox="1"/>
          <p:nvPr/>
        </p:nvSpPr>
        <p:spPr>
          <a:xfrm>
            <a:off x="7267903" y="3279227"/>
            <a:ext cx="4924097" cy="1938992"/>
          </a:xfrm>
          <a:prstGeom prst="rect">
            <a:avLst/>
          </a:prstGeom>
          <a:noFill/>
        </p:spPr>
        <p:txBody>
          <a:bodyPr wrap="square" rtlCol="0">
            <a:spAutoFit/>
          </a:bodyPr>
          <a:lstStyle/>
          <a:p>
            <a:r>
              <a:rPr lang="en-US" sz="4000" dirty="0" smtClean="0">
                <a:solidFill>
                  <a:schemeClr val="bg2">
                    <a:lumMod val="10000"/>
                  </a:schemeClr>
                </a:solidFill>
                <a:latin typeface="VNI-Avo" pitchFamily="2" charset="0"/>
              </a:rPr>
              <a:t>   Baïn Minh cuøng baïn Hoa aên vaøo böõa tröa.</a:t>
            </a:r>
            <a:endParaRPr lang="en-US" sz="4000" dirty="0">
              <a:solidFill>
                <a:schemeClr val="bg2">
                  <a:lumMod val="10000"/>
                </a:schemeClr>
              </a:solidFill>
              <a:latin typeface="VNI-Avo" pitchFamily="2" charset="0"/>
            </a:endParaRPr>
          </a:p>
        </p:txBody>
      </p:sp>
      <p:pic>
        <p:nvPicPr>
          <p:cNvPr id="9" name="Picture 2" descr="C:\Users\Dell_\Downloads\File-anh-goc-sach-Ket-noi-tri-thuc-voi-cuoc-song\File-anh-goc-sach-Ket-noi-tri-thuc-voi-cuoc-song\File-anh-goc-mon-Tu-nhien-va-xa-hoi\95.jpg"/>
          <p:cNvPicPr>
            <a:picLocks noChangeAspect="1" noChangeArrowheads="1"/>
          </p:cNvPicPr>
          <p:nvPr/>
        </p:nvPicPr>
        <p:blipFill>
          <a:blip r:embed="rId2">
            <a:lum bright="-10000" contrast="20000"/>
          </a:blip>
          <a:srcRect l="44537" t="27147" r="10192" b="47319"/>
          <a:stretch>
            <a:fillRect/>
          </a:stretch>
        </p:blipFill>
        <p:spPr bwMode="auto">
          <a:xfrm>
            <a:off x="0" y="1303282"/>
            <a:ext cx="7330966" cy="5554718"/>
          </a:xfrm>
          <a:prstGeom prst="rect">
            <a:avLst/>
          </a:prstGeom>
          <a:noFill/>
        </p:spPr>
      </p:pic>
      <p:sp>
        <p:nvSpPr>
          <p:cNvPr id="10" name="TextBox 9"/>
          <p:cNvSpPr txBox="1"/>
          <p:nvPr/>
        </p:nvSpPr>
        <p:spPr>
          <a:xfrm>
            <a:off x="0" y="0"/>
            <a:ext cx="12191999" cy="1323439"/>
          </a:xfrm>
          <a:prstGeom prst="rect">
            <a:avLst/>
          </a:prstGeom>
          <a:noFill/>
        </p:spPr>
        <p:txBody>
          <a:bodyPr wrap="square" rtlCol="0">
            <a:spAutoFit/>
          </a:bodyPr>
          <a:lstStyle/>
          <a:p>
            <a:r>
              <a:rPr lang="en-US" sz="4000" dirty="0" smtClean="0">
                <a:solidFill>
                  <a:srgbClr val="0000FF"/>
                </a:solidFill>
                <a:latin typeface="VNI-Avo" pitchFamily="2" charset="0"/>
              </a:rPr>
              <a:t>    Quan saùt hình vaø keå teân caùc böõa aên trong ngaøy cuûa baïn Minh.</a:t>
            </a:r>
            <a:endParaRPr lang="en-US" sz="4000" dirty="0">
              <a:solidFill>
                <a:srgbClr val="0000FF"/>
              </a:solidFill>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05"/>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 calcmode="lin" valueType="num">
                                      <p:cBhvr>
                                        <p:cTn id="9" dur="500" fill="hold"/>
                                        <p:tgtEl>
                                          <p:spTgt spid="9"/>
                                        </p:tgtEl>
                                        <p:attrNameLst>
                                          <p:attrName>ppt_x</p:attrName>
                                        </p:attrNameLst>
                                      </p:cBhvr>
                                      <p:tavLst>
                                        <p:tav tm="0">
                                          <p:val>
                                            <p:strVal val="#ppt_x-.2"/>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62952" y="930166"/>
            <a:ext cx="5129048" cy="1938992"/>
          </a:xfrm>
          <a:prstGeom prst="rect">
            <a:avLst/>
          </a:prstGeom>
          <a:noFill/>
        </p:spPr>
        <p:txBody>
          <a:bodyPr wrap="square" rtlCol="0">
            <a:spAutoFit/>
          </a:bodyPr>
          <a:lstStyle/>
          <a:p>
            <a:r>
              <a:rPr lang="en-US" sz="4000" dirty="0" smtClean="0">
                <a:solidFill>
                  <a:srgbClr val="660033"/>
                </a:solidFill>
                <a:latin typeface="VNI-Avo" pitchFamily="2" charset="0"/>
              </a:rPr>
              <a:t>    Gia ñình baïn Minh aên vaøo böõa naøo?</a:t>
            </a:r>
            <a:endParaRPr lang="en-US" dirty="0">
              <a:solidFill>
                <a:srgbClr val="660033"/>
              </a:solidFill>
              <a:latin typeface="VNI-Avo" pitchFamily="2" charset="0"/>
            </a:endParaRPr>
          </a:p>
        </p:txBody>
      </p:sp>
      <p:sp>
        <p:nvSpPr>
          <p:cNvPr id="7" name="TextBox 6"/>
          <p:cNvSpPr txBox="1"/>
          <p:nvPr/>
        </p:nvSpPr>
        <p:spPr>
          <a:xfrm>
            <a:off x="7267903" y="3515709"/>
            <a:ext cx="4924097" cy="1938992"/>
          </a:xfrm>
          <a:prstGeom prst="rect">
            <a:avLst/>
          </a:prstGeom>
          <a:noFill/>
        </p:spPr>
        <p:txBody>
          <a:bodyPr wrap="square" rtlCol="0">
            <a:spAutoFit/>
          </a:bodyPr>
          <a:lstStyle/>
          <a:p>
            <a:r>
              <a:rPr lang="en-US" sz="4000" dirty="0" smtClean="0">
                <a:solidFill>
                  <a:schemeClr val="bg2">
                    <a:lumMod val="10000"/>
                  </a:schemeClr>
                </a:solidFill>
                <a:latin typeface="VNI-Avo" pitchFamily="2" charset="0"/>
              </a:rPr>
              <a:t>  Gia ñình baïn Minh aên vaøo böõa saùng.</a:t>
            </a:r>
            <a:endParaRPr lang="en-US" sz="4000" dirty="0">
              <a:solidFill>
                <a:schemeClr val="bg2">
                  <a:lumMod val="10000"/>
                </a:schemeClr>
              </a:solidFill>
              <a:latin typeface="VNI-Avo" pitchFamily="2" charset="0"/>
            </a:endParaRPr>
          </a:p>
        </p:txBody>
      </p:sp>
      <p:pic>
        <p:nvPicPr>
          <p:cNvPr id="10" name="Picture 2" descr="C:\Users\Dell_\Downloads\File-anh-goc-sach-Ket-noi-tri-thuc-voi-cuoc-song\File-anh-goc-sach-Ket-noi-tri-thuc-voi-cuoc-song\File-anh-goc-mon-Tu-nhien-va-xa-hoi\95.jpg"/>
          <p:cNvPicPr>
            <a:picLocks noChangeAspect="1" noChangeArrowheads="1"/>
          </p:cNvPicPr>
          <p:nvPr/>
        </p:nvPicPr>
        <p:blipFill>
          <a:blip r:embed="rId2">
            <a:lum bright="-10000" contrast="20000"/>
          </a:blip>
          <a:srcRect l="15280" t="54061" r="10192" b="10266"/>
          <a:stretch>
            <a:fillRect/>
          </a:stretch>
        </p:blipFill>
        <p:spPr bwMode="auto">
          <a:xfrm>
            <a:off x="-1" y="1292772"/>
            <a:ext cx="7031421" cy="5565228"/>
          </a:xfrm>
          <a:prstGeom prst="rect">
            <a:avLst/>
          </a:prstGeom>
          <a:noFill/>
        </p:spPr>
      </p:pic>
      <p:sp>
        <p:nvSpPr>
          <p:cNvPr id="11" name="TextBox 10"/>
          <p:cNvSpPr txBox="1"/>
          <p:nvPr/>
        </p:nvSpPr>
        <p:spPr>
          <a:xfrm>
            <a:off x="0" y="0"/>
            <a:ext cx="12191999" cy="1323439"/>
          </a:xfrm>
          <a:prstGeom prst="rect">
            <a:avLst/>
          </a:prstGeom>
          <a:noFill/>
        </p:spPr>
        <p:txBody>
          <a:bodyPr wrap="square" rtlCol="0">
            <a:spAutoFit/>
          </a:bodyPr>
          <a:lstStyle/>
          <a:p>
            <a:r>
              <a:rPr lang="en-US" sz="4000" dirty="0" smtClean="0">
                <a:solidFill>
                  <a:srgbClr val="0000FF"/>
                </a:solidFill>
                <a:latin typeface="VNI-Avo" pitchFamily="2" charset="0"/>
              </a:rPr>
              <a:t>    Quan saùt hình vaø keå teân caùc böõa aên trong ngaøy cuûa baïn Minh.</a:t>
            </a:r>
            <a:endParaRPr lang="en-US" sz="4000" dirty="0">
              <a:solidFill>
                <a:srgbClr val="0000FF"/>
              </a:solidFill>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3684"/>
            <a:ext cx="12192000" cy="2585323"/>
          </a:xfrm>
          <a:prstGeom prst="rect">
            <a:avLst/>
          </a:prstGeom>
        </p:spPr>
        <p:txBody>
          <a:bodyPr wrap="square">
            <a:spAutoFit/>
          </a:bodyPr>
          <a:lstStyle/>
          <a:p>
            <a:r>
              <a:rPr lang="en-US" sz="4400" dirty="0" smtClean="0">
                <a:solidFill>
                  <a:srgbClr val="660033"/>
                </a:solidFill>
                <a:latin typeface="VNI-Avo" pitchFamily="2" charset="0"/>
                <a:cs typeface="Arial" pitchFamily="34" charset="0"/>
              </a:rPr>
              <a:t>  </a:t>
            </a:r>
            <a:r>
              <a:rPr lang="en-US" sz="5400" i="1" dirty="0" smtClean="0">
                <a:solidFill>
                  <a:srgbClr val="0000FF"/>
                </a:solidFill>
                <a:latin typeface="HP001 4 hang 1 ô ly" pitchFamily="34" charset="0"/>
                <a:cs typeface="Arial" pitchFamily="34" charset="0"/>
              </a:rPr>
              <a:t>Kết luận: </a:t>
            </a:r>
            <a:r>
              <a:rPr lang="en-US" sz="5400" dirty="0" smtClean="0">
                <a:solidFill>
                  <a:srgbClr val="0000FF"/>
                </a:solidFill>
                <a:latin typeface="HP001 4 hang 1 ô ly" pitchFamily="34" charset="0"/>
                <a:cs typeface="Arial" pitchFamily="34" charset="0"/>
              </a:rPr>
              <a:t>Hằng ngày cần ăn đủ 3 bữa chính (</a:t>
            </a:r>
            <a:r>
              <a:rPr lang="en-US" sz="5400" i="1" dirty="0" smtClean="0">
                <a:solidFill>
                  <a:srgbClr val="0000FF"/>
                </a:solidFill>
                <a:latin typeface="HP001 4 hang 1 ô ly" pitchFamily="34" charset="0"/>
                <a:cs typeface="Arial" pitchFamily="34" charset="0"/>
              </a:rPr>
              <a:t>Có thể thêm bữa phụ vào giữa buổi sáng hoặc đầu buổi chiều</a:t>
            </a:r>
            <a:r>
              <a:rPr lang="en-US" sz="5400" dirty="0" smtClean="0">
                <a:solidFill>
                  <a:srgbClr val="0000FF"/>
                </a:solidFill>
                <a:latin typeface="HP001 4 hang 1 ô ly" pitchFamily="34" charset="0"/>
                <a:cs typeface="Arial" pitchFamily="34" charset="0"/>
              </a:rPr>
              <a:t>) </a:t>
            </a:r>
            <a:endParaRPr lang="en-US" sz="4800" dirty="0">
              <a:solidFill>
                <a:srgbClr val="660033"/>
              </a:solidFill>
              <a:latin typeface="VNI-Avo" pitchFamily="2" charset="0"/>
              <a:cs typeface="Arial" pitchFamily="34" charset="0"/>
            </a:endParaRPr>
          </a:p>
        </p:txBody>
      </p:sp>
      <p:pic>
        <p:nvPicPr>
          <p:cNvPr id="14338" name="Picture 2" descr="Hình ảnh hoa phượng vĩ tươi thắm gợi nhớ tuổi học trò đầy mơ mộng -  KhoaHoc.tv"/>
          <p:cNvPicPr>
            <a:picLocks noChangeAspect="1" noChangeArrowheads="1"/>
          </p:cNvPicPr>
          <p:nvPr/>
        </p:nvPicPr>
        <p:blipFill>
          <a:blip r:embed="rId2"/>
          <a:srcRect t="35417" r="8977" b="10488"/>
          <a:stretch>
            <a:fillRect/>
          </a:stretch>
        </p:blipFill>
        <p:spPr bwMode="auto">
          <a:xfrm>
            <a:off x="0" y="3436883"/>
            <a:ext cx="12192000" cy="34211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2857</TotalTime>
  <Words>602</Words>
  <Application>Microsoft Office PowerPoint</Application>
  <PresentationFormat>Widescreen</PresentationFormat>
  <Paragraphs>47</Paragraphs>
  <Slides>19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DFPOP1-W9</vt:lpstr>
      <vt:lpstr>Calibri</vt:lpstr>
      <vt:lpstr>Wingdings</vt:lpstr>
      <vt:lpstr>HP001 4 hang 1 ô ly</vt:lpstr>
      <vt:lpstr>VNI-Avo</vt:lpstr>
      <vt:lpstr>Times New Roman</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 Duc Anh</dc:creator>
  <cp:lastModifiedBy>MAIHUNG</cp:lastModifiedBy>
  <cp:revision>331</cp:revision>
  <dcterms:created xsi:type="dcterms:W3CDTF">2020-05-07T04:14:13Z</dcterms:created>
  <dcterms:modified xsi:type="dcterms:W3CDTF">2025-04-14T07:46:50Z</dcterms:modified>
</cp:coreProperties>
</file>