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74" r:id="rId2"/>
    <p:sldMasterId id="2147483686" r:id="rId3"/>
  </p:sldMasterIdLst>
  <p:notesMasterIdLst>
    <p:notesMasterId r:id="rId8"/>
  </p:notesMasterIdLst>
  <p:sldIdLst>
    <p:sldId id="575" r:id="rId4"/>
    <p:sldId id="576" r:id="rId5"/>
    <p:sldId id="560" r:id="rId6"/>
    <p:sldId id="573"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12272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4/15/2025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68436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4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54">
              <a:defRPr/>
            </a:pPr>
            <a:endParaRPr lang="en-US" dirty="0">
              <a:solidFill>
                <a:prstClr val="black"/>
              </a:solidFill>
              <a:latin typeface="DFPOP1-W9"/>
            </a:endParaRPr>
          </a:p>
        </p:txBody>
      </p:sp>
      <p:sp>
        <p:nvSpPr>
          <p:cNvPr id="5" name="TextBox 4"/>
          <p:cNvSpPr txBox="1"/>
          <p:nvPr/>
        </p:nvSpPr>
        <p:spPr>
          <a:xfrm>
            <a:off x="-101599" y="1448301"/>
            <a:ext cx="12253036" cy="1405641"/>
          </a:xfrm>
          <a:prstGeom prst="rect">
            <a:avLst/>
          </a:prstGeom>
          <a:noFill/>
        </p:spPr>
        <p:txBody>
          <a:bodyPr wrap="square">
            <a:spAutoFit/>
          </a:bodyPr>
          <a:lstStyle/>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5"/>
            <a:ext cx="7070955" cy="523220"/>
          </a:xfrm>
          <a:prstGeom prst="rect">
            <a:avLst/>
          </a:prstGeom>
          <a:noFill/>
        </p:spPr>
        <p:txBody>
          <a:bodyPr wrap="square">
            <a:spAutoFit/>
          </a:bodyPr>
          <a:lstStyle/>
          <a:p>
            <a:pPr defTabSz="685783">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1" y="3137098"/>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Việt</a:t>
            </a:r>
            <a:r>
              <a:rPr lang="en-US"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8046"/>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7" y="5443865"/>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3"/>
            <a:ext cx="2472596" cy="3624775"/>
          </a:xfrm>
          <a:prstGeom prst="rect">
            <a:avLst/>
          </a:prstGeom>
        </p:spPr>
      </p:pic>
      <p:sp>
        <p:nvSpPr>
          <p:cNvPr id="12" name="TextBox 11"/>
          <p:cNvSpPr txBox="1"/>
          <p:nvPr/>
        </p:nvSpPr>
        <p:spPr>
          <a:xfrm>
            <a:off x="1771658" y="4328505"/>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2818576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5" name="TextBox 4">
            <a:extLst>
              <a:ext uri="{FF2B5EF4-FFF2-40B4-BE49-F238E27FC236}">
                <a16:creationId xmlns:a16="http://schemas.microsoft.com/office/drawing/2014/main" id="{215CC7F7-6AA6-7209-4EDD-8905A5FDC6E5}"/>
              </a:ext>
            </a:extLst>
          </p:cNvPr>
          <p:cNvSpPr txBox="1"/>
          <p:nvPr/>
        </p:nvSpPr>
        <p:spPr>
          <a:xfrm>
            <a:off x="535459" y="1557418"/>
            <a:ext cx="11310552" cy="2636747"/>
          </a:xfrm>
          <a:prstGeom prst="rect">
            <a:avLst/>
          </a:prstGeom>
          <a:noFill/>
        </p:spPr>
        <p:txBody>
          <a:bodyPr wrap="square" rtlCol="0">
            <a:spAutoFit/>
          </a:bodyPr>
          <a:lstStyle/>
          <a:p>
            <a:pPr algn="ctr"/>
            <a:r>
              <a:rPr lang="en-US" sz="5867" b="1" dirty="0">
                <a:solidFill>
                  <a:srgbClr val="0000FF"/>
                </a:solidFill>
                <a:effectLst>
                  <a:outerShdw blurRad="38100" dist="38100" dir="2700000" algn="tl">
                    <a:srgbClr val="000000">
                      <a:alpha val="43137"/>
                    </a:srgbClr>
                  </a:outerShdw>
                </a:effectLst>
              </a:rPr>
              <a:t>BÀI </a:t>
            </a:r>
            <a:r>
              <a:rPr lang="en-US" sz="5867" b="1" dirty="0" smtClean="0">
                <a:solidFill>
                  <a:srgbClr val="0000FF"/>
                </a:solidFill>
                <a:effectLst>
                  <a:outerShdw blurRad="38100" dist="38100" dir="2700000" algn="tl">
                    <a:srgbClr val="000000">
                      <a:alpha val="43137"/>
                    </a:srgbClr>
                  </a:outerShdw>
                </a:effectLst>
              </a:rPr>
              <a:t>28</a:t>
            </a:r>
            <a:endParaRPr lang="en-US" sz="5867" b="1" dirty="0">
              <a:solidFill>
                <a:srgbClr val="0000FF"/>
              </a:solidFill>
              <a:effectLst>
                <a:outerShdw blurRad="38100" dist="38100" dir="2700000" algn="tl">
                  <a:srgbClr val="000000">
                    <a:alpha val="43137"/>
                  </a:srgbClr>
                </a:outerShdw>
              </a:effectLst>
            </a:endParaRPr>
          </a:p>
          <a:p>
            <a:pPr algn="ctr"/>
            <a:r>
              <a:rPr lang="en-US" sz="5867" b="1" dirty="0" err="1" smtClean="0">
                <a:solidFill>
                  <a:srgbClr val="0000FF"/>
                </a:solidFill>
                <a:effectLst>
                  <a:outerShdw blurRad="38100" dist="38100" dir="2700000" algn="tl">
                    <a:srgbClr val="000000">
                      <a:alpha val="43137"/>
                    </a:srgbClr>
                  </a:outerShdw>
                </a:effectLst>
              </a:rPr>
              <a:t>Trò</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chơi</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của</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bố</a:t>
            </a:r>
            <a:endParaRPr lang="en-US" sz="5867" b="1" dirty="0">
              <a:solidFill>
                <a:srgbClr val="0000FF"/>
              </a:solidFill>
              <a:effectLst>
                <a:outerShdw blurRad="38100" dist="38100" dir="2700000" algn="tl">
                  <a:srgbClr val="000000">
                    <a:alpha val="43137"/>
                  </a:srgbClr>
                </a:outerShdw>
              </a:effectLst>
            </a:endParaRPr>
          </a:p>
          <a:p>
            <a:pPr algn="ctr"/>
            <a:r>
              <a:rPr lang="en-US" sz="4400" b="1" dirty="0">
                <a:solidFill>
                  <a:srgbClr val="FF0000"/>
                </a:solidFill>
                <a:effectLst>
                  <a:outerShdw blurRad="38100" dist="38100" dir="2700000" algn="tl">
                    <a:srgbClr val="000000">
                      <a:alpha val="43137"/>
                    </a:srgbClr>
                  </a:outerShdw>
                </a:effectLst>
              </a:rPr>
              <a:t>(</a:t>
            </a:r>
            <a:r>
              <a:rPr lang="en-US" sz="4400" b="1" dirty="0" err="1">
                <a:solidFill>
                  <a:srgbClr val="FF0000"/>
                </a:solidFill>
                <a:effectLst>
                  <a:outerShdw blurRad="38100" dist="38100" dir="2700000" algn="tl">
                    <a:srgbClr val="000000">
                      <a:alpha val="43137"/>
                    </a:srgbClr>
                  </a:outerShdw>
                </a:effectLst>
              </a:rPr>
              <a:t>Tiết</a:t>
            </a:r>
            <a:r>
              <a:rPr lang="en-US" sz="4400" b="1" dirty="0">
                <a:solidFill>
                  <a:srgbClr val="FF0000"/>
                </a:solidFill>
                <a:effectLst>
                  <a:outerShdw blurRad="38100" dist="38100" dir="2700000" algn="tl">
                    <a:srgbClr val="000000">
                      <a:alpha val="43137"/>
                    </a:srgbClr>
                  </a:outerShdw>
                </a:effectLst>
              </a:rPr>
              <a:t> </a:t>
            </a:r>
            <a:r>
              <a:rPr lang="en-US" sz="4400" b="1" dirty="0" smtClean="0">
                <a:solidFill>
                  <a:srgbClr val="FF0000"/>
                </a:solidFill>
                <a:effectLst>
                  <a:outerShdw blurRad="38100" dist="38100" dir="2700000" algn="tl">
                    <a:srgbClr val="000000">
                      <a:alpha val="43137"/>
                    </a:srgbClr>
                  </a:outerShdw>
                </a:effectLst>
              </a:rPr>
              <a:t>6)</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9655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18803-ACDB-4DD7-8BAE-A87E0D62EE1E}"/>
              </a:ext>
            </a:extLst>
          </p:cNvPr>
          <p:cNvSpPr txBox="1"/>
          <p:nvPr/>
        </p:nvSpPr>
        <p:spPr>
          <a:xfrm>
            <a:off x="391242" y="434811"/>
            <a:ext cx="10493876" cy="584775"/>
          </a:xfrm>
          <a:prstGeom prst="rect">
            <a:avLst/>
          </a:prstGeom>
          <a:noFill/>
        </p:spPr>
        <p:txBody>
          <a:bodyPr wrap="square" rtlCol="0">
            <a:spAutoFit/>
          </a:bodyPr>
          <a:lstStyle/>
          <a:p>
            <a:pPr algn="just">
              <a:spcBef>
                <a:spcPts val="100"/>
              </a:spcBef>
              <a:spcAft>
                <a:spcPts val="100"/>
              </a:spcAft>
            </a:pPr>
            <a:r>
              <a:rPr lang="vi-VN" sz="3200" dirty="0">
                <a:latin typeface="+mj-lt"/>
              </a:rPr>
              <a:t>1.</a:t>
            </a:r>
            <a:r>
              <a:rPr lang="vi-VN" sz="3200" dirty="0">
                <a:solidFill>
                  <a:srgbClr val="17479D"/>
                </a:solidFill>
                <a:latin typeface="+mj-lt"/>
              </a:rPr>
              <a:t> </a:t>
            </a:r>
            <a:r>
              <a:rPr lang="vi-VN" sz="3200" dirty="0">
                <a:latin typeface="+mj-lt"/>
              </a:rPr>
              <a:t>Tìm đọc một bài thơ, câu chuyện về tình cảm gia đình.</a:t>
            </a:r>
          </a:p>
        </p:txBody>
      </p:sp>
      <p:sp>
        <p:nvSpPr>
          <p:cNvPr id="3" name="TextBox 2">
            <a:extLst>
              <a:ext uri="{FF2B5EF4-FFF2-40B4-BE49-F238E27FC236}">
                <a16:creationId xmlns:a16="http://schemas.microsoft.com/office/drawing/2014/main" id="{0915383D-8820-497D-92CC-C3F32996A568}"/>
              </a:ext>
            </a:extLst>
          </p:cNvPr>
          <p:cNvSpPr txBox="1"/>
          <p:nvPr/>
        </p:nvSpPr>
        <p:spPr>
          <a:xfrm>
            <a:off x="391242" y="1192635"/>
            <a:ext cx="11800758" cy="584775"/>
          </a:xfrm>
          <a:prstGeom prst="rect">
            <a:avLst/>
          </a:prstGeom>
          <a:noFill/>
        </p:spPr>
        <p:txBody>
          <a:bodyPr wrap="square" rtlCol="0">
            <a:spAutoFit/>
          </a:bodyPr>
          <a:lstStyle/>
          <a:p>
            <a:pPr algn="just"/>
            <a:r>
              <a:rPr lang="vi-VN" sz="3200" dirty="0">
                <a:latin typeface="+mj-lt"/>
              </a:rPr>
              <a:t>2.</a:t>
            </a:r>
            <a:r>
              <a:rPr lang="vi-VN" sz="3200" b="1" dirty="0">
                <a:solidFill>
                  <a:srgbClr val="17479D"/>
                </a:solidFill>
                <a:latin typeface="+mj-lt"/>
              </a:rPr>
              <a:t> </a:t>
            </a:r>
            <a:r>
              <a:rPr lang="vi-VN" sz="3200" dirty="0">
                <a:latin typeface="+mj-lt"/>
              </a:rPr>
              <a:t>Chia sẻ với các bạn cảm xúc của em về bài thơ, câu chuyện đó.</a:t>
            </a:r>
          </a:p>
        </p:txBody>
      </p:sp>
      <p:pic>
        <p:nvPicPr>
          <p:cNvPr id="6" name="Picture 5"/>
          <p:cNvPicPr/>
          <p:nvPr/>
        </p:nvPicPr>
        <p:blipFill rotWithShape="1">
          <a:blip r:embed="rId2"/>
          <a:srcRect l="13796" t="15179" r="14103" b="27637"/>
          <a:stretch/>
        </p:blipFill>
        <p:spPr>
          <a:xfrm>
            <a:off x="2279176" y="3411940"/>
            <a:ext cx="7792872" cy="3446060"/>
          </a:xfrm>
          <a:prstGeom prst="rect">
            <a:avLst/>
          </a:prstGeom>
        </p:spPr>
      </p:pic>
      <p:pic>
        <p:nvPicPr>
          <p:cNvPr id="7" name="Picture 6"/>
          <p:cNvPicPr/>
          <p:nvPr/>
        </p:nvPicPr>
        <p:blipFill rotWithShape="1">
          <a:blip r:embed="rId3"/>
          <a:srcRect l="19766" t="16405" r="55894" b="63581"/>
          <a:stretch/>
        </p:blipFill>
        <p:spPr>
          <a:xfrm>
            <a:off x="2811439" y="2183641"/>
            <a:ext cx="2688609" cy="1514902"/>
          </a:xfrm>
          <a:prstGeom prst="rect">
            <a:avLst/>
          </a:prstGeom>
        </p:spPr>
      </p:pic>
      <p:pic>
        <p:nvPicPr>
          <p:cNvPr id="8" name="Picture 7"/>
          <p:cNvPicPr/>
          <p:nvPr/>
        </p:nvPicPr>
        <p:blipFill rotWithShape="1">
          <a:blip r:embed="rId3"/>
          <a:srcRect l="59824" t="16405" r="18006" b="61539"/>
          <a:stretch/>
        </p:blipFill>
        <p:spPr>
          <a:xfrm>
            <a:off x="7287907" y="2183641"/>
            <a:ext cx="2715905" cy="1494431"/>
          </a:xfrm>
          <a:prstGeom prst="rect">
            <a:avLst/>
          </a:prstGeom>
        </p:spPr>
      </p:pic>
    </p:spTree>
    <p:extLst>
      <p:ext uri="{BB962C8B-B14F-4D97-AF65-F5344CB8AC3E}">
        <p14:creationId xmlns:p14="http://schemas.microsoft.com/office/powerpoint/2010/main" val="1495470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1E190-8525-4060-A62F-D3250E98091C}"/>
              </a:ext>
            </a:extLst>
          </p:cNvPr>
          <p:cNvSpPr/>
          <p:nvPr/>
        </p:nvSpPr>
        <p:spPr>
          <a:xfrm>
            <a:off x="709612" y="1233011"/>
            <a:ext cx="10772775" cy="3785652"/>
          </a:xfrm>
          <a:prstGeom prst="rect">
            <a:avLst/>
          </a:prstGeom>
          <a:solidFill>
            <a:schemeClr val="accent6">
              <a:lumMod val="20000"/>
              <a:lumOff val="80000"/>
            </a:schemeClr>
          </a:solidFill>
        </p:spPr>
        <p:txBody>
          <a:bodyPr wrap="square">
            <a:spAutoFit/>
          </a:bodyPr>
          <a:lstStyle/>
          <a:p>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Gia đình em có bốn thành viên: Bố, mẹ, chị và em. Trong đó, người em yêu quý nhất là mẹ. Em còn nhớ những lúc em bị ốm, mẹ luôn chăm sóc em dịu dàng. Mẹ nấu cháo cho em ăn để em mau khỏi bệnh. Em hứa sẽ chăm ngoan học giỏi để mẹ vui lòng.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376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146</Words>
  <Application>Microsoft Office PowerPoint</Application>
  <PresentationFormat>Widescreen</PresentationFormat>
  <Paragraphs>12</Paragraphs>
  <Slides>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Microsoft YaHei</vt:lpstr>
      <vt:lpstr>Arial</vt:lpstr>
      <vt:lpstr>Calibri</vt:lpstr>
      <vt:lpstr>Calibri Light</vt:lpstr>
      <vt:lpstr>DFPOP1-W9</vt:lpstr>
      <vt:lpstr>Times New Roman</vt:lpstr>
      <vt:lpstr>NỀN 5</vt:lpstr>
      <vt:lpstr>nền 3</vt:lpstr>
      <vt:lpstr>6_Office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101</cp:revision>
  <dcterms:created xsi:type="dcterms:W3CDTF">2021-06-24T12:42:07Z</dcterms:created>
  <dcterms:modified xsi:type="dcterms:W3CDTF">2025-04-14T18:20:35Z</dcterms:modified>
</cp:coreProperties>
</file>