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83" r:id="rId2"/>
    <p:sldId id="384" r:id="rId3"/>
    <p:sldId id="290" r:id="rId4"/>
    <p:sldId id="329" r:id="rId5"/>
    <p:sldId id="277" r:id="rId6"/>
    <p:sldId id="333" r:id="rId7"/>
    <p:sldId id="263" r:id="rId8"/>
    <p:sldId id="330" r:id="rId9"/>
    <p:sldId id="332" r:id="rId10"/>
    <p:sldId id="348" r:id="rId11"/>
    <p:sldId id="349" r:id="rId12"/>
    <p:sldId id="350" r:id="rId13"/>
    <p:sldId id="351" r:id="rId14"/>
    <p:sldId id="352" r:id="rId15"/>
    <p:sldId id="334" r:id="rId16"/>
    <p:sldId id="353" r:id="rId17"/>
  </p:sldIdLst>
  <p:sldSz cx="9144000" cy="5143500" type="screen16x9"/>
  <p:notesSz cx="6858000" cy="9144000"/>
  <p:custDataLst>
    <p:tags r:id="rId1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873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2025/4/16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53769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3</a:t>
            </a:fld>
            <a:endParaRPr lang="zh-CN" altLang="en-US"/>
          </a:p>
        </p:txBody>
      </p:sp>
    </p:spTree>
    <p:extLst>
      <p:ext uri="{BB962C8B-B14F-4D97-AF65-F5344CB8AC3E}">
        <p14:creationId xmlns:p14="http://schemas.microsoft.com/office/powerpoint/2010/main" val="374187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5</a:t>
            </a:fld>
            <a:endParaRPr lang="zh-CN" altLang="en-US"/>
          </a:p>
        </p:txBody>
      </p:sp>
    </p:spTree>
    <p:extLst>
      <p:ext uri="{BB962C8B-B14F-4D97-AF65-F5344CB8AC3E}">
        <p14:creationId xmlns:p14="http://schemas.microsoft.com/office/powerpoint/2010/main" val="2460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38586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47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2025/4/16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2025/4/16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9" r:id="rId13"/>
  </p:sldLayoutIdLst>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514312">
              <a:defRPr/>
            </a:pPr>
            <a:endParaRPr lang="en-US" sz="788" dirty="0">
              <a:solidFill>
                <a:prstClr val="black"/>
              </a:solidFill>
              <a:latin typeface="DFPOP1-W9"/>
            </a:endParaRPr>
          </a:p>
        </p:txBody>
      </p:sp>
      <p:sp>
        <p:nvSpPr>
          <p:cNvPr id="5" name="TextBox 4"/>
          <p:cNvSpPr txBox="1"/>
          <p:nvPr/>
        </p:nvSpPr>
        <p:spPr>
          <a:xfrm>
            <a:off x="1085852" y="1457608"/>
            <a:ext cx="6892333" cy="830997"/>
          </a:xfrm>
          <a:prstGeom prst="rect">
            <a:avLst/>
          </a:prstGeom>
          <a:noFill/>
        </p:spPr>
        <p:txBody>
          <a:bodyPr wrap="square">
            <a:spAutoFit/>
          </a:bodyPr>
          <a:lstStyle/>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CHÀO MỪNG </a:t>
            </a:r>
          </a:p>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2400" b="1" dirty="0">
              <a:solidFill>
                <a:srgbClr val="FF0000"/>
              </a:solidFill>
              <a:latin typeface="+mj-lt"/>
              <a:cs typeface="Times New Roman" panose="02020603050405020304" pitchFamily="18" charset="0"/>
            </a:endParaRPr>
          </a:p>
        </p:txBody>
      </p:sp>
      <p:sp>
        <p:nvSpPr>
          <p:cNvPr id="6" name="TextBox 5"/>
          <p:cNvSpPr txBox="1"/>
          <p:nvPr/>
        </p:nvSpPr>
        <p:spPr>
          <a:xfrm>
            <a:off x="3207747" y="856028"/>
            <a:ext cx="3977412" cy="334707"/>
          </a:xfrm>
          <a:prstGeom prst="rect">
            <a:avLst/>
          </a:prstGeom>
          <a:noFill/>
        </p:spPr>
        <p:txBody>
          <a:bodyPr wrap="square">
            <a:spAutoFit/>
          </a:bodyPr>
          <a:lstStyle/>
          <a:p>
            <a:pPr defTabSz="385743">
              <a:defRPr/>
            </a:pPr>
            <a:r>
              <a:rPr lang="en-US" sz="1575"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2057402" y="2407556"/>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Môn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Tiếng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Việt</a:t>
            </a:r>
            <a:r>
              <a:rPr lang="en-US" sz="1800" b="1" dirty="0">
                <a:solidFill>
                  <a:srgbClr val="FF0000"/>
                </a:solidFill>
                <a:latin typeface="Times New Roman" panose="02020603050405020304" pitchFamily="18" charset="0"/>
                <a:cs typeface="Times New Roman" panose="02020603050405020304" pitchFamily="18" charset="0"/>
              </a:rPr>
              <a:t> - </a:t>
            </a:r>
            <a:r>
              <a:rPr lang="en-US" sz="1800" b="1" dirty="0" err="1">
                <a:solidFill>
                  <a:srgbClr val="FF0000"/>
                </a:solidFill>
                <a:latin typeface="Times New Roman" panose="02020603050405020304" pitchFamily="18" charset="0"/>
                <a:cs typeface="Times New Roman" panose="02020603050405020304" pitchFamily="18" charset="0"/>
              </a:rPr>
              <a:t>Lớp</a:t>
            </a:r>
            <a:r>
              <a:rPr lang="en-US" sz="18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413"/>
            <a:ext cx="8003738" cy="763258"/>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33" y="4330238"/>
            <a:ext cx="3414901" cy="763258"/>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2664" y="3123000"/>
            <a:ext cx="1390835" cy="2038936"/>
          </a:xfrm>
          <a:prstGeom prst="rect">
            <a:avLst/>
          </a:prstGeom>
        </p:spPr>
      </p:pic>
      <p:sp>
        <p:nvSpPr>
          <p:cNvPr id="12" name="TextBox 11"/>
          <p:cNvSpPr txBox="1"/>
          <p:nvPr/>
        </p:nvSpPr>
        <p:spPr>
          <a:xfrm>
            <a:off x="2139559" y="3077722"/>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Giáo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viên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Nguyễn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Thị</a:t>
            </a:r>
            <a:r>
              <a:rPr lang="en-US" sz="18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996298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0275" y="914532"/>
            <a:ext cx="8058150" cy="85725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r>
              <a:rPr lang="en-US" sz="2700" dirty="0">
                <a:latin typeface="Arial" pitchFamily="34" charset="0"/>
                <a:ea typeface="Arial-Rounded" pitchFamily="34" charset="0"/>
                <a:cs typeface="Arial" pitchFamily="34" charset="0"/>
              </a:rPr>
              <a:t>1. </a:t>
            </a:r>
            <a:r>
              <a:rPr lang="en-US" sz="2700" dirty="0" err="1">
                <a:latin typeface="Arial" pitchFamily="34" charset="0"/>
                <a:ea typeface="Arial-Rounded" pitchFamily="34" charset="0"/>
                <a:cs typeface="Arial" pitchFamily="34" charset="0"/>
              </a:rPr>
              <a:t>Bài</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đọc</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cho</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biết</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những</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thông</a:t>
            </a:r>
            <a:r>
              <a:rPr lang="en-US" sz="2700" dirty="0">
                <a:latin typeface="Arial" pitchFamily="34" charset="0"/>
                <a:ea typeface="Arial-Rounded" pitchFamily="34" charset="0"/>
                <a:cs typeface="Arial" pitchFamily="34" charset="0"/>
              </a:rPr>
              <a:t> tin </a:t>
            </a:r>
            <a:r>
              <a:rPr lang="en-US" sz="2700" dirty="0" err="1">
                <a:latin typeface="Arial" pitchFamily="34" charset="0"/>
                <a:ea typeface="Arial-Rounded" pitchFamily="34" charset="0"/>
                <a:cs typeface="Arial" pitchFamily="34" charset="0"/>
              </a:rPr>
              <a:t>nào</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về</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khủng</a:t>
            </a:r>
            <a:r>
              <a:rPr lang="en-US" sz="2700" dirty="0">
                <a:latin typeface="Arial" pitchFamily="34" charset="0"/>
                <a:ea typeface="Arial-Rounded" pitchFamily="34" charset="0"/>
                <a:cs typeface="Arial" pitchFamily="34" charset="0"/>
              </a:rPr>
              <a:t> long</a:t>
            </a:r>
            <a:endParaRPr lang="en-US" sz="2700" dirty="0"/>
          </a:p>
        </p:txBody>
      </p:sp>
      <p:sp>
        <p:nvSpPr>
          <p:cNvPr id="13" name="Down Arrow 12"/>
          <p:cNvSpPr/>
          <p:nvPr/>
        </p:nvSpPr>
        <p:spPr>
          <a:xfrm>
            <a:off x="4345303" y="1779946"/>
            <a:ext cx="288095"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pPr algn="ctr"/>
            <a:endParaRPr lang="en-US" sz="1013">
              <a:solidFill>
                <a:srgbClr val="865B3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823B8F1-FE75-4C6E-BF28-C0252EC059E2}"/>
              </a:ext>
            </a:extLst>
          </p:cNvPr>
          <p:cNvPicPr>
            <a:picLocks noChangeAspect="1"/>
          </p:cNvPicPr>
          <p:nvPr/>
        </p:nvPicPr>
        <p:blipFill>
          <a:blip r:embed="rId2"/>
          <a:stretch>
            <a:fillRect/>
          </a:stretch>
        </p:blipFill>
        <p:spPr>
          <a:xfrm>
            <a:off x="752005" y="2335936"/>
            <a:ext cx="6725589" cy="1238423"/>
          </a:xfrm>
          <a:prstGeom prst="rect">
            <a:avLst/>
          </a:prstGeom>
        </p:spPr>
      </p:pic>
    </p:spTree>
    <p:extLst>
      <p:ext uri="{BB962C8B-B14F-4D97-AF65-F5344CB8AC3E}">
        <p14:creationId xmlns:p14="http://schemas.microsoft.com/office/powerpoint/2010/main" val="102536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0275" y="914532"/>
            <a:ext cx="8058150" cy="8572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r>
              <a:rPr lang="en-US" sz="2700" dirty="0">
                <a:latin typeface="Arial" pitchFamily="34" charset="0"/>
                <a:ea typeface="Arial-Rounded" pitchFamily="34" charset="0"/>
                <a:cs typeface="Arial" pitchFamily="34" charset="0"/>
              </a:rPr>
              <a:t> 2. </a:t>
            </a:r>
            <a:r>
              <a:rPr lang="en-US" sz="2700" dirty="0" err="1">
                <a:latin typeface="Arial" pitchFamily="34" charset="0"/>
                <a:ea typeface="Arial-Rounded" pitchFamily="34" charset="0"/>
                <a:cs typeface="Arial" pitchFamily="34" charset="0"/>
              </a:rPr>
              <a:t>Những</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bộ</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phận</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nào</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giúp</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khủng</a:t>
            </a:r>
            <a:r>
              <a:rPr lang="en-US" sz="2700" dirty="0">
                <a:latin typeface="Arial" pitchFamily="34" charset="0"/>
                <a:ea typeface="Arial-Rounded" pitchFamily="34" charset="0"/>
                <a:cs typeface="Arial" pitchFamily="34" charset="0"/>
              </a:rPr>
              <a:t> long </a:t>
            </a:r>
            <a:r>
              <a:rPr lang="en-US" sz="2700" dirty="0" err="1">
                <a:latin typeface="Arial" pitchFamily="34" charset="0"/>
                <a:ea typeface="Arial-Rounded" pitchFamily="34" charset="0"/>
                <a:cs typeface="Arial" pitchFamily="34" charset="0"/>
              </a:rPr>
              <a:t>săn</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mồi</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tốt</a:t>
            </a:r>
            <a:r>
              <a:rPr lang="en-US" sz="2700" dirty="0">
                <a:latin typeface="Arial" pitchFamily="34" charset="0"/>
                <a:ea typeface="Arial-Rounded" pitchFamily="34" charset="0"/>
                <a:cs typeface="Arial" pitchFamily="34" charset="0"/>
              </a:rPr>
              <a:t>?</a:t>
            </a:r>
            <a:endParaRPr lang="en-US" sz="2700" dirty="0"/>
          </a:p>
        </p:txBody>
      </p:sp>
      <p:sp>
        <p:nvSpPr>
          <p:cNvPr id="13" name="Down Arrow 12"/>
          <p:cNvSpPr/>
          <p:nvPr/>
        </p:nvSpPr>
        <p:spPr>
          <a:xfrm>
            <a:off x="4345303" y="1779946"/>
            <a:ext cx="288095"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pPr algn="ctr"/>
            <a:endParaRPr lang="en-US" sz="1013">
              <a:solidFill>
                <a:srgbClr val="865B3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2DCF74A-5C21-4D9E-A515-EF3CCF8DA502}"/>
              </a:ext>
            </a:extLst>
          </p:cNvPr>
          <p:cNvSpPr txBox="1"/>
          <p:nvPr/>
        </p:nvSpPr>
        <p:spPr>
          <a:xfrm>
            <a:off x="916303" y="2454995"/>
            <a:ext cx="6858000" cy="830997"/>
          </a:xfrm>
          <a:prstGeom prst="rect">
            <a:avLst/>
          </a:prstGeom>
          <a:noFill/>
        </p:spPr>
        <p:txBody>
          <a:bodyPr wrap="square">
            <a:spAutoFit/>
          </a:bodyPr>
          <a:lstStyle/>
          <a:p>
            <a:r>
              <a:rPr lang="vi-VN" sz="2400" dirty="0">
                <a:highlight>
                  <a:srgbClr val="FFFF00"/>
                </a:highlight>
              </a:rPr>
              <a:t>Khủng long có khả năng săn mồi tốt nhờ đôi mắt tinh tường cùng cái mũi và đôi tai thính.</a:t>
            </a:r>
            <a:endParaRPr lang="en-US" sz="2400" dirty="0">
              <a:highlight>
                <a:srgbClr val="FFFF00"/>
              </a:highlight>
            </a:endParaRPr>
          </a:p>
        </p:txBody>
      </p:sp>
    </p:spTree>
    <p:extLst>
      <p:ext uri="{BB962C8B-B14F-4D97-AF65-F5344CB8AC3E}">
        <p14:creationId xmlns:p14="http://schemas.microsoft.com/office/powerpoint/2010/main" val="315519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135" y="922696"/>
            <a:ext cx="8058150" cy="85725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r>
              <a:rPr lang="en-US" sz="2700" dirty="0">
                <a:latin typeface="Arial" pitchFamily="34" charset="0"/>
                <a:ea typeface="Arial-Rounded" pitchFamily="34" charset="0"/>
                <a:cs typeface="Arial" pitchFamily="34" charset="0"/>
              </a:rPr>
              <a:t> 3. </a:t>
            </a:r>
            <a:r>
              <a:rPr lang="en-US" sz="2700" dirty="0" err="1">
                <a:latin typeface="Arial" pitchFamily="34" charset="0"/>
                <a:ea typeface="Arial-Rounded" pitchFamily="34" charset="0"/>
                <a:cs typeface="Arial" pitchFamily="34" charset="0"/>
              </a:rPr>
              <a:t>Nhờ</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đâu</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khủng</a:t>
            </a:r>
            <a:r>
              <a:rPr lang="en-US" sz="2700" dirty="0">
                <a:latin typeface="Arial" pitchFamily="34" charset="0"/>
                <a:ea typeface="Arial-Rounded" pitchFamily="34" charset="0"/>
                <a:cs typeface="Arial" pitchFamily="34" charset="0"/>
              </a:rPr>
              <a:t> long </a:t>
            </a:r>
            <a:r>
              <a:rPr lang="en-US" sz="2700" dirty="0" err="1">
                <a:latin typeface="Arial" pitchFamily="34" charset="0"/>
                <a:ea typeface="Arial-Rounded" pitchFamily="34" charset="0"/>
                <a:cs typeface="Arial" pitchFamily="34" charset="0"/>
              </a:rPr>
              <a:t>có</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khả</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năng</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tự</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vệ</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tốt</a:t>
            </a:r>
            <a:r>
              <a:rPr lang="en-US" sz="2700" dirty="0">
                <a:latin typeface="Arial" pitchFamily="34" charset="0"/>
                <a:ea typeface="Arial-Rounded" pitchFamily="34" charset="0"/>
                <a:cs typeface="Arial" pitchFamily="34" charset="0"/>
              </a:rPr>
              <a:t>?</a:t>
            </a:r>
            <a:endParaRPr lang="en-US" sz="2700" dirty="0"/>
          </a:p>
        </p:txBody>
      </p:sp>
      <p:sp>
        <p:nvSpPr>
          <p:cNvPr id="13" name="Down Arrow 12"/>
          <p:cNvSpPr/>
          <p:nvPr/>
        </p:nvSpPr>
        <p:spPr>
          <a:xfrm>
            <a:off x="4345303" y="1779946"/>
            <a:ext cx="288095"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pPr algn="ctr"/>
            <a:endParaRPr lang="en-US" sz="1013">
              <a:solidFill>
                <a:srgbClr val="865B3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2DCF74A-5C21-4D9E-A515-EF3CCF8DA502}"/>
              </a:ext>
            </a:extLst>
          </p:cNvPr>
          <p:cNvSpPr txBox="1"/>
          <p:nvPr/>
        </p:nvSpPr>
        <p:spPr>
          <a:xfrm>
            <a:off x="916303" y="2454995"/>
            <a:ext cx="6858000" cy="830997"/>
          </a:xfrm>
          <a:prstGeom prst="rect">
            <a:avLst/>
          </a:prstGeom>
          <a:noFill/>
        </p:spPr>
        <p:txBody>
          <a:bodyPr wrap="square">
            <a:spAutoFit/>
          </a:bodyPr>
          <a:lstStyle/>
          <a:p>
            <a:r>
              <a:rPr lang="vi-VN" sz="2400" dirty="0">
                <a:solidFill>
                  <a:srgbClr val="0070C0"/>
                </a:solidFill>
              </a:rPr>
              <a:t>Khủng Long có khả năng tự vệ tốt nhờ cái đầu cứng và cái đuôi dũng mãnh.</a:t>
            </a:r>
            <a:endParaRPr lang="en-US" sz="2400" dirty="0">
              <a:solidFill>
                <a:srgbClr val="0070C0"/>
              </a:solidFill>
              <a:highlight>
                <a:srgbClr val="FFFF00"/>
              </a:highlight>
            </a:endParaRPr>
          </a:p>
        </p:txBody>
      </p:sp>
    </p:spTree>
    <p:extLst>
      <p:ext uri="{BB962C8B-B14F-4D97-AF65-F5344CB8AC3E}">
        <p14:creationId xmlns:p14="http://schemas.microsoft.com/office/powerpoint/2010/main" val="135226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0275" y="922696"/>
            <a:ext cx="8058150" cy="85725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r>
              <a:rPr lang="en-US" sz="2700" dirty="0">
                <a:latin typeface="Arial" pitchFamily="34" charset="0"/>
                <a:ea typeface="Arial-Rounded" pitchFamily="34" charset="0"/>
                <a:cs typeface="Arial" pitchFamily="34" charset="0"/>
              </a:rPr>
              <a:t> 4.  </a:t>
            </a:r>
            <a:r>
              <a:rPr lang="en-US" sz="2700" dirty="0" err="1">
                <a:latin typeface="Arial" pitchFamily="34" charset="0"/>
                <a:ea typeface="Arial-Rounded" pitchFamily="34" charset="0"/>
                <a:cs typeface="Arial" pitchFamily="34" charset="0"/>
              </a:rPr>
              <a:t>Vì</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sao</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chúng</a:t>
            </a:r>
            <a:r>
              <a:rPr lang="en-US" sz="2700" dirty="0">
                <a:latin typeface="Arial" pitchFamily="34" charset="0"/>
                <a:ea typeface="Arial-Rounded" pitchFamily="34" charset="0"/>
                <a:cs typeface="Arial" pitchFamily="34" charset="0"/>
              </a:rPr>
              <a:t> ta </a:t>
            </a:r>
            <a:r>
              <a:rPr lang="en-US" sz="2700" dirty="0" err="1">
                <a:latin typeface="Arial" pitchFamily="34" charset="0"/>
                <a:ea typeface="Arial-Rounded" pitchFamily="34" charset="0"/>
                <a:cs typeface="Arial" pitchFamily="34" charset="0"/>
              </a:rPr>
              <a:t>không</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thể</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gặp</a:t>
            </a:r>
            <a:r>
              <a:rPr lang="en-US" sz="2700" dirty="0">
                <a:latin typeface="Arial" pitchFamily="34" charset="0"/>
                <a:ea typeface="Arial-Rounded" pitchFamily="34" charset="0"/>
                <a:cs typeface="Arial" pitchFamily="34" charset="0"/>
              </a:rPr>
              <a:t> </a:t>
            </a:r>
            <a:r>
              <a:rPr lang="en-US" sz="2700" dirty="0" err="1">
                <a:latin typeface="Arial" pitchFamily="34" charset="0"/>
                <a:ea typeface="Arial-Rounded" pitchFamily="34" charset="0"/>
                <a:cs typeface="Arial" pitchFamily="34" charset="0"/>
              </a:rPr>
              <a:t>khủng</a:t>
            </a:r>
            <a:r>
              <a:rPr lang="en-US" sz="2700" dirty="0">
                <a:latin typeface="Arial" pitchFamily="34" charset="0"/>
                <a:ea typeface="Arial-Rounded" pitchFamily="34" charset="0"/>
                <a:cs typeface="Arial" pitchFamily="34" charset="0"/>
              </a:rPr>
              <a:t> long </a:t>
            </a:r>
            <a:r>
              <a:rPr lang="en-US" sz="2700" dirty="0" err="1">
                <a:latin typeface="Arial" pitchFamily="34" charset="0"/>
                <a:ea typeface="Arial-Rounded" pitchFamily="34" charset="0"/>
                <a:cs typeface="Arial" pitchFamily="34" charset="0"/>
              </a:rPr>
              <a:t>thật</a:t>
            </a:r>
            <a:r>
              <a:rPr lang="en-US" sz="2700" dirty="0">
                <a:latin typeface="Arial" pitchFamily="34" charset="0"/>
                <a:ea typeface="Arial-Rounded" pitchFamily="34" charset="0"/>
                <a:cs typeface="Arial" pitchFamily="34" charset="0"/>
              </a:rPr>
              <a:t>?</a:t>
            </a:r>
            <a:endParaRPr lang="en-US" sz="2700" dirty="0"/>
          </a:p>
        </p:txBody>
      </p:sp>
      <p:sp>
        <p:nvSpPr>
          <p:cNvPr id="13" name="Down Arrow 12"/>
          <p:cNvSpPr/>
          <p:nvPr/>
        </p:nvSpPr>
        <p:spPr>
          <a:xfrm>
            <a:off x="4345303" y="1779946"/>
            <a:ext cx="288095"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pPr algn="ctr"/>
            <a:endParaRPr lang="en-US" sz="1013">
              <a:solidFill>
                <a:srgbClr val="865B3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2DCF74A-5C21-4D9E-A515-EF3CCF8DA502}"/>
              </a:ext>
            </a:extLst>
          </p:cNvPr>
          <p:cNvSpPr txBox="1"/>
          <p:nvPr/>
        </p:nvSpPr>
        <p:spPr>
          <a:xfrm>
            <a:off x="916303" y="2454995"/>
            <a:ext cx="6858000" cy="1200329"/>
          </a:xfrm>
          <a:prstGeom prst="rect">
            <a:avLst/>
          </a:prstGeom>
          <a:solidFill>
            <a:schemeClr val="bg2">
              <a:lumMod val="25000"/>
            </a:schemeClr>
          </a:solidFill>
        </p:spPr>
        <p:txBody>
          <a:bodyPr wrap="square">
            <a:spAutoFit/>
          </a:bodyPr>
          <a:lstStyle/>
          <a:p>
            <a:r>
              <a:rPr lang="en-US" sz="2400" dirty="0">
                <a:solidFill>
                  <a:schemeClr val="accent2"/>
                </a:solidFill>
              </a:rPr>
              <a:t>C</a:t>
            </a:r>
            <a:r>
              <a:rPr lang="vi-VN" sz="2400" dirty="0">
                <a:solidFill>
                  <a:schemeClr val="accent2"/>
                </a:solidFill>
              </a:rPr>
              <a:t>húng ta không thể gặp khủng long thật vì khủng long đã tuyệt chủng trước khi con người xuất hiện</a:t>
            </a:r>
            <a:r>
              <a:rPr lang="en-US" sz="2400" dirty="0">
                <a:solidFill>
                  <a:srgbClr val="0070C0"/>
                </a:solidFill>
              </a:rPr>
              <a:t>.</a:t>
            </a:r>
            <a:endParaRPr lang="en-US" sz="2400" dirty="0">
              <a:solidFill>
                <a:srgbClr val="0070C0"/>
              </a:solidFill>
              <a:highlight>
                <a:srgbClr val="FFFF00"/>
              </a:highlight>
            </a:endParaRPr>
          </a:p>
        </p:txBody>
      </p:sp>
    </p:spTree>
    <p:extLst>
      <p:ext uri="{BB962C8B-B14F-4D97-AF65-F5344CB8AC3E}">
        <p14:creationId xmlns:p14="http://schemas.microsoft.com/office/powerpoint/2010/main" val="1260659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6414" y="-205821"/>
            <a:ext cx="1505160" cy="924054"/>
          </a:xfrm>
          <a:prstGeom prst="rect">
            <a:avLst/>
          </a:prstGeom>
        </p:spPr>
      </p:pic>
      <p:sp>
        <p:nvSpPr>
          <p:cNvPr id="5" name="TextBox 4">
            <a:extLst>
              <a:ext uri="{FF2B5EF4-FFF2-40B4-BE49-F238E27FC236}">
                <a16:creationId xmlns:a16="http://schemas.microsoft.com/office/drawing/2014/main" id="{DBB01121-9F22-486D-A046-B95661A72F53}"/>
              </a:ext>
            </a:extLst>
          </p:cNvPr>
          <p:cNvSpPr txBox="1"/>
          <p:nvPr/>
        </p:nvSpPr>
        <p:spPr>
          <a:xfrm>
            <a:off x="2966563" y="0"/>
            <a:ext cx="2326294" cy="415498"/>
          </a:xfrm>
          <a:prstGeom prst="rect">
            <a:avLst/>
          </a:prstGeom>
          <a:noFill/>
        </p:spPr>
        <p:txBody>
          <a:bodyPr wrap="square" rtlCol="0">
            <a:spAutoFit/>
          </a:bodyPr>
          <a:lstStyle/>
          <a:p>
            <a:r>
              <a:rPr lang="en-US" sz="2100" b="1" dirty="0">
                <a:solidFill>
                  <a:srgbClr val="C00000"/>
                </a:solidFill>
              </a:rPr>
              <a:t>KHỦNG LONG</a:t>
            </a:r>
          </a:p>
        </p:txBody>
      </p:sp>
      <p:sp>
        <p:nvSpPr>
          <p:cNvPr id="11" name="TextBox 10">
            <a:extLst>
              <a:ext uri="{FF2B5EF4-FFF2-40B4-BE49-F238E27FC236}">
                <a16:creationId xmlns:a16="http://schemas.microsoft.com/office/drawing/2014/main" id="{D316A489-CE76-469B-ABD8-E75C33C4A3C3}"/>
              </a:ext>
            </a:extLst>
          </p:cNvPr>
          <p:cNvSpPr txBox="1"/>
          <p:nvPr/>
        </p:nvSpPr>
        <p:spPr>
          <a:xfrm>
            <a:off x="895113" y="863590"/>
            <a:ext cx="7643334" cy="3416320"/>
          </a:xfrm>
          <a:prstGeom prst="rect">
            <a:avLst/>
          </a:prstGeom>
          <a:noFill/>
        </p:spPr>
        <p:txBody>
          <a:bodyPr wrap="square">
            <a:spAutoFit/>
          </a:bodyPr>
          <a:lstStyle/>
          <a:p>
            <a:r>
              <a:rPr lang="vi-VN" sz="1800" b="1" dirty="0">
                <a:latin typeface="+mj-lt"/>
              </a:rPr>
              <a:t>KHỦNG LONG</a:t>
            </a:r>
            <a:endParaRPr lang="en-US" sz="1800" b="1" dirty="0">
              <a:latin typeface="+mj-lt"/>
            </a:endParaRPr>
          </a:p>
          <a:p>
            <a:r>
              <a:rPr lang="vi-VN" sz="1800" b="1" dirty="0">
                <a:latin typeface="+mj-lt"/>
              </a:rPr>
              <a:t> Kh</a:t>
            </a:r>
            <a:r>
              <a:rPr lang="en-US" sz="1800" b="1" dirty="0">
                <a:latin typeface="+mj-lt"/>
              </a:rPr>
              <a:t>ủ</a:t>
            </a:r>
            <a:r>
              <a:rPr lang="vi-VN" sz="1800" b="1" dirty="0">
                <a:latin typeface="+mj-lt"/>
              </a:rPr>
              <a:t>ng long là loài sinh vật </a:t>
            </a:r>
            <a:r>
              <a:rPr lang="en-US" sz="1800" b="1" dirty="0" err="1">
                <a:latin typeface="+mj-lt"/>
              </a:rPr>
              <a:t>thường</a:t>
            </a:r>
            <a:r>
              <a:rPr lang="en-US" sz="1800" b="1" dirty="0">
                <a:latin typeface="+mj-lt"/>
              </a:rPr>
              <a:t> </a:t>
            </a:r>
            <a:r>
              <a:rPr lang="en-US" sz="1800" b="1" dirty="0" err="1">
                <a:latin typeface="+mj-lt"/>
              </a:rPr>
              <a:t>sống</a:t>
            </a:r>
            <a:r>
              <a:rPr lang="en-US" sz="1800" b="1" dirty="0">
                <a:latin typeface="+mj-lt"/>
              </a:rPr>
              <a:t> </a:t>
            </a:r>
            <a:r>
              <a:rPr lang="en-US" sz="1800" b="1" dirty="0" err="1">
                <a:latin typeface="+mj-lt"/>
              </a:rPr>
              <a:t>bầy</a:t>
            </a:r>
            <a:r>
              <a:rPr lang="en-US" sz="1800" b="1" dirty="0">
                <a:latin typeface="+mj-lt"/>
              </a:rPr>
              <a:t> </a:t>
            </a:r>
            <a:r>
              <a:rPr lang="en-US" sz="1800" b="1" dirty="0" err="1">
                <a:latin typeface="+mj-lt"/>
              </a:rPr>
              <a:t>đàn</a:t>
            </a:r>
            <a:r>
              <a:rPr lang="en-US" sz="1800" b="1" dirty="0">
                <a:latin typeface="+mj-lt"/>
              </a:rPr>
              <a:t> ở </a:t>
            </a:r>
            <a:r>
              <a:rPr lang="en-US" sz="1800" b="1" dirty="0" err="1">
                <a:latin typeface="+mj-lt"/>
              </a:rPr>
              <a:t>các</a:t>
            </a:r>
            <a:r>
              <a:rPr lang="en-US" sz="1800" b="1" dirty="0">
                <a:latin typeface="+mj-lt"/>
              </a:rPr>
              <a:t> </a:t>
            </a:r>
            <a:r>
              <a:rPr lang="en-US" sz="1800" b="1" dirty="0" err="1">
                <a:latin typeface="+mj-lt"/>
              </a:rPr>
              <a:t>vùng</a:t>
            </a:r>
            <a:r>
              <a:rPr lang="en-US" sz="1800" b="1" dirty="0">
                <a:latin typeface="+mj-lt"/>
              </a:rPr>
              <a:t> </a:t>
            </a:r>
            <a:r>
              <a:rPr lang="en-US" sz="1800" b="1" dirty="0" err="1">
                <a:latin typeface="+mj-lt"/>
              </a:rPr>
              <a:t>đất</a:t>
            </a:r>
            <a:r>
              <a:rPr lang="en-US" sz="1800" b="1" dirty="0">
                <a:latin typeface="+mj-lt"/>
              </a:rPr>
              <a:t> </a:t>
            </a:r>
            <a:r>
              <a:rPr lang="en-US" sz="1800" b="1" dirty="0" err="1">
                <a:latin typeface="+mj-lt"/>
              </a:rPr>
              <a:t>khô</a:t>
            </a:r>
            <a:r>
              <a:rPr lang="en-US" sz="1800" b="1" dirty="0">
                <a:latin typeface="+mj-lt"/>
              </a:rPr>
              <a:t>.</a:t>
            </a:r>
            <a:r>
              <a:rPr lang="vi-VN" sz="1800" b="1" dirty="0">
                <a:latin typeface="+mj-lt"/>
              </a:rPr>
              <a:t> Tr</a:t>
            </a:r>
            <a:r>
              <a:rPr lang="en-US" sz="1800" b="1" dirty="0">
                <a:latin typeface="+mj-lt"/>
              </a:rPr>
              <a:t>o</a:t>
            </a:r>
            <a:r>
              <a:rPr lang="vi-VN" sz="1800" b="1" dirty="0">
                <a:latin typeface="+mj-lt"/>
              </a:rPr>
              <a:t>ng suy nghĩ của nhiều người, khủng long là loài sinh vật </a:t>
            </a:r>
            <a:r>
              <a:rPr lang="en-US" sz="1800" b="1" dirty="0" err="1">
                <a:latin typeface="+mj-lt"/>
              </a:rPr>
              <a:t>khổng</a:t>
            </a:r>
            <a:r>
              <a:rPr lang="en-US" sz="1800" b="1" dirty="0">
                <a:latin typeface="+mj-lt"/>
              </a:rPr>
              <a:t> </a:t>
            </a:r>
            <a:r>
              <a:rPr lang="vi-VN" sz="1800" b="1" dirty="0">
                <a:latin typeface="+mj-lt"/>
              </a:rPr>
              <a:t>lỗ.  Nhưng trên thực tế, có </a:t>
            </a:r>
            <a:r>
              <a:rPr lang="en-US" sz="1800" b="1" dirty="0" err="1">
                <a:latin typeface="+mj-lt"/>
              </a:rPr>
              <a:t>loài</a:t>
            </a:r>
            <a:r>
              <a:rPr lang="en-US" sz="1800" b="1" dirty="0">
                <a:latin typeface="+mj-lt"/>
              </a:rPr>
              <a:t> </a:t>
            </a:r>
            <a:r>
              <a:rPr lang="vi-VN" sz="1800" b="1" dirty="0">
                <a:latin typeface="+mj-lt"/>
              </a:rPr>
              <a:t>khủng </a:t>
            </a:r>
            <a:r>
              <a:rPr lang="en-US" sz="1800" b="1" dirty="0">
                <a:latin typeface="+mj-lt"/>
              </a:rPr>
              <a:t>long </a:t>
            </a:r>
            <a:r>
              <a:rPr lang="vi-VN" sz="1800" b="1" dirty="0">
                <a:latin typeface="+mj-lt"/>
              </a:rPr>
              <a:t>chỉ bằng một chú chó nhỏ.  Khùng dài thường ăn thịt, cũng có một số loài ăn cỏ. </a:t>
            </a:r>
            <a:endParaRPr lang="en-US" sz="1800" b="1" dirty="0">
              <a:latin typeface="+mj-lt"/>
            </a:endParaRPr>
          </a:p>
          <a:p>
            <a:r>
              <a:rPr lang="vi-VN" sz="1800" b="1" dirty="0">
                <a:latin typeface="+mj-lt"/>
              </a:rPr>
              <a:t> Chân </a:t>
            </a:r>
            <a:r>
              <a:rPr lang="en-US" sz="1800" b="1" dirty="0" err="1">
                <a:latin typeface="+mj-lt"/>
              </a:rPr>
              <a:t>thẳng</a:t>
            </a:r>
            <a:r>
              <a:rPr lang="en-US" sz="1800" b="1" dirty="0">
                <a:latin typeface="+mj-lt"/>
              </a:rPr>
              <a:t> </a:t>
            </a:r>
            <a:r>
              <a:rPr lang="vi-VN" sz="1800" b="1" dirty="0">
                <a:latin typeface="+mj-lt"/>
              </a:rPr>
              <a:t>và rất khỏe.  Vi thế họ có thể di chuyển khắp một vùng rộng lớn để kiếm</a:t>
            </a:r>
            <a:r>
              <a:rPr lang="en-US" sz="1800" b="1" dirty="0">
                <a:latin typeface="+mj-lt"/>
              </a:rPr>
              <a:t> </a:t>
            </a:r>
            <a:r>
              <a:rPr lang="en-US" sz="1800" b="1" dirty="0" err="1">
                <a:latin typeface="+mj-lt"/>
              </a:rPr>
              <a:t>ăn</a:t>
            </a:r>
            <a:r>
              <a:rPr lang="vi-VN" sz="1800" b="1" dirty="0">
                <a:latin typeface="+mj-lt"/>
              </a:rPr>
              <a:t>.  Khủng long có khả năng </a:t>
            </a:r>
            <a:r>
              <a:rPr lang="en-US" sz="1800" b="1" dirty="0" err="1">
                <a:latin typeface="+mj-lt"/>
              </a:rPr>
              <a:t>săn</a:t>
            </a:r>
            <a:r>
              <a:rPr lang="en-US" sz="1800" b="1" dirty="0">
                <a:latin typeface="+mj-lt"/>
              </a:rPr>
              <a:t> </a:t>
            </a:r>
            <a:r>
              <a:rPr lang="en-US" sz="1800" b="1" dirty="0" err="1">
                <a:latin typeface="+mj-lt"/>
              </a:rPr>
              <a:t>mồi</a:t>
            </a:r>
            <a:r>
              <a:rPr lang="en-US" sz="1800" b="1" dirty="0">
                <a:latin typeface="+mj-lt"/>
              </a:rPr>
              <a:t> </a:t>
            </a:r>
            <a:r>
              <a:rPr lang="en-US" sz="1800" b="1" dirty="0" err="1">
                <a:latin typeface="+mj-lt"/>
              </a:rPr>
              <a:t>tốt</a:t>
            </a:r>
            <a:r>
              <a:rPr lang="en-US" sz="1800" b="1" dirty="0">
                <a:latin typeface="+mj-lt"/>
              </a:rPr>
              <a:t> </a:t>
            </a:r>
            <a:r>
              <a:rPr lang="en-US" sz="1800" b="1" dirty="0" err="1">
                <a:latin typeface="+mj-lt"/>
              </a:rPr>
              <a:t>nhờ</a:t>
            </a:r>
            <a:r>
              <a:rPr lang="en-US" sz="1800" b="1" dirty="0">
                <a:latin typeface="+mj-lt"/>
              </a:rPr>
              <a:t> </a:t>
            </a:r>
            <a:r>
              <a:rPr lang="en-US" sz="1800" b="1" dirty="0" err="1">
                <a:latin typeface="+mj-lt"/>
              </a:rPr>
              <a:t>có</a:t>
            </a:r>
            <a:r>
              <a:rPr lang="en-US" sz="1800" b="1" dirty="0">
                <a:latin typeface="+mj-lt"/>
              </a:rPr>
              <a:t> </a:t>
            </a:r>
            <a:r>
              <a:rPr lang="en-US" sz="1800" b="1" dirty="0" err="1">
                <a:latin typeface="+mj-lt"/>
              </a:rPr>
              <a:t>đôi</a:t>
            </a:r>
            <a:r>
              <a:rPr lang="en-US" sz="1800" b="1" dirty="0">
                <a:latin typeface="+mj-lt"/>
              </a:rPr>
              <a:t> </a:t>
            </a:r>
            <a:r>
              <a:rPr lang="en-US" sz="1800" b="1" dirty="0" err="1">
                <a:latin typeface="+mj-lt"/>
              </a:rPr>
              <a:t>mắt</a:t>
            </a:r>
            <a:r>
              <a:rPr lang="en-US" sz="1800" b="1" dirty="0">
                <a:latin typeface="+mj-lt"/>
              </a:rPr>
              <a:t> </a:t>
            </a:r>
            <a:r>
              <a:rPr lang="en-US" sz="1800" b="1" dirty="0" err="1">
                <a:latin typeface="+mj-lt"/>
              </a:rPr>
              <a:t>tinh</a:t>
            </a:r>
            <a:r>
              <a:rPr lang="en-US" sz="1800" b="1" dirty="0">
                <a:latin typeface="+mj-lt"/>
              </a:rPr>
              <a:t> </a:t>
            </a:r>
            <a:r>
              <a:rPr lang="en-US" sz="1800" b="1" dirty="0" err="1">
                <a:latin typeface="+mj-lt"/>
              </a:rPr>
              <a:t>tường</a:t>
            </a:r>
            <a:r>
              <a:rPr lang="en-US" sz="1800" b="1" dirty="0">
                <a:latin typeface="+mj-lt"/>
              </a:rPr>
              <a:t> </a:t>
            </a:r>
            <a:r>
              <a:rPr lang="en-US" sz="1800" b="1" dirty="0" err="1">
                <a:latin typeface="+mj-lt"/>
              </a:rPr>
              <a:t>cùng</a:t>
            </a:r>
            <a:r>
              <a:rPr lang="en-US" sz="1800" b="1" dirty="0">
                <a:latin typeface="+mj-lt"/>
              </a:rPr>
              <a:t> </a:t>
            </a:r>
            <a:r>
              <a:rPr lang="en-US" sz="1800" b="1" dirty="0" err="1">
                <a:latin typeface="+mj-lt"/>
              </a:rPr>
              <a:t>cái</a:t>
            </a:r>
            <a:r>
              <a:rPr lang="en-US" sz="1800" b="1" dirty="0">
                <a:latin typeface="+mj-lt"/>
              </a:rPr>
              <a:t> </a:t>
            </a:r>
            <a:r>
              <a:rPr lang="en-US" sz="1800" b="1" dirty="0" err="1">
                <a:latin typeface="+mj-lt"/>
              </a:rPr>
              <a:t>mũi</a:t>
            </a:r>
            <a:r>
              <a:rPr lang="en-US" sz="1800" b="1" dirty="0">
                <a:latin typeface="+mj-lt"/>
              </a:rPr>
              <a:t> </a:t>
            </a:r>
            <a:r>
              <a:rPr lang="en-US" sz="1800" b="1" dirty="0" err="1">
                <a:latin typeface="+mj-lt"/>
              </a:rPr>
              <a:t>và</a:t>
            </a:r>
            <a:r>
              <a:rPr lang="en-US" sz="1800" b="1" dirty="0">
                <a:latin typeface="+mj-lt"/>
              </a:rPr>
              <a:t> </a:t>
            </a:r>
            <a:r>
              <a:rPr lang="en-US" sz="1800" b="1" dirty="0" err="1">
                <a:latin typeface="+mj-lt"/>
              </a:rPr>
              <a:t>đôi</a:t>
            </a:r>
            <a:r>
              <a:rPr lang="en-US" sz="1800" b="1" dirty="0">
                <a:latin typeface="+mj-lt"/>
              </a:rPr>
              <a:t> tai </a:t>
            </a:r>
            <a:r>
              <a:rPr lang="en-US" sz="1800" b="1" dirty="0" err="1">
                <a:latin typeface="+mj-lt"/>
              </a:rPr>
              <a:t>thính</a:t>
            </a:r>
            <a:r>
              <a:rPr lang="vi-VN" sz="1800" b="1" dirty="0">
                <a:latin typeface="+mj-lt"/>
              </a:rPr>
              <a:t>.  Khủng long cũng có khả năng tự vệ tốt nhờ vào cái đầu </a:t>
            </a:r>
            <a:r>
              <a:rPr lang="en-US" sz="1800" b="1" dirty="0" err="1">
                <a:latin typeface="+mj-lt"/>
              </a:rPr>
              <a:t>cứng</a:t>
            </a:r>
            <a:r>
              <a:rPr lang="en-US" sz="1800" b="1" dirty="0">
                <a:latin typeface="+mj-lt"/>
              </a:rPr>
              <a:t> </a:t>
            </a:r>
            <a:r>
              <a:rPr lang="vi-VN" sz="1800" b="1" dirty="0">
                <a:latin typeface="+mj-lt"/>
              </a:rPr>
              <a:t>và cái </a:t>
            </a:r>
            <a:r>
              <a:rPr lang="en-US" sz="1800" b="1" dirty="0" err="1">
                <a:latin typeface="+mj-lt"/>
              </a:rPr>
              <a:t>quất</a:t>
            </a:r>
            <a:r>
              <a:rPr lang="en-US" sz="1800" b="1" dirty="0">
                <a:latin typeface="+mj-lt"/>
              </a:rPr>
              <a:t> </a:t>
            </a:r>
            <a:r>
              <a:rPr lang="en-US" sz="1800" b="1" dirty="0" err="1">
                <a:latin typeface="+mj-lt"/>
              </a:rPr>
              <a:t>đuôi</a:t>
            </a:r>
            <a:r>
              <a:rPr lang="en-US" sz="1800" b="1" dirty="0">
                <a:latin typeface="+mj-lt"/>
              </a:rPr>
              <a:t>  </a:t>
            </a:r>
            <a:r>
              <a:rPr lang="en-US" sz="1800" b="1" dirty="0" err="1">
                <a:latin typeface="+mj-lt"/>
              </a:rPr>
              <a:t>dũng</a:t>
            </a:r>
            <a:r>
              <a:rPr lang="en-US" sz="1800" b="1" dirty="0">
                <a:latin typeface="+mj-lt"/>
              </a:rPr>
              <a:t> </a:t>
            </a:r>
            <a:r>
              <a:rPr lang="en-US" sz="1800" b="1" dirty="0" err="1">
                <a:latin typeface="+mj-lt"/>
              </a:rPr>
              <a:t>mãnh</a:t>
            </a:r>
            <a:r>
              <a:rPr lang="vi-VN" sz="1800" b="1" dirty="0">
                <a:latin typeface="+mj-lt"/>
              </a:rPr>
              <a:t>.  </a:t>
            </a:r>
            <a:endParaRPr lang="en-US" sz="1800" b="1" dirty="0">
              <a:latin typeface="+mj-lt"/>
            </a:endParaRPr>
          </a:p>
          <a:p>
            <a:r>
              <a:rPr lang="vi-VN" sz="1800" b="1" dirty="0">
                <a:latin typeface="+mj-lt"/>
              </a:rPr>
              <a:t>Trước khi con người xuất hiện, khủng long đã </a:t>
            </a:r>
            <a:r>
              <a:rPr lang="en-US" sz="1800" b="1" dirty="0" err="1">
                <a:latin typeface="+mj-lt"/>
              </a:rPr>
              <a:t>tuyệt</a:t>
            </a:r>
            <a:r>
              <a:rPr lang="en-US" sz="1800" b="1" dirty="0">
                <a:latin typeface="+mj-lt"/>
              </a:rPr>
              <a:t> </a:t>
            </a:r>
            <a:r>
              <a:rPr lang="en-US" sz="1800" b="1" dirty="0" err="1">
                <a:latin typeface="+mj-lt"/>
              </a:rPr>
              <a:t>chủng</a:t>
            </a:r>
            <a:r>
              <a:rPr lang="vi-VN" sz="1800" b="1" dirty="0">
                <a:latin typeface="+mj-lt"/>
              </a:rPr>
              <a:t>.  Vì thế, chúng ta sẽ không bao giờ có thể nhìn thấy </a:t>
            </a:r>
            <a:r>
              <a:rPr lang="en-US" sz="1800" b="1" dirty="0" err="1">
                <a:latin typeface="+mj-lt"/>
              </a:rPr>
              <a:t>khủng</a:t>
            </a:r>
            <a:r>
              <a:rPr lang="en-US" sz="1800" b="1" dirty="0">
                <a:latin typeface="+mj-lt"/>
              </a:rPr>
              <a:t> long </a:t>
            </a:r>
            <a:r>
              <a:rPr lang="en-US" sz="1800" b="1" dirty="0" err="1">
                <a:latin typeface="+mj-lt"/>
              </a:rPr>
              <a:t>thật</a:t>
            </a:r>
            <a:r>
              <a:rPr lang="vi-VN" sz="1800" b="1" dirty="0">
                <a:latin typeface="+mj-lt"/>
              </a:rPr>
              <a:t>.  </a:t>
            </a:r>
            <a:endParaRPr lang="en-US" sz="1800" b="1" dirty="0">
              <a:latin typeface="+mj-lt"/>
            </a:endParaRPr>
          </a:p>
          <a:p>
            <a:r>
              <a:rPr lang="vi-VN" sz="1800" b="1" dirty="0">
                <a:latin typeface="+mj-lt"/>
              </a:rPr>
              <a:t>(Theo Bách khoa tri thức về khám phá giới trẻ - Khủng long)</a:t>
            </a:r>
            <a:endParaRPr lang="en-US" sz="1800" b="1" dirty="0">
              <a:latin typeface="+mj-lt"/>
            </a:endParaRPr>
          </a:p>
        </p:txBody>
      </p:sp>
    </p:spTree>
    <p:extLst>
      <p:ext uri="{BB962C8B-B14F-4D97-AF65-F5344CB8AC3E}">
        <p14:creationId xmlns:p14="http://schemas.microsoft.com/office/powerpoint/2010/main" val="4083324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AAD103-20E3-4DEC-929C-B0CA6D52B6D6}"/>
              </a:ext>
            </a:extLst>
          </p:cNvPr>
          <p:cNvSpPr txBox="1"/>
          <p:nvPr/>
        </p:nvSpPr>
        <p:spPr>
          <a:xfrm>
            <a:off x="1120140" y="128089"/>
            <a:ext cx="5341620" cy="646331"/>
          </a:xfrm>
          <a:prstGeom prst="rect">
            <a:avLst/>
          </a:prstGeom>
          <a:noFill/>
        </p:spPr>
        <p:txBody>
          <a:bodyPr wrap="square">
            <a:spAutoFit/>
          </a:bodyPr>
          <a:lstStyle/>
          <a:p>
            <a:r>
              <a:rPr lang="en-US" sz="1800" dirty="0">
                <a:solidFill>
                  <a:schemeClr val="accent2"/>
                </a:solidFill>
              </a:rPr>
              <a:t>1. </a:t>
            </a:r>
            <a:r>
              <a:rPr lang="en-US" sz="1800" dirty="0" err="1">
                <a:solidFill>
                  <a:schemeClr val="accent2"/>
                </a:solidFill>
              </a:rPr>
              <a:t>Tìm</a:t>
            </a:r>
            <a:r>
              <a:rPr lang="en-US" sz="1800" dirty="0">
                <a:solidFill>
                  <a:schemeClr val="accent2"/>
                </a:solidFill>
              </a:rPr>
              <a:t> </a:t>
            </a:r>
            <a:r>
              <a:rPr lang="en-US" sz="1800" dirty="0" err="1">
                <a:solidFill>
                  <a:schemeClr val="accent2"/>
                </a:solidFill>
              </a:rPr>
              <a:t>trong</a:t>
            </a:r>
            <a:r>
              <a:rPr lang="en-US" sz="1800" dirty="0">
                <a:solidFill>
                  <a:schemeClr val="accent2"/>
                </a:solidFill>
              </a:rPr>
              <a:t> </a:t>
            </a:r>
            <a:r>
              <a:rPr lang="en-US" sz="1800" dirty="0" err="1">
                <a:solidFill>
                  <a:schemeClr val="accent2"/>
                </a:solidFill>
              </a:rPr>
              <a:t>bài</a:t>
            </a:r>
            <a:r>
              <a:rPr lang="en-US" sz="1800" dirty="0">
                <a:solidFill>
                  <a:schemeClr val="accent2"/>
                </a:solidFill>
              </a:rPr>
              <a:t> </a:t>
            </a:r>
            <a:r>
              <a:rPr lang="en-US" sz="1800" dirty="0" err="1">
                <a:solidFill>
                  <a:schemeClr val="accent2"/>
                </a:solidFill>
              </a:rPr>
              <a:t>từ</a:t>
            </a:r>
            <a:r>
              <a:rPr lang="en-US" sz="1800" dirty="0">
                <a:solidFill>
                  <a:schemeClr val="accent2"/>
                </a:solidFill>
              </a:rPr>
              <a:t> </a:t>
            </a:r>
            <a:r>
              <a:rPr lang="en-US" sz="1800" dirty="0" err="1">
                <a:solidFill>
                  <a:schemeClr val="accent2"/>
                </a:solidFill>
              </a:rPr>
              <a:t>ngữ</a:t>
            </a:r>
            <a:r>
              <a:rPr lang="en-US" sz="1800" dirty="0">
                <a:solidFill>
                  <a:schemeClr val="accent2"/>
                </a:solidFill>
              </a:rPr>
              <a:t> </a:t>
            </a:r>
            <a:r>
              <a:rPr lang="en-US" sz="1800" dirty="0" err="1">
                <a:solidFill>
                  <a:schemeClr val="accent2"/>
                </a:solidFill>
              </a:rPr>
              <a:t>dùng</a:t>
            </a:r>
            <a:r>
              <a:rPr lang="en-US" sz="1800" dirty="0">
                <a:solidFill>
                  <a:schemeClr val="accent2"/>
                </a:solidFill>
              </a:rPr>
              <a:t> </a:t>
            </a:r>
            <a:r>
              <a:rPr lang="en-US" sz="1800" dirty="0" err="1">
                <a:solidFill>
                  <a:schemeClr val="accent2"/>
                </a:solidFill>
              </a:rPr>
              <a:t>để</a:t>
            </a:r>
            <a:r>
              <a:rPr lang="en-US" sz="1800" dirty="0">
                <a:solidFill>
                  <a:schemeClr val="accent2"/>
                </a:solidFill>
              </a:rPr>
              <a:t> </a:t>
            </a:r>
            <a:r>
              <a:rPr lang="en-US" sz="1800" dirty="0" err="1">
                <a:solidFill>
                  <a:schemeClr val="accent2"/>
                </a:solidFill>
              </a:rPr>
              <a:t>tả</a:t>
            </a:r>
            <a:r>
              <a:rPr lang="en-US" sz="1800" dirty="0">
                <a:solidFill>
                  <a:schemeClr val="accent2"/>
                </a:solidFill>
              </a:rPr>
              <a:t> </a:t>
            </a:r>
            <a:r>
              <a:rPr lang="en-US" sz="1800" dirty="0" err="1">
                <a:solidFill>
                  <a:schemeClr val="accent2"/>
                </a:solidFill>
              </a:rPr>
              <a:t>các</a:t>
            </a:r>
            <a:r>
              <a:rPr lang="en-US" sz="1800" dirty="0">
                <a:solidFill>
                  <a:schemeClr val="accent2"/>
                </a:solidFill>
              </a:rPr>
              <a:t> </a:t>
            </a:r>
            <a:r>
              <a:rPr lang="en-US" sz="1800" dirty="0" err="1">
                <a:solidFill>
                  <a:schemeClr val="accent2"/>
                </a:solidFill>
              </a:rPr>
              <a:t>bộ</a:t>
            </a:r>
            <a:r>
              <a:rPr lang="en-US" sz="1800" dirty="0">
                <a:solidFill>
                  <a:schemeClr val="accent2"/>
                </a:solidFill>
              </a:rPr>
              <a:t> </a:t>
            </a:r>
            <a:r>
              <a:rPr lang="en-US" sz="1800" dirty="0" err="1">
                <a:solidFill>
                  <a:schemeClr val="accent2"/>
                </a:solidFill>
              </a:rPr>
              <a:t>phận</a:t>
            </a:r>
            <a:r>
              <a:rPr lang="en-US" sz="1800" dirty="0">
                <a:solidFill>
                  <a:schemeClr val="accent2"/>
                </a:solidFill>
              </a:rPr>
              <a:t> </a:t>
            </a:r>
            <a:r>
              <a:rPr lang="en-US" sz="1800" dirty="0" err="1">
                <a:solidFill>
                  <a:schemeClr val="accent2"/>
                </a:solidFill>
              </a:rPr>
              <a:t>của</a:t>
            </a:r>
            <a:r>
              <a:rPr lang="en-US" sz="1800" dirty="0">
                <a:solidFill>
                  <a:schemeClr val="accent2"/>
                </a:solidFill>
              </a:rPr>
              <a:t> </a:t>
            </a:r>
            <a:r>
              <a:rPr lang="en-US" sz="1800" dirty="0" err="1">
                <a:solidFill>
                  <a:schemeClr val="accent2"/>
                </a:solidFill>
              </a:rPr>
              <a:t>khủng</a:t>
            </a:r>
            <a:r>
              <a:rPr lang="en-US" sz="1800" dirty="0">
                <a:solidFill>
                  <a:schemeClr val="accent2"/>
                </a:solidFill>
              </a:rPr>
              <a:t> long</a:t>
            </a:r>
          </a:p>
        </p:txBody>
      </p:sp>
      <p:pic>
        <p:nvPicPr>
          <p:cNvPr id="5" name="Picture 4">
            <a:extLst>
              <a:ext uri="{FF2B5EF4-FFF2-40B4-BE49-F238E27FC236}">
                <a16:creationId xmlns:a16="http://schemas.microsoft.com/office/drawing/2014/main" id="{6DFC809A-7408-4B5E-9FDC-F397B0B7C6D4}"/>
              </a:ext>
            </a:extLst>
          </p:cNvPr>
          <p:cNvPicPr>
            <a:picLocks noChangeAspect="1"/>
          </p:cNvPicPr>
          <p:nvPr/>
        </p:nvPicPr>
        <p:blipFill>
          <a:blip r:embed="rId2"/>
          <a:stretch>
            <a:fillRect/>
          </a:stretch>
        </p:blipFill>
        <p:spPr>
          <a:xfrm>
            <a:off x="2156210" y="606779"/>
            <a:ext cx="4719521" cy="4408631"/>
          </a:xfrm>
          <a:prstGeom prst="rect">
            <a:avLst/>
          </a:prstGeom>
        </p:spPr>
      </p:pic>
    </p:spTree>
    <p:extLst>
      <p:ext uri="{BB962C8B-B14F-4D97-AF65-F5344CB8AC3E}">
        <p14:creationId xmlns:p14="http://schemas.microsoft.com/office/powerpoint/2010/main" val="30060285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66094" y="285750"/>
            <a:ext cx="8058150" cy="9144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1994" tIns="30998" rIns="61994" bIns="30998" rtlCol="0" anchor="ctr"/>
          <a:lstStyle/>
          <a:p>
            <a:r>
              <a:rPr lang="en-US" sz="2700" b="1" dirty="0"/>
              <a:t>2. </a:t>
            </a:r>
            <a:r>
              <a:rPr lang="en-US" sz="2700" b="1" dirty="0" err="1"/>
              <a:t>Hỏi</a:t>
            </a:r>
            <a:r>
              <a:rPr lang="en-US" sz="2700" b="1" dirty="0"/>
              <a:t> - </a:t>
            </a:r>
            <a:r>
              <a:rPr lang="en-US" sz="2700" b="1" dirty="0" err="1"/>
              <a:t>đáp</a:t>
            </a:r>
            <a:r>
              <a:rPr lang="en-US" sz="2700" b="1" dirty="0"/>
              <a:t> </a:t>
            </a:r>
            <a:r>
              <a:rPr lang="en-US" sz="2700" b="1" dirty="0" err="1"/>
              <a:t>về</a:t>
            </a:r>
            <a:r>
              <a:rPr lang="en-US" sz="2700" b="1" dirty="0"/>
              <a:t> </a:t>
            </a:r>
            <a:r>
              <a:rPr lang="en-US" sz="2700" b="1" dirty="0" err="1"/>
              <a:t>đặc</a:t>
            </a:r>
            <a:r>
              <a:rPr lang="en-US" sz="2700" b="1" dirty="0"/>
              <a:t> </a:t>
            </a:r>
            <a:r>
              <a:rPr lang="en-US" sz="2700" b="1" dirty="0" err="1"/>
              <a:t>điểm</a:t>
            </a:r>
            <a:r>
              <a:rPr lang="en-US" sz="2700" b="1" dirty="0"/>
              <a:t> </a:t>
            </a:r>
            <a:r>
              <a:rPr lang="en-US" sz="2700" b="1" dirty="0" err="1"/>
              <a:t>các</a:t>
            </a:r>
            <a:r>
              <a:rPr lang="en-US" sz="2700" b="1" dirty="0"/>
              <a:t> </a:t>
            </a:r>
            <a:r>
              <a:rPr lang="en-US" sz="2700" b="1" dirty="0" err="1"/>
              <a:t>bộ</a:t>
            </a:r>
            <a:r>
              <a:rPr lang="en-US" sz="2700" b="1" dirty="0"/>
              <a:t> </a:t>
            </a:r>
            <a:r>
              <a:rPr lang="en-US" sz="2700" b="1" dirty="0" err="1"/>
              <a:t>phận</a:t>
            </a:r>
            <a:r>
              <a:rPr lang="en-US" sz="2700" b="1" dirty="0"/>
              <a:t> </a:t>
            </a:r>
            <a:r>
              <a:rPr lang="en-US" sz="2700" b="1" dirty="0" err="1"/>
              <a:t>của</a:t>
            </a:r>
            <a:r>
              <a:rPr lang="en-US" sz="2700" b="1" dirty="0"/>
              <a:t> </a:t>
            </a:r>
            <a:r>
              <a:rPr lang="en-US" sz="2700" b="1" dirty="0" err="1"/>
              <a:t>khủng</a:t>
            </a:r>
            <a:r>
              <a:rPr lang="en-US" sz="2700" b="1" dirty="0"/>
              <a:t> long.</a:t>
            </a:r>
            <a:endParaRPr lang="en-US" sz="30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778748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2074612" y="1390820"/>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8706"/>
            </a:xfrm>
            <a:prstGeom prst="rect">
              <a:avLst/>
            </a:prstGeom>
            <a:noFill/>
          </p:spPr>
          <p:txBody>
            <a:bodyPr wrap="square" rtlCol="0">
              <a:spAutoFit/>
            </a:bodyPr>
            <a:lstStyle/>
            <a:p>
              <a:pPr algn="ctr">
                <a:lnSpc>
                  <a:spcPct val="150000"/>
                </a:lnSpc>
              </a:pPr>
              <a:r>
                <a:rPr lang="en-GB" sz="2800" b="1" dirty="0" smtClean="0">
                  <a:solidFill>
                    <a:srgbClr val="17479D"/>
                  </a:solidFill>
                  <a:latin typeface="UTM Avo" panose="02040603050506020204" pitchFamily="18" charset="0"/>
                </a:rPr>
                <a:t>ĐỌC</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738664"/>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GB" sz="2800" b="1" dirty="0" smtClean="0">
                  <a:solidFill>
                    <a:schemeClr val="accent1">
                      <a:lumMod val="50000"/>
                    </a:schemeClr>
                  </a:solidFill>
                  <a:latin typeface="UTM Avo" panose="02040603050506020204" pitchFamily="18" charset="0"/>
                </a:rPr>
                <a:t>1</a:t>
              </a:r>
              <a:r>
                <a:rPr lang="vi-VN" sz="2800" b="1" dirty="0" smtClean="0">
                  <a:solidFill>
                    <a:schemeClr val="accent1">
                      <a:lumMod val="50000"/>
                    </a:schemeClr>
                  </a:solidFill>
                  <a:latin typeface="UTM Avo" panose="02040603050506020204" pitchFamily="18" charset="0"/>
                </a:rPr>
                <a:t> </a:t>
              </a:r>
              <a:r>
                <a:rPr lang="vi-VN" sz="2800" b="1" dirty="0">
                  <a:solidFill>
                    <a:schemeClr val="accent1">
                      <a:lumMod val="50000"/>
                    </a:schemeClr>
                  </a:solidFill>
                  <a:latin typeface="UTM Avo" panose="02040603050506020204" pitchFamily="18" charset="0"/>
                </a:rPr>
                <a:t>– </a:t>
              </a:r>
              <a:r>
                <a:rPr lang="en-GB" sz="2800" b="1" dirty="0" smtClean="0">
                  <a:solidFill>
                    <a:schemeClr val="accent1">
                      <a:lumMod val="50000"/>
                    </a:schemeClr>
                  </a:solidFill>
                  <a:latin typeface="UTM Avo" panose="02040603050506020204" pitchFamily="18" charset="0"/>
                </a:rPr>
                <a:t>2</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6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E1B324-822E-9D41-8DE7-2AAC44C77CEB}"/>
              </a:ext>
            </a:extLst>
          </p:cNvPr>
          <p:cNvSpPr txBox="1"/>
          <p:nvPr/>
        </p:nvSpPr>
        <p:spPr>
          <a:xfrm>
            <a:off x="3023329" y="340216"/>
            <a:ext cx="4620268" cy="769441"/>
          </a:xfrm>
          <a:prstGeom prst="rect">
            <a:avLst/>
          </a:prstGeom>
          <a:noFill/>
        </p:spPr>
        <p:txBody>
          <a:bodyPr wrap="square" rtlCol="0">
            <a:spAutoFit/>
          </a:bodyPr>
          <a:lstStyle/>
          <a:p>
            <a:pPr algn="ctr"/>
            <a:r>
              <a:rPr lang="en-GB" sz="4400" dirty="0" smtClean="0">
                <a:solidFill>
                  <a:schemeClr val="accent2"/>
                </a:solidFill>
                <a:latin typeface="UTM Cookies" panose="02040603050506020204" pitchFamily="18" charset="0"/>
              </a:rPr>
              <a:t>KHỦNG LONG</a:t>
            </a:r>
            <a:endParaRPr lang="en-US" sz="4400" dirty="0">
              <a:solidFill>
                <a:schemeClr val="accent2"/>
              </a:solidFill>
              <a:latin typeface="UTM Cookies" panose="02040603050506020204" pitchFamily="18" charset="0"/>
            </a:endParaRPr>
          </a:p>
        </p:txBody>
      </p:sp>
      <p:sp>
        <p:nvSpPr>
          <p:cNvPr id="16" name="TextBox 15">
            <a:extLst>
              <a:ext uri="{FF2B5EF4-FFF2-40B4-BE49-F238E27FC236}">
                <a16:creationId xmlns:a16="http://schemas.microsoft.com/office/drawing/2014/main" id="{BB1CFA86-F23C-4244-BBC2-E6C70FD793EF}"/>
              </a:ext>
            </a:extLst>
          </p:cNvPr>
          <p:cNvSpPr txBox="1"/>
          <p:nvPr/>
        </p:nvSpPr>
        <p:spPr>
          <a:xfrm>
            <a:off x="1497880" y="376888"/>
            <a:ext cx="1876185"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smtClean="0">
                <a:solidFill>
                  <a:schemeClr val="accent1">
                    <a:lumMod val="50000"/>
                  </a:schemeClr>
                </a:solidFill>
                <a:latin typeface="UTM Cookies" panose="02040603050506020204" pitchFamily="18" charset="0"/>
              </a:rPr>
              <a:t>10</a:t>
            </a:r>
            <a:endParaRPr lang="en-US" sz="4000" dirty="0">
              <a:solidFill>
                <a:schemeClr val="accent1">
                  <a:lumMod val="50000"/>
                </a:schemeClr>
              </a:solidFill>
              <a:latin typeface="UTM Cookies" panose="02040603050506020204" pitchFamily="18" charset="0"/>
            </a:endParaRPr>
          </a:p>
        </p:txBody>
      </p:sp>
    </p:spTree>
    <p:extLst>
      <p:ext uri="{BB962C8B-B14F-4D97-AF65-F5344CB8AC3E}">
        <p14:creationId xmlns:p14="http://schemas.microsoft.com/office/powerpoint/2010/main" val="137432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96AD38-8581-4594-9AEE-5A17C976473D}"/>
              </a:ext>
            </a:extLst>
          </p:cNvPr>
          <p:cNvPicPr>
            <a:picLocks noChangeAspect="1"/>
          </p:cNvPicPr>
          <p:nvPr/>
        </p:nvPicPr>
        <p:blipFill>
          <a:blip r:embed="rId3"/>
          <a:stretch>
            <a:fillRect/>
          </a:stretch>
        </p:blipFill>
        <p:spPr>
          <a:xfrm>
            <a:off x="563068" y="-106020"/>
            <a:ext cx="7411484" cy="1590897"/>
          </a:xfrm>
          <a:prstGeom prst="rect">
            <a:avLst/>
          </a:prstGeom>
        </p:spPr>
      </p:pic>
      <p:pic>
        <p:nvPicPr>
          <p:cNvPr id="7" name="Picture 6">
            <a:extLst>
              <a:ext uri="{FF2B5EF4-FFF2-40B4-BE49-F238E27FC236}">
                <a16:creationId xmlns:a16="http://schemas.microsoft.com/office/drawing/2014/main" id="{9C0FC398-2B28-440A-AE0C-5BA4B5BAE604}"/>
              </a:ext>
            </a:extLst>
          </p:cNvPr>
          <p:cNvPicPr>
            <a:picLocks noChangeAspect="1"/>
          </p:cNvPicPr>
          <p:nvPr/>
        </p:nvPicPr>
        <p:blipFill>
          <a:blip r:embed="rId4"/>
          <a:stretch>
            <a:fillRect/>
          </a:stretch>
        </p:blipFill>
        <p:spPr>
          <a:xfrm>
            <a:off x="452998" y="1353426"/>
            <a:ext cx="7189861" cy="1336434"/>
          </a:xfrm>
          <a:prstGeom prst="rect">
            <a:avLst/>
          </a:prstGeom>
        </p:spPr>
      </p:pic>
      <p:pic>
        <p:nvPicPr>
          <p:cNvPr id="12" name="Picture 11">
            <a:extLst>
              <a:ext uri="{FF2B5EF4-FFF2-40B4-BE49-F238E27FC236}">
                <a16:creationId xmlns:a16="http://schemas.microsoft.com/office/drawing/2014/main" id="{4EBBC5CB-95FF-4A78-B569-E7A0AA6ABBE0}"/>
              </a:ext>
            </a:extLst>
          </p:cNvPr>
          <p:cNvPicPr>
            <a:picLocks noChangeAspect="1"/>
          </p:cNvPicPr>
          <p:nvPr/>
        </p:nvPicPr>
        <p:blipFill>
          <a:blip r:embed="rId5"/>
          <a:stretch>
            <a:fillRect/>
          </a:stretch>
        </p:blipFill>
        <p:spPr>
          <a:xfrm>
            <a:off x="563068" y="2641740"/>
            <a:ext cx="3772712" cy="2281882"/>
          </a:xfrm>
          <a:prstGeom prst="rect">
            <a:avLst/>
          </a:prstGeom>
        </p:spPr>
      </p:pic>
      <p:pic>
        <p:nvPicPr>
          <p:cNvPr id="14" name="Picture 13">
            <a:extLst>
              <a:ext uri="{FF2B5EF4-FFF2-40B4-BE49-F238E27FC236}">
                <a16:creationId xmlns:a16="http://schemas.microsoft.com/office/drawing/2014/main" id="{8E1A3530-059E-4671-A068-F41A7FA4C02C}"/>
              </a:ext>
            </a:extLst>
          </p:cNvPr>
          <p:cNvPicPr>
            <a:picLocks noChangeAspect="1"/>
          </p:cNvPicPr>
          <p:nvPr/>
        </p:nvPicPr>
        <p:blipFill>
          <a:blip r:embed="rId6"/>
          <a:stretch>
            <a:fillRect/>
          </a:stretch>
        </p:blipFill>
        <p:spPr>
          <a:xfrm>
            <a:off x="4970453" y="2628900"/>
            <a:ext cx="3986816" cy="2377362"/>
          </a:xfrm>
          <a:prstGeom prst="rect">
            <a:avLst/>
          </a:prstGeom>
        </p:spPr>
      </p:pic>
    </p:spTree>
    <p:extLst>
      <p:ext uri="{BB962C8B-B14F-4D97-AF65-F5344CB8AC3E}">
        <p14:creationId xmlns:p14="http://schemas.microsoft.com/office/powerpoint/2010/main" val="2162316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6414" y="-205821"/>
            <a:ext cx="1505160" cy="924054"/>
          </a:xfrm>
          <a:prstGeom prst="rect">
            <a:avLst/>
          </a:prstGeom>
        </p:spPr>
      </p:pic>
      <p:sp>
        <p:nvSpPr>
          <p:cNvPr id="5" name="TextBox 4">
            <a:extLst>
              <a:ext uri="{FF2B5EF4-FFF2-40B4-BE49-F238E27FC236}">
                <a16:creationId xmlns:a16="http://schemas.microsoft.com/office/drawing/2014/main" id="{DBB01121-9F22-486D-A046-B95661A72F53}"/>
              </a:ext>
            </a:extLst>
          </p:cNvPr>
          <p:cNvSpPr txBox="1"/>
          <p:nvPr/>
        </p:nvSpPr>
        <p:spPr>
          <a:xfrm>
            <a:off x="2966563" y="0"/>
            <a:ext cx="2326294" cy="415498"/>
          </a:xfrm>
          <a:prstGeom prst="rect">
            <a:avLst/>
          </a:prstGeom>
          <a:noFill/>
        </p:spPr>
        <p:txBody>
          <a:bodyPr wrap="square" rtlCol="0">
            <a:spAutoFit/>
          </a:bodyPr>
          <a:lstStyle/>
          <a:p>
            <a:r>
              <a:rPr lang="en-US" sz="2100" b="1" dirty="0">
                <a:solidFill>
                  <a:srgbClr val="C00000"/>
                </a:solidFill>
              </a:rPr>
              <a:t>KHỦNG LONG</a:t>
            </a:r>
          </a:p>
        </p:txBody>
      </p:sp>
      <p:sp>
        <p:nvSpPr>
          <p:cNvPr id="11" name="TextBox 10">
            <a:extLst>
              <a:ext uri="{FF2B5EF4-FFF2-40B4-BE49-F238E27FC236}">
                <a16:creationId xmlns:a16="http://schemas.microsoft.com/office/drawing/2014/main" id="{D316A489-CE76-469B-ABD8-E75C33C4A3C3}"/>
              </a:ext>
            </a:extLst>
          </p:cNvPr>
          <p:cNvSpPr txBox="1"/>
          <p:nvPr/>
        </p:nvSpPr>
        <p:spPr>
          <a:xfrm>
            <a:off x="895113" y="863590"/>
            <a:ext cx="7643334" cy="3416320"/>
          </a:xfrm>
          <a:prstGeom prst="rect">
            <a:avLst/>
          </a:prstGeom>
          <a:noFill/>
        </p:spPr>
        <p:txBody>
          <a:bodyPr wrap="square">
            <a:spAutoFit/>
          </a:bodyPr>
          <a:lstStyle/>
          <a:p>
            <a:r>
              <a:rPr lang="vi-VN" sz="1800" b="1" dirty="0">
                <a:latin typeface="+mj-lt"/>
              </a:rPr>
              <a:t>KHỦNG LONG</a:t>
            </a:r>
            <a:endParaRPr lang="en-US" sz="1800" b="1" dirty="0">
              <a:latin typeface="+mj-lt"/>
            </a:endParaRPr>
          </a:p>
          <a:p>
            <a:r>
              <a:rPr lang="vi-VN" sz="1800" b="1" dirty="0">
                <a:latin typeface="+mj-lt"/>
              </a:rPr>
              <a:t> Kh</a:t>
            </a:r>
            <a:r>
              <a:rPr lang="en-US" sz="1800" b="1" dirty="0">
                <a:latin typeface="+mj-lt"/>
              </a:rPr>
              <a:t>ủ</a:t>
            </a:r>
            <a:r>
              <a:rPr lang="vi-VN" sz="1800" b="1" dirty="0">
                <a:latin typeface="+mj-lt"/>
              </a:rPr>
              <a:t>ng long là loài sinh vật </a:t>
            </a:r>
            <a:r>
              <a:rPr lang="en-US" sz="1800" b="1" dirty="0" err="1">
                <a:latin typeface="+mj-lt"/>
              </a:rPr>
              <a:t>thường</a:t>
            </a:r>
            <a:r>
              <a:rPr lang="en-US" sz="1800" b="1" dirty="0">
                <a:latin typeface="+mj-lt"/>
              </a:rPr>
              <a:t> </a:t>
            </a:r>
            <a:r>
              <a:rPr lang="en-US" sz="1800" b="1" dirty="0" err="1">
                <a:latin typeface="+mj-lt"/>
              </a:rPr>
              <a:t>sống</a:t>
            </a:r>
            <a:r>
              <a:rPr lang="en-US" sz="1800" b="1" dirty="0">
                <a:latin typeface="+mj-lt"/>
              </a:rPr>
              <a:t> </a:t>
            </a:r>
            <a:r>
              <a:rPr lang="en-US" sz="1800" b="1" dirty="0" err="1">
                <a:latin typeface="+mj-lt"/>
              </a:rPr>
              <a:t>bầy</a:t>
            </a:r>
            <a:r>
              <a:rPr lang="en-US" sz="1800" b="1" dirty="0">
                <a:latin typeface="+mj-lt"/>
              </a:rPr>
              <a:t> </a:t>
            </a:r>
            <a:r>
              <a:rPr lang="en-US" sz="1800" b="1" dirty="0" err="1">
                <a:latin typeface="+mj-lt"/>
              </a:rPr>
              <a:t>đàn</a:t>
            </a:r>
            <a:r>
              <a:rPr lang="en-US" sz="1800" b="1" dirty="0">
                <a:latin typeface="+mj-lt"/>
              </a:rPr>
              <a:t> ở </a:t>
            </a:r>
            <a:r>
              <a:rPr lang="en-US" sz="1800" b="1" dirty="0" err="1">
                <a:latin typeface="+mj-lt"/>
              </a:rPr>
              <a:t>các</a:t>
            </a:r>
            <a:r>
              <a:rPr lang="en-US" sz="1800" b="1" dirty="0">
                <a:latin typeface="+mj-lt"/>
              </a:rPr>
              <a:t> </a:t>
            </a:r>
            <a:r>
              <a:rPr lang="en-US" sz="1800" b="1" dirty="0" err="1">
                <a:latin typeface="+mj-lt"/>
              </a:rPr>
              <a:t>vùng</a:t>
            </a:r>
            <a:r>
              <a:rPr lang="en-US" sz="1800" b="1" dirty="0">
                <a:latin typeface="+mj-lt"/>
              </a:rPr>
              <a:t> </a:t>
            </a:r>
            <a:r>
              <a:rPr lang="en-US" sz="1800" b="1" dirty="0" err="1">
                <a:latin typeface="+mj-lt"/>
              </a:rPr>
              <a:t>đất</a:t>
            </a:r>
            <a:r>
              <a:rPr lang="en-US" sz="1800" b="1" dirty="0">
                <a:latin typeface="+mj-lt"/>
              </a:rPr>
              <a:t> </a:t>
            </a:r>
            <a:r>
              <a:rPr lang="en-US" sz="1800" b="1" dirty="0" err="1">
                <a:latin typeface="+mj-lt"/>
              </a:rPr>
              <a:t>khô</a:t>
            </a:r>
            <a:r>
              <a:rPr lang="en-US" sz="1800" b="1" dirty="0">
                <a:latin typeface="+mj-lt"/>
              </a:rPr>
              <a:t>.</a:t>
            </a:r>
            <a:r>
              <a:rPr lang="vi-VN" sz="1800" b="1" dirty="0">
                <a:latin typeface="+mj-lt"/>
              </a:rPr>
              <a:t> Tr</a:t>
            </a:r>
            <a:r>
              <a:rPr lang="en-US" sz="1800" b="1" dirty="0">
                <a:latin typeface="+mj-lt"/>
              </a:rPr>
              <a:t>o</a:t>
            </a:r>
            <a:r>
              <a:rPr lang="vi-VN" sz="1800" b="1" dirty="0">
                <a:latin typeface="+mj-lt"/>
              </a:rPr>
              <a:t>ng suy nghĩ của nhiều người, khủng long là loài sinh vật </a:t>
            </a:r>
            <a:r>
              <a:rPr lang="en-US" sz="1800" b="1" dirty="0" err="1">
                <a:latin typeface="+mj-lt"/>
              </a:rPr>
              <a:t>khổng</a:t>
            </a:r>
            <a:r>
              <a:rPr lang="en-US" sz="1800" b="1" dirty="0">
                <a:latin typeface="+mj-lt"/>
              </a:rPr>
              <a:t> </a:t>
            </a:r>
            <a:r>
              <a:rPr lang="vi-VN" sz="1800" b="1" dirty="0">
                <a:latin typeface="+mj-lt"/>
              </a:rPr>
              <a:t>lỗ.  Nhưng trên thực tế, có </a:t>
            </a:r>
            <a:r>
              <a:rPr lang="en-US" sz="1800" b="1" dirty="0" err="1">
                <a:latin typeface="+mj-lt"/>
              </a:rPr>
              <a:t>loài</a:t>
            </a:r>
            <a:r>
              <a:rPr lang="en-US" sz="1800" b="1" dirty="0">
                <a:latin typeface="+mj-lt"/>
              </a:rPr>
              <a:t> </a:t>
            </a:r>
            <a:r>
              <a:rPr lang="vi-VN" sz="1800" b="1" dirty="0">
                <a:latin typeface="+mj-lt"/>
              </a:rPr>
              <a:t>khủng </a:t>
            </a:r>
            <a:r>
              <a:rPr lang="en-US" sz="1800" b="1" dirty="0">
                <a:latin typeface="+mj-lt"/>
              </a:rPr>
              <a:t>long </a:t>
            </a:r>
            <a:r>
              <a:rPr lang="vi-VN" sz="1800" b="1" dirty="0">
                <a:latin typeface="+mj-lt"/>
              </a:rPr>
              <a:t>chỉ bằng một chú chó nhỏ.  Khùng dài thường ăn thịt, cũng có một số loài ăn cỏ. </a:t>
            </a:r>
            <a:endParaRPr lang="en-US" sz="1800" b="1" dirty="0">
              <a:latin typeface="+mj-lt"/>
            </a:endParaRPr>
          </a:p>
          <a:p>
            <a:r>
              <a:rPr lang="vi-VN" sz="1800" b="1" dirty="0">
                <a:latin typeface="+mj-lt"/>
              </a:rPr>
              <a:t> Chân </a:t>
            </a:r>
            <a:r>
              <a:rPr lang="en-US" sz="1800" b="1" dirty="0" err="1">
                <a:latin typeface="+mj-lt"/>
              </a:rPr>
              <a:t>thẳng</a:t>
            </a:r>
            <a:r>
              <a:rPr lang="en-US" sz="1800" b="1" dirty="0">
                <a:latin typeface="+mj-lt"/>
              </a:rPr>
              <a:t> </a:t>
            </a:r>
            <a:r>
              <a:rPr lang="vi-VN" sz="1800" b="1" dirty="0">
                <a:latin typeface="+mj-lt"/>
              </a:rPr>
              <a:t>và rất khỏe.  Vi thế họ có thể di chuyển khắp một vùng rộng lớn để kiếm</a:t>
            </a:r>
            <a:r>
              <a:rPr lang="en-US" sz="1800" b="1" dirty="0">
                <a:latin typeface="+mj-lt"/>
              </a:rPr>
              <a:t> </a:t>
            </a:r>
            <a:r>
              <a:rPr lang="en-US" sz="1800" b="1" dirty="0" err="1">
                <a:latin typeface="+mj-lt"/>
              </a:rPr>
              <a:t>ăn</a:t>
            </a:r>
            <a:r>
              <a:rPr lang="vi-VN" sz="1800" b="1" dirty="0">
                <a:latin typeface="+mj-lt"/>
              </a:rPr>
              <a:t>.  Khủng long có khả năng </a:t>
            </a:r>
            <a:r>
              <a:rPr lang="en-US" sz="1800" b="1" dirty="0" err="1">
                <a:latin typeface="+mj-lt"/>
              </a:rPr>
              <a:t>săn</a:t>
            </a:r>
            <a:r>
              <a:rPr lang="en-US" sz="1800" b="1" dirty="0">
                <a:latin typeface="+mj-lt"/>
              </a:rPr>
              <a:t> </a:t>
            </a:r>
            <a:r>
              <a:rPr lang="en-US" sz="1800" b="1" dirty="0" err="1">
                <a:latin typeface="+mj-lt"/>
              </a:rPr>
              <a:t>mồi</a:t>
            </a:r>
            <a:r>
              <a:rPr lang="en-US" sz="1800" b="1" dirty="0">
                <a:latin typeface="+mj-lt"/>
              </a:rPr>
              <a:t> </a:t>
            </a:r>
            <a:r>
              <a:rPr lang="en-US" sz="1800" b="1" dirty="0" err="1">
                <a:latin typeface="+mj-lt"/>
              </a:rPr>
              <a:t>tốt</a:t>
            </a:r>
            <a:r>
              <a:rPr lang="en-US" sz="1800" b="1" dirty="0">
                <a:latin typeface="+mj-lt"/>
              </a:rPr>
              <a:t> </a:t>
            </a:r>
            <a:r>
              <a:rPr lang="en-US" sz="1800" b="1" dirty="0" err="1">
                <a:latin typeface="+mj-lt"/>
              </a:rPr>
              <a:t>nhờ</a:t>
            </a:r>
            <a:r>
              <a:rPr lang="en-US" sz="1800" b="1" dirty="0">
                <a:latin typeface="+mj-lt"/>
              </a:rPr>
              <a:t> </a:t>
            </a:r>
            <a:r>
              <a:rPr lang="en-US" sz="1800" b="1" dirty="0" err="1">
                <a:latin typeface="+mj-lt"/>
              </a:rPr>
              <a:t>có</a:t>
            </a:r>
            <a:r>
              <a:rPr lang="en-US" sz="1800" b="1" dirty="0">
                <a:latin typeface="+mj-lt"/>
              </a:rPr>
              <a:t> </a:t>
            </a:r>
            <a:r>
              <a:rPr lang="en-US" sz="1800" b="1" dirty="0" err="1">
                <a:latin typeface="+mj-lt"/>
              </a:rPr>
              <a:t>đôi</a:t>
            </a:r>
            <a:r>
              <a:rPr lang="en-US" sz="1800" b="1" dirty="0">
                <a:latin typeface="+mj-lt"/>
              </a:rPr>
              <a:t> </a:t>
            </a:r>
            <a:r>
              <a:rPr lang="en-US" sz="1800" b="1" dirty="0" err="1">
                <a:latin typeface="+mj-lt"/>
              </a:rPr>
              <a:t>mắt</a:t>
            </a:r>
            <a:r>
              <a:rPr lang="en-US" sz="1800" b="1" dirty="0">
                <a:latin typeface="+mj-lt"/>
              </a:rPr>
              <a:t> </a:t>
            </a:r>
            <a:r>
              <a:rPr lang="en-US" sz="1800" b="1" dirty="0" err="1">
                <a:latin typeface="+mj-lt"/>
              </a:rPr>
              <a:t>tinh</a:t>
            </a:r>
            <a:r>
              <a:rPr lang="en-US" sz="1800" b="1" dirty="0">
                <a:latin typeface="+mj-lt"/>
              </a:rPr>
              <a:t> </a:t>
            </a:r>
            <a:r>
              <a:rPr lang="en-US" sz="1800" b="1" dirty="0" err="1">
                <a:latin typeface="+mj-lt"/>
              </a:rPr>
              <a:t>tường</a:t>
            </a:r>
            <a:r>
              <a:rPr lang="en-US" sz="1800" b="1" dirty="0">
                <a:latin typeface="+mj-lt"/>
              </a:rPr>
              <a:t> </a:t>
            </a:r>
            <a:r>
              <a:rPr lang="en-US" sz="1800" b="1" dirty="0" err="1">
                <a:latin typeface="+mj-lt"/>
              </a:rPr>
              <a:t>cùng</a:t>
            </a:r>
            <a:r>
              <a:rPr lang="en-US" sz="1800" b="1" dirty="0">
                <a:latin typeface="+mj-lt"/>
              </a:rPr>
              <a:t> </a:t>
            </a:r>
            <a:r>
              <a:rPr lang="en-US" sz="1800" b="1" dirty="0" err="1">
                <a:latin typeface="+mj-lt"/>
              </a:rPr>
              <a:t>cái</a:t>
            </a:r>
            <a:r>
              <a:rPr lang="en-US" sz="1800" b="1" dirty="0">
                <a:latin typeface="+mj-lt"/>
              </a:rPr>
              <a:t> </a:t>
            </a:r>
            <a:r>
              <a:rPr lang="en-US" sz="1800" b="1" dirty="0" err="1">
                <a:latin typeface="+mj-lt"/>
              </a:rPr>
              <a:t>mũi</a:t>
            </a:r>
            <a:r>
              <a:rPr lang="en-US" sz="1800" b="1" dirty="0">
                <a:latin typeface="+mj-lt"/>
              </a:rPr>
              <a:t> </a:t>
            </a:r>
            <a:r>
              <a:rPr lang="en-US" sz="1800" b="1" dirty="0" err="1">
                <a:latin typeface="+mj-lt"/>
              </a:rPr>
              <a:t>và</a:t>
            </a:r>
            <a:r>
              <a:rPr lang="en-US" sz="1800" b="1" dirty="0">
                <a:latin typeface="+mj-lt"/>
              </a:rPr>
              <a:t> </a:t>
            </a:r>
            <a:r>
              <a:rPr lang="en-US" sz="1800" b="1" dirty="0" err="1">
                <a:latin typeface="+mj-lt"/>
              </a:rPr>
              <a:t>đôi</a:t>
            </a:r>
            <a:r>
              <a:rPr lang="en-US" sz="1800" b="1" dirty="0">
                <a:latin typeface="+mj-lt"/>
              </a:rPr>
              <a:t> tai </a:t>
            </a:r>
            <a:r>
              <a:rPr lang="en-US" sz="1800" b="1" dirty="0" err="1">
                <a:latin typeface="+mj-lt"/>
              </a:rPr>
              <a:t>thính</a:t>
            </a:r>
            <a:r>
              <a:rPr lang="vi-VN" sz="1800" b="1" dirty="0">
                <a:latin typeface="+mj-lt"/>
              </a:rPr>
              <a:t>.  Khủng long cũng có khả năng tự vệ tốt nhờ vào cái đầu </a:t>
            </a:r>
            <a:r>
              <a:rPr lang="en-US" sz="1800" b="1" dirty="0" err="1">
                <a:latin typeface="+mj-lt"/>
              </a:rPr>
              <a:t>cứng</a:t>
            </a:r>
            <a:r>
              <a:rPr lang="en-US" sz="1800" b="1" dirty="0">
                <a:latin typeface="+mj-lt"/>
              </a:rPr>
              <a:t> </a:t>
            </a:r>
            <a:r>
              <a:rPr lang="vi-VN" sz="1800" b="1" dirty="0">
                <a:latin typeface="+mj-lt"/>
              </a:rPr>
              <a:t>và cái </a:t>
            </a:r>
            <a:r>
              <a:rPr lang="en-US" sz="1800" b="1" dirty="0" err="1">
                <a:latin typeface="+mj-lt"/>
              </a:rPr>
              <a:t>quất</a:t>
            </a:r>
            <a:r>
              <a:rPr lang="en-US" sz="1800" b="1" dirty="0">
                <a:latin typeface="+mj-lt"/>
              </a:rPr>
              <a:t> </a:t>
            </a:r>
            <a:r>
              <a:rPr lang="en-US" sz="1800" b="1" dirty="0" err="1">
                <a:latin typeface="+mj-lt"/>
              </a:rPr>
              <a:t>đuôi</a:t>
            </a:r>
            <a:r>
              <a:rPr lang="en-US" sz="1800" b="1" dirty="0">
                <a:latin typeface="+mj-lt"/>
              </a:rPr>
              <a:t>  </a:t>
            </a:r>
            <a:r>
              <a:rPr lang="en-US" sz="1800" b="1" dirty="0" err="1">
                <a:latin typeface="+mj-lt"/>
              </a:rPr>
              <a:t>dũng</a:t>
            </a:r>
            <a:r>
              <a:rPr lang="en-US" sz="1800" b="1" dirty="0">
                <a:latin typeface="+mj-lt"/>
              </a:rPr>
              <a:t> </a:t>
            </a:r>
            <a:r>
              <a:rPr lang="en-US" sz="1800" b="1" dirty="0" err="1">
                <a:latin typeface="+mj-lt"/>
              </a:rPr>
              <a:t>mãnh</a:t>
            </a:r>
            <a:r>
              <a:rPr lang="vi-VN" sz="1800" b="1" dirty="0">
                <a:latin typeface="+mj-lt"/>
              </a:rPr>
              <a:t>.  </a:t>
            </a:r>
            <a:endParaRPr lang="en-US" sz="1800" b="1" dirty="0">
              <a:latin typeface="+mj-lt"/>
            </a:endParaRPr>
          </a:p>
          <a:p>
            <a:r>
              <a:rPr lang="vi-VN" sz="1800" b="1" dirty="0">
                <a:latin typeface="+mj-lt"/>
              </a:rPr>
              <a:t>Trước khi con người xuất hiện, khủng long đã </a:t>
            </a:r>
            <a:r>
              <a:rPr lang="en-US" sz="1800" b="1" dirty="0" err="1">
                <a:latin typeface="+mj-lt"/>
              </a:rPr>
              <a:t>tuyệt</a:t>
            </a:r>
            <a:r>
              <a:rPr lang="en-US" sz="1800" b="1" dirty="0">
                <a:latin typeface="+mj-lt"/>
              </a:rPr>
              <a:t> </a:t>
            </a:r>
            <a:r>
              <a:rPr lang="en-US" sz="1800" b="1" dirty="0" err="1">
                <a:latin typeface="+mj-lt"/>
              </a:rPr>
              <a:t>chủng</a:t>
            </a:r>
            <a:r>
              <a:rPr lang="vi-VN" sz="1800" b="1" dirty="0">
                <a:latin typeface="+mj-lt"/>
              </a:rPr>
              <a:t>.  Vì thế, chúng ta sẽ không bao giờ có thể nhìn thấy </a:t>
            </a:r>
            <a:r>
              <a:rPr lang="en-US" sz="1800" b="1" dirty="0" err="1">
                <a:latin typeface="+mj-lt"/>
              </a:rPr>
              <a:t>khủng</a:t>
            </a:r>
            <a:r>
              <a:rPr lang="en-US" sz="1800" b="1" dirty="0">
                <a:latin typeface="+mj-lt"/>
              </a:rPr>
              <a:t> long </a:t>
            </a:r>
            <a:r>
              <a:rPr lang="en-US" sz="1800" b="1" dirty="0" err="1">
                <a:latin typeface="+mj-lt"/>
              </a:rPr>
              <a:t>thật</a:t>
            </a:r>
            <a:r>
              <a:rPr lang="vi-VN" sz="1800" b="1" dirty="0">
                <a:latin typeface="+mj-lt"/>
              </a:rPr>
              <a:t>.  </a:t>
            </a:r>
            <a:endParaRPr lang="en-US" sz="1800" b="1" dirty="0">
              <a:latin typeface="+mj-lt"/>
            </a:endParaRPr>
          </a:p>
          <a:p>
            <a:r>
              <a:rPr lang="vi-VN" sz="1800" b="1" dirty="0">
                <a:latin typeface="+mj-lt"/>
              </a:rPr>
              <a:t>(Theo Bách khoa tri thức về khám phá giới trẻ - Khủng long)</a:t>
            </a:r>
            <a:endParaRPr lang="en-US" sz="1800" b="1" dirty="0">
              <a:latin typeface="+mj-lt"/>
            </a:endParaRPr>
          </a:p>
        </p:txBody>
      </p:sp>
      <p:pic>
        <p:nvPicPr>
          <p:cNvPr id="12" name="Picture 11">
            <a:extLst>
              <a:ext uri="{FF2B5EF4-FFF2-40B4-BE49-F238E27FC236}">
                <a16:creationId xmlns:a16="http://schemas.microsoft.com/office/drawing/2014/main" id="{F865ABF1-A4C3-44A6-8F22-C40051A916F2}"/>
              </a:ext>
            </a:extLst>
          </p:cNvPr>
          <p:cNvPicPr>
            <a:picLocks noChangeAspect="1"/>
          </p:cNvPicPr>
          <p:nvPr/>
        </p:nvPicPr>
        <p:blipFill>
          <a:blip r:embed="rId4"/>
          <a:stretch>
            <a:fillRect/>
          </a:stretch>
        </p:blipFill>
        <p:spPr>
          <a:xfrm>
            <a:off x="6658334" y="3109720"/>
            <a:ext cx="506012" cy="36579"/>
          </a:xfrm>
          <a:prstGeom prst="rect">
            <a:avLst/>
          </a:prstGeom>
        </p:spPr>
      </p:pic>
      <p:cxnSp>
        <p:nvCxnSpPr>
          <p:cNvPr id="13" name="Straight Connector 12">
            <a:extLst>
              <a:ext uri="{FF2B5EF4-FFF2-40B4-BE49-F238E27FC236}">
                <a16:creationId xmlns:a16="http://schemas.microsoft.com/office/drawing/2014/main" id="{3EEDBBC2-31DE-4462-BBA7-502713F02AD5}"/>
              </a:ext>
            </a:extLst>
          </p:cNvPr>
          <p:cNvCxnSpPr>
            <a:cxnSpLocks/>
          </p:cNvCxnSpPr>
          <p:nvPr/>
        </p:nvCxnSpPr>
        <p:spPr>
          <a:xfrm>
            <a:off x="3888024" y="3393183"/>
            <a:ext cx="95067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CA44DC-DD5F-4B85-91A3-CC0933D5C5F6}"/>
              </a:ext>
            </a:extLst>
          </p:cNvPr>
          <p:cNvCxnSpPr>
            <a:cxnSpLocks/>
          </p:cNvCxnSpPr>
          <p:nvPr/>
        </p:nvCxnSpPr>
        <p:spPr>
          <a:xfrm>
            <a:off x="5490708" y="3667503"/>
            <a:ext cx="116762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078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9452"/>
            <a:ext cx="2660216" cy="904461"/>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C00000"/>
                </a:solidFill>
                <a:latin typeface="Arial" pitchFamily="34" charset="0"/>
                <a:cs typeface="Arial" pitchFamily="34" charset="0"/>
              </a:rPr>
              <a:t>Giải</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nghĩa</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từ</a:t>
            </a:r>
            <a:r>
              <a:rPr lang="en-US" sz="2800" b="1" dirty="0">
                <a:solidFill>
                  <a:srgbClr val="C00000"/>
                </a:solidFill>
                <a:latin typeface="Arial" pitchFamily="34" charset="0"/>
                <a:cs typeface="Arial" pitchFamily="34" charset="0"/>
              </a:rPr>
              <a:t>:</a:t>
            </a:r>
          </a:p>
        </p:txBody>
      </p:sp>
      <p:sp>
        <p:nvSpPr>
          <p:cNvPr id="4" name="文本框 16">
            <a:extLst>
              <a:ext uri="{FF2B5EF4-FFF2-40B4-BE49-F238E27FC236}">
                <a16:creationId xmlns:a16="http://schemas.microsoft.com/office/drawing/2014/main" id="{A68EB9DB-B0E5-4CCD-891D-6C8542000746}"/>
              </a:ext>
            </a:extLst>
          </p:cNvPr>
          <p:cNvSpPr txBox="1"/>
          <p:nvPr/>
        </p:nvSpPr>
        <p:spPr>
          <a:xfrm>
            <a:off x="83588" y="2356567"/>
            <a:ext cx="3856771" cy="388287"/>
          </a:xfrm>
          <a:prstGeom prst="rect">
            <a:avLst/>
          </a:prstGeom>
          <a:noFill/>
        </p:spPr>
        <p:txBody>
          <a:bodyPr wrap="square" lIns="110213" tIns="55106" rIns="110213" bIns="55106" rtlCol="0">
            <a:spAutoFit/>
          </a:bodyPr>
          <a:lstStyle/>
          <a:p>
            <a:pPr algn="just"/>
            <a:r>
              <a:rPr lang="en-US" sz="1800" dirty="0" err="1">
                <a:latin typeface="Arial" pitchFamily="34" charset="0"/>
                <a:cs typeface="Arial" pitchFamily="34" charset="0"/>
              </a:rPr>
              <a:t>Có</a:t>
            </a:r>
            <a:r>
              <a:rPr lang="en-US" sz="1800" dirty="0">
                <a:latin typeface="Arial" pitchFamily="34" charset="0"/>
                <a:cs typeface="Arial" pitchFamily="34" charset="0"/>
              </a:rPr>
              <a:t> </a:t>
            </a:r>
            <a:r>
              <a:rPr lang="en-US" sz="1800" dirty="0" err="1">
                <a:latin typeface="Arial" pitchFamily="34" charset="0"/>
                <a:cs typeface="Arial" pitchFamily="34" charset="0"/>
              </a:rPr>
              <a:t>sức</a:t>
            </a:r>
            <a:r>
              <a:rPr lang="en-US" sz="1800" dirty="0">
                <a:latin typeface="Arial" pitchFamily="34" charset="0"/>
                <a:cs typeface="Arial" pitchFamily="34" charset="0"/>
              </a:rPr>
              <a:t> </a:t>
            </a:r>
            <a:r>
              <a:rPr lang="en-US" sz="1800" dirty="0" err="1">
                <a:latin typeface="Arial" pitchFamily="34" charset="0"/>
                <a:cs typeface="Arial" pitchFamily="34" charset="0"/>
              </a:rPr>
              <a:t>mạnh</a:t>
            </a:r>
            <a:r>
              <a:rPr lang="en-US" sz="1800" dirty="0">
                <a:latin typeface="Arial" pitchFamily="34" charset="0"/>
                <a:cs typeface="Arial" pitchFamily="34" charset="0"/>
              </a:rPr>
              <a:t> phi </a:t>
            </a:r>
            <a:r>
              <a:rPr lang="en-US" sz="1800" dirty="0" err="1">
                <a:latin typeface="Arial" pitchFamily="34" charset="0"/>
                <a:cs typeface="Arial" pitchFamily="34" charset="0"/>
              </a:rPr>
              <a:t>thường</a:t>
            </a:r>
            <a:endParaRPr lang="zh-CN" altLang="en-US" sz="18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5" name="直接连接符 9">
            <a:extLst>
              <a:ext uri="{FF2B5EF4-FFF2-40B4-BE49-F238E27FC236}">
                <a16:creationId xmlns:a16="http://schemas.microsoft.com/office/drawing/2014/main" id="{7A657B38-04C7-4998-8B97-8BB9FFE1DA90}"/>
              </a:ext>
            </a:extLst>
          </p:cNvPr>
          <p:cNvCxnSpPr/>
          <p:nvPr/>
        </p:nvCxnSpPr>
        <p:spPr>
          <a:xfrm>
            <a:off x="4475414" y="38337"/>
            <a:ext cx="0" cy="50292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3">
            <a:extLst>
              <a:ext uri="{FF2B5EF4-FFF2-40B4-BE49-F238E27FC236}">
                <a16:creationId xmlns:a16="http://schemas.microsoft.com/office/drawing/2014/main" id="{C34825AB-B9D6-4A04-AB3D-806FBED873AF}"/>
              </a:ext>
            </a:extLst>
          </p:cNvPr>
          <p:cNvSpPr/>
          <p:nvPr/>
        </p:nvSpPr>
        <p:spPr>
          <a:xfrm>
            <a:off x="3987522" y="424386"/>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7" name="椭圆 5">
            <a:extLst>
              <a:ext uri="{FF2B5EF4-FFF2-40B4-BE49-F238E27FC236}">
                <a16:creationId xmlns:a16="http://schemas.microsoft.com/office/drawing/2014/main" id="{BD06368E-5043-4DEB-B85B-143BBB9328FE}"/>
              </a:ext>
            </a:extLst>
          </p:cNvPr>
          <p:cNvSpPr/>
          <p:nvPr/>
        </p:nvSpPr>
        <p:spPr>
          <a:xfrm>
            <a:off x="3940882" y="2002223"/>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id="{E282031B-8710-4875-979F-32360AF4D8ED}"/>
              </a:ext>
            </a:extLst>
          </p:cNvPr>
          <p:cNvSpPr txBox="1"/>
          <p:nvPr/>
        </p:nvSpPr>
        <p:spPr>
          <a:xfrm>
            <a:off x="4927752" y="1041583"/>
            <a:ext cx="4398013" cy="665286"/>
          </a:xfrm>
          <a:prstGeom prst="rect">
            <a:avLst/>
          </a:prstGeom>
          <a:noFill/>
        </p:spPr>
        <p:txBody>
          <a:bodyPr wrap="square" lIns="110213" tIns="55106" rIns="110213" bIns="55106" rtlCol="0">
            <a:spAutoFit/>
          </a:bodyPr>
          <a:lstStyle/>
          <a:p>
            <a:r>
              <a:rPr lang="en-US" sz="1800" dirty="0" err="1">
                <a:latin typeface="Arial" pitchFamily="34" charset="0"/>
                <a:cs typeface="Arial" pitchFamily="34" charset="0"/>
              </a:rPr>
              <a:t>Tự</a:t>
            </a:r>
            <a:r>
              <a:rPr lang="en-US" sz="1800" dirty="0">
                <a:latin typeface="Arial" pitchFamily="34" charset="0"/>
                <a:cs typeface="Arial" pitchFamily="34" charset="0"/>
              </a:rPr>
              <a:t> </a:t>
            </a:r>
            <a:r>
              <a:rPr lang="en-US" sz="1800" dirty="0" err="1">
                <a:latin typeface="Arial" pitchFamily="34" charset="0"/>
                <a:cs typeface="Arial" pitchFamily="34" charset="0"/>
              </a:rPr>
              <a:t>bảo</a:t>
            </a:r>
            <a:r>
              <a:rPr lang="en-US" sz="1800" dirty="0">
                <a:latin typeface="Arial" pitchFamily="34" charset="0"/>
                <a:cs typeface="Arial" pitchFamily="34" charset="0"/>
              </a:rPr>
              <a:t> </a:t>
            </a:r>
            <a:r>
              <a:rPr lang="en-US" sz="1800" dirty="0" err="1">
                <a:latin typeface="Arial" pitchFamily="34" charset="0"/>
                <a:cs typeface="Arial" pitchFamily="34" charset="0"/>
              </a:rPr>
              <a:t>vệ</a:t>
            </a:r>
            <a:r>
              <a:rPr lang="en-US" sz="1800" dirty="0">
                <a:latin typeface="Arial" pitchFamily="34" charset="0"/>
                <a:cs typeface="Arial" pitchFamily="34" charset="0"/>
              </a:rPr>
              <a:t> </a:t>
            </a:r>
            <a:r>
              <a:rPr lang="en-US" sz="1800" dirty="0" err="1">
                <a:latin typeface="Arial" pitchFamily="34" charset="0"/>
                <a:cs typeface="Arial" pitchFamily="34" charset="0"/>
              </a:rPr>
              <a:t>mình</a:t>
            </a:r>
            <a:r>
              <a:rPr lang="en-US" sz="1800" dirty="0">
                <a:latin typeface="Arial" pitchFamily="34" charset="0"/>
                <a:cs typeface="Arial" pitchFamily="34" charset="0"/>
              </a:rPr>
              <a:t>	</a:t>
            </a:r>
            <a:br>
              <a:rPr lang="en-US" sz="1800" dirty="0">
                <a:latin typeface="Arial" pitchFamily="34" charset="0"/>
                <a:cs typeface="Arial" pitchFamily="34" charset="0"/>
              </a:rPr>
            </a:br>
            <a:endParaRPr lang="zh-CN" altLang="en-US"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文本框 11">
            <a:extLst>
              <a:ext uri="{FF2B5EF4-FFF2-40B4-BE49-F238E27FC236}">
                <a16:creationId xmlns:a16="http://schemas.microsoft.com/office/drawing/2014/main" id="{0047CB70-301D-42CE-97BB-AAC33589210E}"/>
              </a:ext>
            </a:extLst>
          </p:cNvPr>
          <p:cNvSpPr txBox="1"/>
          <p:nvPr/>
        </p:nvSpPr>
        <p:spPr>
          <a:xfrm>
            <a:off x="5071909" y="615820"/>
            <a:ext cx="2261951" cy="480620"/>
          </a:xfrm>
          <a:prstGeom prst="rect">
            <a:avLst/>
          </a:prstGeom>
          <a:noFill/>
        </p:spPr>
        <p:txBody>
          <a:bodyPr wrap="square" lIns="110213" tIns="55106" rIns="110213" bIns="55106" rtlCol="0">
            <a:spAutoFit/>
          </a:bodyPr>
          <a:lstStyle/>
          <a:p>
            <a:r>
              <a:rPr lang="en-US" sz="2400" dirty="0" err="1">
                <a:solidFill>
                  <a:srgbClr val="C00000"/>
                </a:solidFill>
                <a:latin typeface="Arial" pitchFamily="34" charset="0"/>
                <a:cs typeface="Arial" pitchFamily="34" charset="0"/>
              </a:rPr>
              <a:t>Tự</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vệ</a:t>
            </a:r>
            <a:endParaRPr lang="zh-CN" altLang="en-US" sz="2400" b="1" dirty="0">
              <a:solidFill>
                <a:srgbClr val="F29A5B"/>
              </a:solidFill>
              <a:latin typeface="Arial" panose="020B0604020202020204" pitchFamily="34" charset="0"/>
              <a:cs typeface="Arial" panose="020B0604020202020204" pitchFamily="34" charset="0"/>
            </a:endParaRPr>
          </a:p>
        </p:txBody>
      </p:sp>
      <p:sp>
        <p:nvSpPr>
          <p:cNvPr id="10" name="文本框 17">
            <a:extLst>
              <a:ext uri="{FF2B5EF4-FFF2-40B4-BE49-F238E27FC236}">
                <a16:creationId xmlns:a16="http://schemas.microsoft.com/office/drawing/2014/main" id="{3A766DBE-D676-4AF2-8A3B-958027A63D66}"/>
              </a:ext>
            </a:extLst>
          </p:cNvPr>
          <p:cNvSpPr txBox="1"/>
          <p:nvPr/>
        </p:nvSpPr>
        <p:spPr>
          <a:xfrm>
            <a:off x="83065" y="1957564"/>
            <a:ext cx="2187695" cy="480620"/>
          </a:xfrm>
          <a:prstGeom prst="rect">
            <a:avLst/>
          </a:prstGeom>
          <a:noFill/>
        </p:spPr>
        <p:txBody>
          <a:bodyPr wrap="square" lIns="110213" tIns="55106" rIns="110213" bIns="55106" rtlCol="0">
            <a:spAutoFit/>
          </a:bodyPr>
          <a:lstStyle/>
          <a:p>
            <a:r>
              <a:rPr lang="en-US" sz="2400" dirty="0" err="1">
                <a:solidFill>
                  <a:srgbClr val="C00000"/>
                </a:solidFill>
                <a:latin typeface="Arial" pitchFamily="34" charset="0"/>
                <a:cs typeface="Arial" pitchFamily="34" charset="0"/>
              </a:rPr>
              <a:t>Dũng</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mãnh</a:t>
            </a:r>
            <a:endParaRPr lang="zh-CN" altLang="en-US" sz="2400" b="1" dirty="0">
              <a:solidFill>
                <a:srgbClr val="A5C0A4"/>
              </a:solidFill>
              <a:latin typeface="Arial" panose="020B0604020202020204" pitchFamily="34" charset="0"/>
              <a:cs typeface="Arial" panose="020B0604020202020204" pitchFamily="34" charset="0"/>
            </a:endParaRPr>
          </a:p>
        </p:txBody>
      </p:sp>
      <p:sp>
        <p:nvSpPr>
          <p:cNvPr id="11" name="椭圆 6">
            <a:extLst>
              <a:ext uri="{FF2B5EF4-FFF2-40B4-BE49-F238E27FC236}">
                <a16:creationId xmlns:a16="http://schemas.microsoft.com/office/drawing/2014/main" id="{C9C179BF-2B53-4A15-8D1E-3BFB2499AD9C}"/>
              </a:ext>
            </a:extLst>
          </p:cNvPr>
          <p:cNvSpPr/>
          <p:nvPr/>
        </p:nvSpPr>
        <p:spPr>
          <a:xfrm>
            <a:off x="3940359" y="3608353"/>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a16="http://schemas.microsoft.com/office/drawing/2014/main" id="{4586CD9F-FB15-4D52-9BAA-2CE28964C416}"/>
              </a:ext>
            </a:extLst>
          </p:cNvPr>
          <p:cNvSpPr txBox="1"/>
          <p:nvPr/>
        </p:nvSpPr>
        <p:spPr>
          <a:xfrm>
            <a:off x="4927229" y="4166223"/>
            <a:ext cx="4271222" cy="388287"/>
          </a:xfrm>
          <a:prstGeom prst="rect">
            <a:avLst/>
          </a:prstGeom>
          <a:noFill/>
        </p:spPr>
        <p:txBody>
          <a:bodyPr wrap="square" lIns="110213" tIns="55106" rIns="110213" bIns="55106" rtlCol="0">
            <a:spAutoFit/>
          </a:bodyPr>
          <a:lstStyle/>
          <a:p>
            <a:r>
              <a:rPr lang="en-US" sz="1800" dirty="0" err="1">
                <a:latin typeface="Arial" pitchFamily="34" charset="0"/>
                <a:cs typeface="Arial" pitchFamily="34" charset="0"/>
              </a:rPr>
              <a:t>Mất</a:t>
            </a:r>
            <a:r>
              <a:rPr lang="en-US" sz="1800" dirty="0">
                <a:latin typeface="Arial" pitchFamily="34" charset="0"/>
                <a:cs typeface="Arial" pitchFamily="34" charset="0"/>
              </a:rPr>
              <a:t> </a:t>
            </a:r>
            <a:r>
              <a:rPr lang="en-US" sz="1800" dirty="0" err="1">
                <a:latin typeface="Arial" pitchFamily="34" charset="0"/>
                <a:cs typeface="Arial" pitchFamily="34" charset="0"/>
              </a:rPr>
              <a:t>hẳn</a:t>
            </a:r>
            <a:r>
              <a:rPr lang="en-US" sz="1800" dirty="0">
                <a:latin typeface="Arial" pitchFamily="34" charset="0"/>
                <a:cs typeface="Arial" pitchFamily="34" charset="0"/>
              </a:rPr>
              <a:t> </a:t>
            </a:r>
            <a:r>
              <a:rPr lang="en-US" sz="1800" dirty="0" err="1">
                <a:latin typeface="Arial" pitchFamily="34" charset="0"/>
                <a:cs typeface="Arial" pitchFamily="34" charset="0"/>
              </a:rPr>
              <a:t>nòi</a:t>
            </a:r>
            <a:r>
              <a:rPr lang="en-US" sz="1800" dirty="0">
                <a:latin typeface="Arial" pitchFamily="34" charset="0"/>
                <a:cs typeface="Arial" pitchFamily="34" charset="0"/>
              </a:rPr>
              <a:t> </a:t>
            </a:r>
            <a:r>
              <a:rPr lang="en-US" sz="1800" dirty="0" err="1">
                <a:latin typeface="Arial" pitchFamily="34" charset="0"/>
                <a:cs typeface="Arial" pitchFamily="34" charset="0"/>
              </a:rPr>
              <a:t>giống</a:t>
            </a:r>
            <a:r>
              <a:rPr lang="en-US" sz="1800" dirty="0">
                <a:latin typeface="Arial" pitchFamily="34" charset="0"/>
                <a:cs typeface="Arial" pitchFamily="34" charset="0"/>
              </a:rPr>
              <a:t>	</a:t>
            </a:r>
            <a:endParaRPr lang="zh-CN" altLang="en-US"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文本框 13">
            <a:extLst>
              <a:ext uri="{FF2B5EF4-FFF2-40B4-BE49-F238E27FC236}">
                <a16:creationId xmlns:a16="http://schemas.microsoft.com/office/drawing/2014/main" id="{CCA6E5E1-C35C-4896-900E-829D15B1AF0C}"/>
              </a:ext>
            </a:extLst>
          </p:cNvPr>
          <p:cNvSpPr txBox="1"/>
          <p:nvPr/>
        </p:nvSpPr>
        <p:spPr>
          <a:xfrm>
            <a:off x="4927228" y="3634170"/>
            <a:ext cx="2875651" cy="480620"/>
          </a:xfrm>
          <a:prstGeom prst="rect">
            <a:avLst/>
          </a:prstGeom>
          <a:noFill/>
        </p:spPr>
        <p:txBody>
          <a:bodyPr wrap="square" lIns="110213" tIns="55106" rIns="110213" bIns="55106" rtlCol="0">
            <a:spAutoFit/>
          </a:bodyPr>
          <a:lstStyle/>
          <a:p>
            <a:r>
              <a:rPr lang="en-US" sz="2400" dirty="0" err="1">
                <a:solidFill>
                  <a:srgbClr val="C00000"/>
                </a:solidFill>
                <a:latin typeface="Arial" pitchFamily="34" charset="0"/>
                <a:cs typeface="Arial" pitchFamily="34" charset="0"/>
              </a:rPr>
              <a:t>Tuyệt</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chủng</a:t>
            </a:r>
            <a:endParaRPr lang="zh-CN" altLang="en-US" sz="2400" b="1" dirty="0">
              <a:solidFill>
                <a:srgbClr val="B09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245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9" grpId="0"/>
      <p:bldP spid="10" grpId="0"/>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5"/>
          <p:cNvSpPr>
            <a:spLocks/>
          </p:cNvSpPr>
          <p:nvPr/>
        </p:nvSpPr>
        <p:spPr bwMode="auto">
          <a:xfrm>
            <a:off x="3284400" y="438152"/>
            <a:ext cx="606824" cy="4183857"/>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1979" tIns="30989" rIns="61979" bIns="30989" numCol="1" anchor="t" anchorCtr="0" compatLnSpc="1">
            <a:prstTxWarp prst="textNoShape">
              <a:avLst/>
            </a:prstTxWarp>
          </a:bodyPr>
          <a:lstStyle/>
          <a:p>
            <a:endParaRPr lang="zh-CN" altLang="en-US" sz="1013">
              <a:latin typeface="+mj-lt"/>
            </a:endParaRPr>
          </a:p>
        </p:txBody>
      </p:sp>
      <p:grpSp>
        <p:nvGrpSpPr>
          <p:cNvPr id="143" name="组合 142"/>
          <p:cNvGrpSpPr/>
          <p:nvPr/>
        </p:nvGrpSpPr>
        <p:grpSpPr>
          <a:xfrm>
            <a:off x="3330424" y="425202"/>
            <a:ext cx="3800314" cy="824912"/>
            <a:chOff x="4419627" y="150457"/>
            <a:chExt cx="5068407" cy="1099883"/>
          </a:xfrm>
        </p:grpSpPr>
        <p:grpSp>
          <p:nvGrpSpPr>
            <p:cNvPr id="144" name="组合 143"/>
            <p:cNvGrpSpPr/>
            <p:nvPr/>
          </p:nvGrpSpPr>
          <p:grpSpPr>
            <a:xfrm>
              <a:off x="4419627" y="521102"/>
              <a:ext cx="727764" cy="729238"/>
              <a:chOff x="4318029" y="521102"/>
              <a:chExt cx="727764" cy="729238"/>
            </a:xfrm>
          </p:grpSpPr>
          <p:sp>
            <p:nvSpPr>
              <p:cNvPr id="147" name="任意多边形 82"/>
              <p:cNvSpPr/>
              <p:nvPr/>
            </p:nvSpPr>
            <p:spPr bwMode="auto">
              <a:xfrm rot="3738964">
                <a:off x="4317292" y="521839"/>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1013" kern="0">
                  <a:solidFill>
                    <a:srgbClr val="FFFFFF"/>
                  </a:solidFill>
                  <a:ea typeface="宋体"/>
                </a:endParaRPr>
              </a:p>
            </p:txBody>
          </p:sp>
          <p:sp>
            <p:nvSpPr>
              <p:cNvPr id="148" name="TextBox 147"/>
              <p:cNvSpPr txBox="1"/>
              <p:nvPr/>
            </p:nvSpPr>
            <p:spPr>
              <a:xfrm>
                <a:off x="4452653" y="560870"/>
                <a:ext cx="469139" cy="569387"/>
              </a:xfrm>
              <a:prstGeom prst="rect">
                <a:avLst/>
              </a:prstGeom>
              <a:noFill/>
            </p:spPr>
            <p:txBody>
              <a:bodyPr wrap="none" rtlCol="0">
                <a:spAutoFit/>
              </a:bodyPr>
              <a:lstStyle/>
              <a:p>
                <a:pPr marL="0" lvl="1"/>
                <a:r>
                  <a:rPr lang="en-US" altLang="zh-CN" sz="2175" spc="203" dirty="0">
                    <a:solidFill>
                      <a:schemeClr val="bg1"/>
                    </a:solidFill>
                    <a:ea typeface="微软雅黑" pitchFamily="34" charset="-122"/>
                  </a:rPr>
                  <a:t>1</a:t>
                </a:r>
                <a:endParaRPr lang="zh-CN" altLang="en-US" sz="2175" spc="203" dirty="0">
                  <a:solidFill>
                    <a:schemeClr val="bg1"/>
                  </a:solidFill>
                  <a:ea typeface="微软雅黑" pitchFamily="34" charset="-122"/>
                </a:endParaRPr>
              </a:p>
            </p:txBody>
          </p:sp>
        </p:grpSp>
        <p:sp>
          <p:nvSpPr>
            <p:cNvPr id="146" name="矩形 39"/>
            <p:cNvSpPr>
              <a:spLocks noChangeArrowheads="1"/>
            </p:cNvSpPr>
            <p:nvPr/>
          </p:nvSpPr>
          <p:spPr bwMode="auto">
            <a:xfrm>
              <a:off x="5167554" y="150457"/>
              <a:ext cx="4320480" cy="101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678"/>
                </a:spcBef>
              </a:pPr>
              <a:r>
                <a:rPr lang="en-US" sz="3300" dirty="0" err="1">
                  <a:solidFill>
                    <a:srgbClr val="0070C0"/>
                  </a:solidFill>
                  <a:latin typeface="Arial" pitchFamily="34" charset="0"/>
                  <a:ea typeface="Arial-Rounded" pitchFamily="34" charset="0"/>
                  <a:cs typeface="Arial" pitchFamily="34" charset="0"/>
                </a:rPr>
                <a:t>Tự</a:t>
              </a:r>
              <a:r>
                <a:rPr lang="en-US" sz="3300" dirty="0">
                  <a:solidFill>
                    <a:srgbClr val="0070C0"/>
                  </a:solidFill>
                  <a:latin typeface="Arial" pitchFamily="34" charset="0"/>
                  <a:ea typeface="Arial-Rounded" pitchFamily="34" charset="0"/>
                  <a:cs typeface="Arial" pitchFamily="34" charset="0"/>
                </a:rPr>
                <a:t> </a:t>
              </a:r>
              <a:r>
                <a:rPr lang="en-US" sz="3300" dirty="0" err="1">
                  <a:solidFill>
                    <a:srgbClr val="0070C0"/>
                  </a:solidFill>
                  <a:latin typeface="Arial" pitchFamily="34" charset="0"/>
                  <a:ea typeface="Arial-Rounded" pitchFamily="34" charset="0"/>
                  <a:cs typeface="Arial" pitchFamily="34" charset="0"/>
                </a:rPr>
                <a:t>vệ</a:t>
              </a:r>
              <a:endParaRPr lang="zh-CN" altLang="en-US" sz="3225" dirty="0">
                <a:solidFill>
                  <a:srgbClr val="0070C0"/>
                </a:solidFill>
                <a:latin typeface="Arial" pitchFamily="34" charset="0"/>
                <a:ea typeface="微软雅黑" pitchFamily="34" charset="-122"/>
                <a:cs typeface="Arial" pitchFamily="34" charset="0"/>
              </a:endParaRPr>
            </a:p>
          </p:txBody>
        </p:sp>
      </p:grpSp>
      <p:grpSp>
        <p:nvGrpSpPr>
          <p:cNvPr id="149" name="组合 148"/>
          <p:cNvGrpSpPr/>
          <p:nvPr/>
        </p:nvGrpSpPr>
        <p:grpSpPr>
          <a:xfrm>
            <a:off x="3573920" y="1398617"/>
            <a:ext cx="3408743" cy="771498"/>
            <a:chOff x="4441097" y="599489"/>
            <a:chExt cx="4546176" cy="1028664"/>
          </a:xfrm>
        </p:grpSpPr>
        <p:grpSp>
          <p:nvGrpSpPr>
            <p:cNvPr id="150" name="组合 149"/>
            <p:cNvGrpSpPr/>
            <p:nvPr/>
          </p:nvGrpSpPr>
          <p:grpSpPr>
            <a:xfrm>
              <a:off x="4441097" y="898915"/>
              <a:ext cx="727764" cy="729238"/>
              <a:chOff x="4339499" y="898915"/>
              <a:chExt cx="727764" cy="729238"/>
            </a:xfrm>
          </p:grpSpPr>
          <p:sp>
            <p:nvSpPr>
              <p:cNvPr id="153" name="任意多边形 82"/>
              <p:cNvSpPr/>
              <p:nvPr/>
            </p:nvSpPr>
            <p:spPr bwMode="auto">
              <a:xfrm rot="3738964">
                <a:off x="4338762" y="899652"/>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sz="1013" kern="0">
                  <a:solidFill>
                    <a:srgbClr val="FFFFFF"/>
                  </a:solidFill>
                  <a:ea typeface="宋体"/>
                </a:endParaRPr>
              </a:p>
            </p:txBody>
          </p:sp>
          <p:sp>
            <p:nvSpPr>
              <p:cNvPr id="154" name="TextBox 153"/>
              <p:cNvSpPr txBox="1"/>
              <p:nvPr/>
            </p:nvSpPr>
            <p:spPr>
              <a:xfrm>
                <a:off x="4474113" y="938674"/>
                <a:ext cx="469139" cy="569386"/>
              </a:xfrm>
              <a:prstGeom prst="rect">
                <a:avLst/>
              </a:prstGeom>
              <a:noFill/>
            </p:spPr>
            <p:txBody>
              <a:bodyPr wrap="none" rtlCol="0">
                <a:spAutoFit/>
              </a:bodyPr>
              <a:lstStyle/>
              <a:p>
                <a:pPr marL="0" lvl="1"/>
                <a:r>
                  <a:rPr lang="en-US" altLang="zh-CN" sz="2175" spc="203" dirty="0">
                    <a:solidFill>
                      <a:schemeClr val="bg1"/>
                    </a:solidFill>
                    <a:ea typeface="微软雅黑" pitchFamily="34" charset="-122"/>
                  </a:rPr>
                  <a:t>2</a:t>
                </a:r>
                <a:endParaRPr lang="zh-CN" altLang="en-US" sz="2175" spc="203" dirty="0">
                  <a:solidFill>
                    <a:schemeClr val="bg1"/>
                  </a:solidFill>
                  <a:ea typeface="微软雅黑" pitchFamily="34" charset="-122"/>
                </a:endParaRPr>
              </a:p>
            </p:txBody>
          </p:sp>
        </p:grpSp>
        <p:sp>
          <p:nvSpPr>
            <p:cNvPr id="152" name="矩形 39"/>
            <p:cNvSpPr>
              <a:spLocks noChangeArrowheads="1"/>
            </p:cNvSpPr>
            <p:nvPr/>
          </p:nvSpPr>
          <p:spPr bwMode="auto">
            <a:xfrm>
              <a:off x="5224896" y="599489"/>
              <a:ext cx="3762377" cy="101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678"/>
                </a:spcBef>
              </a:pPr>
              <a:r>
                <a:rPr lang="en-US" sz="3300" dirty="0" err="1">
                  <a:solidFill>
                    <a:srgbClr val="B43C00"/>
                  </a:solidFill>
                  <a:latin typeface="Arial" pitchFamily="34" charset="0"/>
                  <a:ea typeface="Arial-Rounded" pitchFamily="34" charset="0"/>
                  <a:cs typeface="Arial" pitchFamily="34" charset="0"/>
                </a:rPr>
                <a:t>Dũng</a:t>
              </a:r>
              <a:r>
                <a:rPr lang="en-US" sz="3300" dirty="0">
                  <a:solidFill>
                    <a:srgbClr val="B43C00"/>
                  </a:solidFill>
                  <a:latin typeface="Arial" pitchFamily="34" charset="0"/>
                  <a:ea typeface="Arial-Rounded" pitchFamily="34" charset="0"/>
                  <a:cs typeface="Arial" pitchFamily="34" charset="0"/>
                </a:rPr>
                <a:t> </a:t>
              </a:r>
              <a:r>
                <a:rPr lang="en-US" sz="3300" dirty="0" err="1">
                  <a:solidFill>
                    <a:srgbClr val="B43C00"/>
                  </a:solidFill>
                  <a:latin typeface="Arial" pitchFamily="34" charset="0"/>
                  <a:ea typeface="Arial-Rounded" pitchFamily="34" charset="0"/>
                  <a:cs typeface="Arial" pitchFamily="34" charset="0"/>
                </a:rPr>
                <a:t>mãnh</a:t>
              </a:r>
              <a:endParaRPr lang="zh-CN" altLang="en-US" sz="3225" dirty="0">
                <a:solidFill>
                  <a:srgbClr val="B43C00"/>
                </a:solidFill>
                <a:latin typeface="Arial" pitchFamily="34" charset="0"/>
                <a:ea typeface="微软雅黑" pitchFamily="34" charset="-122"/>
                <a:cs typeface="Arial" pitchFamily="34" charset="0"/>
              </a:endParaRPr>
            </a:p>
          </p:txBody>
        </p:sp>
      </p:grpSp>
      <p:grpSp>
        <p:nvGrpSpPr>
          <p:cNvPr id="155" name="组合 154"/>
          <p:cNvGrpSpPr/>
          <p:nvPr/>
        </p:nvGrpSpPr>
        <p:grpSpPr>
          <a:xfrm>
            <a:off x="3568026" y="2381639"/>
            <a:ext cx="4090076" cy="763437"/>
            <a:chOff x="4358550" y="823454"/>
            <a:chExt cx="4552553" cy="1017917"/>
          </a:xfrm>
        </p:grpSpPr>
        <p:grpSp>
          <p:nvGrpSpPr>
            <p:cNvPr id="156" name="组合 155"/>
            <p:cNvGrpSpPr/>
            <p:nvPr/>
          </p:nvGrpSpPr>
          <p:grpSpPr>
            <a:xfrm>
              <a:off x="4358550" y="953934"/>
              <a:ext cx="727763" cy="887437"/>
              <a:chOff x="4256952" y="953934"/>
              <a:chExt cx="727763" cy="887437"/>
            </a:xfrm>
          </p:grpSpPr>
          <p:sp>
            <p:nvSpPr>
              <p:cNvPr id="159" name="任意多边形 82"/>
              <p:cNvSpPr/>
              <p:nvPr/>
            </p:nvSpPr>
            <p:spPr bwMode="auto">
              <a:xfrm rot="3738964">
                <a:off x="4177115" y="1033771"/>
                <a:ext cx="887437" cy="72776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sz="1013" kern="0">
                  <a:solidFill>
                    <a:srgbClr val="00B050"/>
                  </a:solidFill>
                  <a:ea typeface="宋体"/>
                </a:endParaRPr>
              </a:p>
            </p:txBody>
          </p:sp>
          <p:sp>
            <p:nvSpPr>
              <p:cNvPr id="160" name="TextBox 159"/>
              <p:cNvSpPr txBox="1"/>
              <p:nvPr/>
            </p:nvSpPr>
            <p:spPr>
              <a:xfrm>
                <a:off x="4422253" y="1142844"/>
                <a:ext cx="391538" cy="569387"/>
              </a:xfrm>
              <a:prstGeom prst="rect">
                <a:avLst/>
              </a:prstGeom>
              <a:noFill/>
            </p:spPr>
            <p:txBody>
              <a:bodyPr wrap="none" rtlCol="0">
                <a:spAutoFit/>
              </a:bodyPr>
              <a:lstStyle/>
              <a:p>
                <a:pPr marL="0" lvl="1"/>
                <a:r>
                  <a:rPr lang="en-US" altLang="zh-CN" sz="2175" spc="203" dirty="0">
                    <a:solidFill>
                      <a:srgbClr val="00B050"/>
                    </a:solidFill>
                    <a:ea typeface="微软雅黑" pitchFamily="34" charset="-122"/>
                  </a:rPr>
                  <a:t>3</a:t>
                </a:r>
                <a:endParaRPr lang="zh-CN" altLang="en-US" sz="2175" spc="203" dirty="0">
                  <a:solidFill>
                    <a:srgbClr val="00B050"/>
                  </a:solidFill>
                  <a:ea typeface="微软雅黑" pitchFamily="34" charset="-122"/>
                </a:endParaRPr>
              </a:p>
            </p:txBody>
          </p:sp>
        </p:grpSp>
        <p:sp>
          <p:nvSpPr>
            <p:cNvPr id="158" name="矩形 39"/>
            <p:cNvSpPr>
              <a:spLocks noChangeArrowheads="1"/>
            </p:cNvSpPr>
            <p:nvPr/>
          </p:nvSpPr>
          <p:spPr bwMode="auto">
            <a:xfrm>
              <a:off x="5148725" y="823454"/>
              <a:ext cx="3762378" cy="10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a:lnSpc>
                  <a:spcPct val="150000"/>
                </a:lnSpc>
              </a:pPr>
              <a:r>
                <a:rPr lang="en-US" sz="3300" dirty="0" err="1">
                  <a:latin typeface="Arial" pitchFamily="34" charset="0"/>
                  <a:ea typeface="Arial-Rounded" pitchFamily="34" charset="0"/>
                  <a:cs typeface="Arial" pitchFamily="34" charset="0"/>
                </a:rPr>
                <a:t>Tuyệt</a:t>
              </a:r>
              <a:r>
                <a:rPr lang="en-US" sz="3300" dirty="0">
                  <a:latin typeface="Arial" pitchFamily="34" charset="0"/>
                  <a:ea typeface="Arial-Rounded" pitchFamily="34" charset="0"/>
                  <a:cs typeface="Arial" pitchFamily="34" charset="0"/>
                </a:rPr>
                <a:t> </a:t>
              </a:r>
              <a:r>
                <a:rPr lang="en-US" sz="3300" dirty="0" err="1">
                  <a:latin typeface="Arial" pitchFamily="34" charset="0"/>
                  <a:ea typeface="Arial-Rounded" pitchFamily="34" charset="0"/>
                  <a:cs typeface="Arial" pitchFamily="34" charset="0"/>
                </a:rPr>
                <a:t>chủng</a:t>
              </a:r>
              <a:endParaRPr lang="en-US" sz="3300" dirty="0">
                <a:latin typeface="Arial" pitchFamily="34" charset="0"/>
                <a:ea typeface="Arial-Rounded" pitchFamily="34" charset="0"/>
                <a:cs typeface="Arial" pitchFamily="34" charset="0"/>
              </a:endParaRPr>
            </a:p>
          </p:txBody>
        </p:sp>
      </p:grpSp>
      <p:grpSp>
        <p:nvGrpSpPr>
          <p:cNvPr id="161" name="组合 160"/>
          <p:cNvGrpSpPr/>
          <p:nvPr/>
        </p:nvGrpSpPr>
        <p:grpSpPr>
          <a:xfrm>
            <a:off x="3401887" y="3295756"/>
            <a:ext cx="3980543" cy="775856"/>
            <a:chOff x="4226902" y="976133"/>
            <a:chExt cx="5308775" cy="1034476"/>
          </a:xfrm>
        </p:grpSpPr>
        <p:grpSp>
          <p:nvGrpSpPr>
            <p:cNvPr id="162" name="组合 161"/>
            <p:cNvGrpSpPr/>
            <p:nvPr/>
          </p:nvGrpSpPr>
          <p:grpSpPr>
            <a:xfrm>
              <a:off x="4226902" y="1281371"/>
              <a:ext cx="727764" cy="729238"/>
              <a:chOff x="4125304" y="1281371"/>
              <a:chExt cx="727764" cy="729238"/>
            </a:xfrm>
          </p:grpSpPr>
          <p:sp>
            <p:nvSpPr>
              <p:cNvPr id="165" name="任意多边形 82"/>
              <p:cNvSpPr/>
              <p:nvPr/>
            </p:nvSpPr>
            <p:spPr bwMode="auto">
              <a:xfrm rot="3738964">
                <a:off x="4124567" y="1282108"/>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sz="1013" kern="0">
                  <a:solidFill>
                    <a:srgbClr val="7030A0"/>
                  </a:solidFill>
                  <a:ea typeface="宋体"/>
                </a:endParaRPr>
              </a:p>
            </p:txBody>
          </p:sp>
          <p:sp>
            <p:nvSpPr>
              <p:cNvPr id="166" name="TextBox 165"/>
              <p:cNvSpPr txBox="1"/>
              <p:nvPr/>
            </p:nvSpPr>
            <p:spPr>
              <a:xfrm>
                <a:off x="4259924" y="1373390"/>
                <a:ext cx="469139" cy="569387"/>
              </a:xfrm>
              <a:prstGeom prst="rect">
                <a:avLst/>
              </a:prstGeom>
              <a:noFill/>
            </p:spPr>
            <p:txBody>
              <a:bodyPr wrap="none" rtlCol="0">
                <a:spAutoFit/>
              </a:bodyPr>
              <a:lstStyle/>
              <a:p>
                <a:pPr marL="0" lvl="1"/>
                <a:r>
                  <a:rPr lang="en-US" altLang="zh-CN" sz="2175" spc="203" dirty="0">
                    <a:solidFill>
                      <a:srgbClr val="7030A0"/>
                    </a:solidFill>
                    <a:ea typeface="微软雅黑" pitchFamily="34" charset="-122"/>
                  </a:rPr>
                  <a:t>4</a:t>
                </a:r>
                <a:endParaRPr lang="zh-CN" altLang="en-US" sz="2175" spc="203" dirty="0">
                  <a:solidFill>
                    <a:srgbClr val="7030A0"/>
                  </a:solidFill>
                  <a:ea typeface="微软雅黑" pitchFamily="34" charset="-122"/>
                </a:endParaRPr>
              </a:p>
            </p:txBody>
          </p:sp>
        </p:grpSp>
        <p:sp>
          <p:nvSpPr>
            <p:cNvPr id="164" name="矩形 39"/>
            <p:cNvSpPr>
              <a:spLocks noChangeArrowheads="1"/>
            </p:cNvSpPr>
            <p:nvPr/>
          </p:nvSpPr>
          <p:spPr bwMode="auto">
            <a:xfrm>
              <a:off x="5082408" y="976133"/>
              <a:ext cx="4453269" cy="10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a:lnSpc>
                  <a:spcPct val="150000"/>
                </a:lnSpc>
              </a:pPr>
              <a:r>
                <a:rPr lang="en-US" sz="3300" dirty="0">
                  <a:solidFill>
                    <a:srgbClr val="7030A0"/>
                  </a:solidFill>
                  <a:latin typeface="Arial" pitchFamily="34" charset="0"/>
                  <a:ea typeface="Arial-Rounded" pitchFamily="34" charset="0"/>
                  <a:cs typeface="Arial" pitchFamily="34" charset="0"/>
                </a:rPr>
                <a:t>Tai </a:t>
              </a:r>
              <a:r>
                <a:rPr lang="en-US" sz="3300" dirty="0" err="1">
                  <a:solidFill>
                    <a:srgbClr val="7030A0"/>
                  </a:solidFill>
                  <a:latin typeface="Arial" pitchFamily="34" charset="0"/>
                  <a:ea typeface="Arial-Rounded" pitchFamily="34" charset="0"/>
                  <a:cs typeface="Arial" pitchFamily="34" charset="0"/>
                </a:rPr>
                <a:t>thính</a:t>
              </a:r>
              <a:endParaRPr lang="en-US" sz="3300" dirty="0">
                <a:solidFill>
                  <a:srgbClr val="7030A0"/>
                </a:solidFill>
                <a:latin typeface="Arial" pitchFamily="34" charset="0"/>
                <a:ea typeface="Arial-Rounded" pitchFamily="34" charset="0"/>
                <a:cs typeface="Arial" pitchFamily="34" charset="0"/>
              </a:endParaRPr>
            </a:p>
          </p:txBody>
        </p:sp>
      </p:grpSp>
      <p:sp>
        <p:nvSpPr>
          <p:cNvPr id="3" name="Cloud Callout 2"/>
          <p:cNvSpPr/>
          <p:nvPr/>
        </p:nvSpPr>
        <p:spPr>
          <a:xfrm>
            <a:off x="165229" y="374634"/>
            <a:ext cx="1675964" cy="1123188"/>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82660" tIns="41330" rIns="82660" bIns="41330" rtlCol="0" anchor="ctr"/>
          <a:lstStyle/>
          <a:p>
            <a:pPr algn="ctr"/>
            <a:endParaRPr lang="en-US" sz="1013"/>
          </a:p>
        </p:txBody>
      </p:sp>
      <p:sp>
        <p:nvSpPr>
          <p:cNvPr id="50" name="TextBox 33"/>
          <p:cNvSpPr txBox="1"/>
          <p:nvPr/>
        </p:nvSpPr>
        <p:spPr>
          <a:xfrm rot="21324261">
            <a:off x="434772" y="671461"/>
            <a:ext cx="1136880" cy="418174"/>
          </a:xfrm>
          <a:prstGeom prst="rect">
            <a:avLst/>
          </a:prstGeom>
          <a:noFill/>
        </p:spPr>
        <p:txBody>
          <a:bodyPr wrap="none" lIns="82660" tIns="41330" rIns="82660" bIns="41330" rtlCol="0">
            <a:spAutoFit/>
          </a:bodyPr>
          <a:lstStyle/>
          <a:p>
            <a:pPr algn="l"/>
            <a:r>
              <a:rPr lang="en-US" altLang="zh-CN" sz="2175" b="1" spc="-136"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175" b="1" spc="-136"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spTree>
    <p:extLst>
      <p:ext uri="{BB962C8B-B14F-4D97-AF65-F5344CB8AC3E}">
        <p14:creationId xmlns:p14="http://schemas.microsoft.com/office/powerpoint/2010/main" val="487841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up)">
                                      <p:cBhvr>
                                        <p:cTn id="11" dur="500"/>
                                        <p:tgtEl>
                                          <p:spTgt spid="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1+#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 calcmode="lin" valueType="num">
                                      <p:cBhvr additive="base">
                                        <p:cTn id="22" dur="500" fill="hold"/>
                                        <p:tgtEl>
                                          <p:spTgt spid="149"/>
                                        </p:tgtEl>
                                        <p:attrNameLst>
                                          <p:attrName>ppt_x</p:attrName>
                                        </p:attrNameLst>
                                      </p:cBhvr>
                                      <p:tavLst>
                                        <p:tav tm="0">
                                          <p:val>
                                            <p:strVal val="1+#ppt_w/2"/>
                                          </p:val>
                                        </p:tav>
                                        <p:tav tm="100000">
                                          <p:val>
                                            <p:strVal val="#ppt_x"/>
                                          </p:val>
                                        </p:tav>
                                      </p:tavLst>
                                    </p:anim>
                                    <p:anim calcmode="lin" valueType="num">
                                      <p:cBhvr additive="base">
                                        <p:cTn id="23"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55"/>
                                        </p:tgtEl>
                                        <p:attrNameLst>
                                          <p:attrName>style.visibility</p:attrName>
                                        </p:attrNameLst>
                                      </p:cBhvr>
                                      <p:to>
                                        <p:strVal val="visible"/>
                                      </p:to>
                                    </p:set>
                                    <p:anim calcmode="lin" valueType="num">
                                      <p:cBhvr additive="base">
                                        <p:cTn id="28" dur="500" fill="hold"/>
                                        <p:tgtEl>
                                          <p:spTgt spid="155"/>
                                        </p:tgtEl>
                                        <p:attrNameLst>
                                          <p:attrName>ppt_x</p:attrName>
                                        </p:attrNameLst>
                                      </p:cBhvr>
                                      <p:tavLst>
                                        <p:tav tm="0">
                                          <p:val>
                                            <p:strVal val="1+#ppt_w/2"/>
                                          </p:val>
                                        </p:tav>
                                        <p:tav tm="100000">
                                          <p:val>
                                            <p:strVal val="#ppt_x"/>
                                          </p:val>
                                        </p:tav>
                                      </p:tavLst>
                                    </p:anim>
                                    <p:anim calcmode="lin" valueType="num">
                                      <p:cBhvr additive="base">
                                        <p:cTn id="29"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61"/>
                                        </p:tgtEl>
                                        <p:attrNameLst>
                                          <p:attrName>style.visibility</p:attrName>
                                        </p:attrNameLst>
                                      </p:cBhvr>
                                      <p:to>
                                        <p:strVal val="visible"/>
                                      </p:to>
                                    </p:set>
                                    <p:anim calcmode="lin" valueType="num">
                                      <p:cBhvr additive="base">
                                        <p:cTn id="34" dur="500" fill="hold"/>
                                        <p:tgtEl>
                                          <p:spTgt spid="161"/>
                                        </p:tgtEl>
                                        <p:attrNameLst>
                                          <p:attrName>ppt_x</p:attrName>
                                        </p:attrNameLst>
                                      </p:cBhvr>
                                      <p:tavLst>
                                        <p:tav tm="0">
                                          <p:val>
                                            <p:strVal val="1+#ppt_w/2"/>
                                          </p:val>
                                        </p:tav>
                                        <p:tav tm="100000">
                                          <p:val>
                                            <p:strVal val="#ppt_x"/>
                                          </p:val>
                                        </p:tav>
                                      </p:tavLst>
                                    </p:anim>
                                    <p:anim calcmode="lin" valueType="num">
                                      <p:cBhvr additive="base">
                                        <p:cTn id="35"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887" y="396576"/>
            <a:ext cx="3544957" cy="523099"/>
          </a:xfrm>
          <a:prstGeom prst="rect">
            <a:avLst/>
          </a:prstGeom>
          <a:solidFill>
            <a:srgbClr val="D2ECB6"/>
          </a:solidFill>
        </p:spPr>
        <p:txBody>
          <a:bodyPr wrap="square" lIns="91318" tIns="45660" rIns="91318" bIns="45660" rtlCol="0">
            <a:spAutoFit/>
          </a:bodyPr>
          <a:lstStyle/>
          <a:p>
            <a:pPr algn="ctr"/>
            <a:r>
              <a:rPr lang="en-US" sz="2800" b="1" dirty="0" err="1">
                <a:latin typeface="Arial" pitchFamily="34" charset="0"/>
                <a:ea typeface="Arial-Rounded" pitchFamily="34" charset="0"/>
                <a:cs typeface="Arial" pitchFamily="34" charset="0"/>
              </a:rPr>
              <a:t>Luyện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đọc</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câu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dài</a:t>
            </a:r>
            <a:r>
              <a:rPr lang="en-US" sz="2800" b="1" dirty="0">
                <a:latin typeface="Arial" pitchFamily="34" charset="0"/>
                <a:ea typeface="Arial-Rounded" pitchFamily="34" charset="0"/>
                <a:cs typeface="Arial" pitchFamily="34" charset="0"/>
              </a:rPr>
              <a:t>:</a:t>
            </a:r>
          </a:p>
        </p:txBody>
      </p:sp>
      <p:sp>
        <p:nvSpPr>
          <p:cNvPr id="4" name="TextBox 3"/>
          <p:cNvSpPr txBox="1"/>
          <p:nvPr/>
        </p:nvSpPr>
        <p:spPr>
          <a:xfrm>
            <a:off x="431740" y="1733552"/>
            <a:ext cx="8407461" cy="1200207"/>
          </a:xfrm>
          <a:prstGeom prst="rect">
            <a:avLst/>
          </a:prstGeom>
          <a:noFill/>
        </p:spPr>
        <p:txBody>
          <a:bodyPr wrap="square" lIns="91318" tIns="45660" rIns="91318" bIns="45660" rtlCol="0">
            <a:spAutoFit/>
          </a:bodyPr>
          <a:lstStyle/>
          <a:p>
            <a:pPr algn="just"/>
            <a:r>
              <a:rPr lang="vi-VN" sz="2400" dirty="0">
                <a:ea typeface="Arial-Rounded" pitchFamily="34" charset="0"/>
                <a:cs typeface="Arial" pitchFamily="34" charset="0"/>
              </a:rPr>
              <a:t> Khủng long là loài sinh vật </a:t>
            </a:r>
            <a:r>
              <a:rPr lang="en-US" sz="2400" dirty="0" err="1">
                <a:ea typeface="Arial-Rounded" pitchFamily="34" charset="0"/>
                <a:cs typeface="Arial" pitchFamily="34" charset="0"/>
              </a:rPr>
              <a:t>thường</a:t>
            </a:r>
            <a:r>
              <a:rPr lang="en-US" sz="2400" dirty="0">
                <a:ea typeface="Arial-Rounded" pitchFamily="34" charset="0"/>
                <a:cs typeface="Arial" pitchFamily="34" charset="0"/>
              </a:rPr>
              <a:t> </a:t>
            </a:r>
            <a:r>
              <a:rPr lang="vi-VN" sz="2400" dirty="0">
                <a:ea typeface="Arial-Rounded" pitchFamily="34" charset="0"/>
                <a:cs typeface="Arial" pitchFamily="34" charset="0"/>
              </a:rPr>
              <a:t>sống</a:t>
            </a:r>
            <a:r>
              <a:rPr lang="en-US" sz="2400" dirty="0">
                <a:ea typeface="Arial-Rounded" pitchFamily="34" charset="0"/>
                <a:cs typeface="Arial" pitchFamily="34" charset="0"/>
              </a:rPr>
              <a:t> </a:t>
            </a:r>
            <a:r>
              <a:rPr lang="en-US" sz="2400" dirty="0" err="1">
                <a:ea typeface="Arial-Rounded" pitchFamily="34" charset="0"/>
                <a:cs typeface="Arial" pitchFamily="34" charset="0"/>
              </a:rPr>
              <a:t>thành</a:t>
            </a:r>
            <a:r>
              <a:rPr lang="vi-VN" sz="2400" dirty="0">
                <a:ea typeface="Arial-Rounded" pitchFamily="34" charset="0"/>
                <a:cs typeface="Arial" pitchFamily="34" charset="0"/>
              </a:rPr>
              <a:t> </a:t>
            </a:r>
            <a:r>
              <a:rPr lang="en-US" sz="2400" dirty="0" err="1">
                <a:ea typeface="Arial-Rounded" pitchFamily="34" charset="0"/>
                <a:cs typeface="Arial" pitchFamily="34" charset="0"/>
              </a:rPr>
              <a:t>bầy</a:t>
            </a:r>
            <a:r>
              <a:rPr lang="en-US" sz="2400" dirty="0">
                <a:ea typeface="Arial-Rounded" pitchFamily="34" charset="0"/>
                <a:cs typeface="Arial" pitchFamily="34" charset="0"/>
              </a:rPr>
              <a:t> </a:t>
            </a:r>
            <a:r>
              <a:rPr lang="en-US" sz="2400" dirty="0" err="1">
                <a:ea typeface="Arial-Rounded" pitchFamily="34" charset="0"/>
                <a:cs typeface="Arial" pitchFamily="34" charset="0"/>
              </a:rPr>
              <a:t>đàn</a:t>
            </a:r>
            <a:r>
              <a:rPr lang="vi-VN" sz="2400" dirty="0">
                <a:ea typeface="Arial-Rounded" pitchFamily="34" charset="0"/>
                <a:cs typeface="Arial" pitchFamily="34" charset="0"/>
              </a:rPr>
              <a:t> ở </a:t>
            </a:r>
            <a:r>
              <a:rPr lang="en-US" sz="2400" dirty="0" err="1">
                <a:ea typeface="Arial-Rounded" pitchFamily="34" charset="0"/>
                <a:cs typeface="Arial" pitchFamily="34" charset="0"/>
              </a:rPr>
              <a:t>các</a:t>
            </a:r>
            <a:r>
              <a:rPr lang="en-US" sz="2400" dirty="0">
                <a:ea typeface="Arial-Rounded" pitchFamily="34" charset="0"/>
                <a:cs typeface="Arial" pitchFamily="34" charset="0"/>
              </a:rPr>
              <a:t> </a:t>
            </a:r>
            <a:r>
              <a:rPr lang="en-US" sz="2400" dirty="0" err="1">
                <a:ea typeface="Arial-Rounded" pitchFamily="34" charset="0"/>
                <a:cs typeface="Arial" pitchFamily="34" charset="0"/>
              </a:rPr>
              <a:t>vùng</a:t>
            </a:r>
            <a:r>
              <a:rPr lang="en-US" sz="2400" dirty="0">
                <a:ea typeface="Arial-Rounded" pitchFamily="34" charset="0"/>
                <a:cs typeface="Arial" pitchFamily="34" charset="0"/>
              </a:rPr>
              <a:t> </a:t>
            </a:r>
            <a:r>
              <a:rPr lang="vi-VN" sz="2400" dirty="0">
                <a:ea typeface="Arial-Rounded" pitchFamily="34" charset="0"/>
                <a:cs typeface="Arial" pitchFamily="34" charset="0"/>
              </a:rPr>
              <a:t>đất khô</a:t>
            </a:r>
            <a:r>
              <a:rPr lang="en-US" sz="2400" dirty="0">
                <a:ea typeface="Arial-Rounded" pitchFamily="34" charset="0"/>
                <a:cs typeface="Arial" pitchFamily="34" charset="0"/>
              </a:rPr>
              <a:t>.</a:t>
            </a:r>
            <a:r>
              <a:rPr lang="vi-VN" sz="2400" dirty="0">
                <a:ea typeface="Arial-Rounded" pitchFamily="34" charset="0"/>
                <a:cs typeface="Arial" pitchFamily="34" charset="0"/>
              </a:rPr>
              <a:t> Trong suy nghĩ của nhiều người, khủng long là loài sinh vật khổng l</a:t>
            </a:r>
            <a:r>
              <a:rPr lang="en-US" sz="2400" dirty="0">
                <a:ea typeface="Arial-Rounded" pitchFamily="34" charset="0"/>
                <a:cs typeface="Arial" pitchFamily="34" charset="0"/>
              </a:rPr>
              <a:t>ồ.</a:t>
            </a:r>
            <a:endParaRPr lang="en-US" sz="2400" dirty="0">
              <a:latin typeface="Arial" pitchFamily="34" charset="0"/>
              <a:ea typeface="Arial-Rounded" pitchFamily="34" charset="0"/>
              <a:cs typeface="Arial" pitchFamily="34" charset="0"/>
            </a:endParaRPr>
          </a:p>
        </p:txBody>
      </p:sp>
      <p:grpSp>
        <p:nvGrpSpPr>
          <p:cNvPr id="2" name="Group 1"/>
          <p:cNvGrpSpPr/>
          <p:nvPr/>
        </p:nvGrpSpPr>
        <p:grpSpPr>
          <a:xfrm>
            <a:off x="3435685" y="2571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69BFAFAD-0F6F-480E-B082-45200955D44C}"/>
              </a:ext>
            </a:extLst>
          </p:cNvPr>
          <p:cNvCxnSpPr/>
          <p:nvPr/>
        </p:nvCxnSpPr>
        <p:spPr>
          <a:xfrm flipH="1">
            <a:off x="6852981" y="21465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01A6EA9-ADE5-4A56-B26D-B0AF4011C90B}"/>
              </a:ext>
            </a:extLst>
          </p:cNvPr>
          <p:cNvGrpSpPr/>
          <p:nvPr/>
        </p:nvGrpSpPr>
        <p:grpSpPr>
          <a:xfrm>
            <a:off x="2309531" y="2115846"/>
            <a:ext cx="98712" cy="435617"/>
            <a:chOff x="2590800" y="2272159"/>
            <a:chExt cx="98712" cy="435617"/>
          </a:xfrm>
        </p:grpSpPr>
        <p:cxnSp>
          <p:nvCxnSpPr>
            <p:cNvPr id="25" name="Straight Connector 24">
              <a:extLst>
                <a:ext uri="{FF2B5EF4-FFF2-40B4-BE49-F238E27FC236}">
                  <a16:creationId xmlns:a16="http://schemas.microsoft.com/office/drawing/2014/main" id="{04EFA83F-D88C-4150-9A4D-DDD7E5A11D70}"/>
                </a:ext>
              </a:extLst>
            </p:cNvPr>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C2D8C7-B9F0-4569-99D0-719FD9DC4728}"/>
                </a:ext>
              </a:extLst>
            </p:cNvPr>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6414" y="-205821"/>
            <a:ext cx="1505160" cy="924054"/>
          </a:xfrm>
          <a:prstGeom prst="rect">
            <a:avLst/>
          </a:prstGeom>
        </p:spPr>
      </p:pic>
      <p:sp>
        <p:nvSpPr>
          <p:cNvPr id="5" name="TextBox 4">
            <a:extLst>
              <a:ext uri="{FF2B5EF4-FFF2-40B4-BE49-F238E27FC236}">
                <a16:creationId xmlns:a16="http://schemas.microsoft.com/office/drawing/2014/main" id="{DBB01121-9F22-486D-A046-B95661A72F53}"/>
              </a:ext>
            </a:extLst>
          </p:cNvPr>
          <p:cNvSpPr txBox="1"/>
          <p:nvPr/>
        </p:nvSpPr>
        <p:spPr>
          <a:xfrm>
            <a:off x="2684623" y="0"/>
            <a:ext cx="2326294" cy="415498"/>
          </a:xfrm>
          <a:prstGeom prst="rect">
            <a:avLst/>
          </a:prstGeom>
          <a:noFill/>
        </p:spPr>
        <p:txBody>
          <a:bodyPr wrap="square" rtlCol="0">
            <a:spAutoFit/>
          </a:bodyPr>
          <a:lstStyle/>
          <a:p>
            <a:r>
              <a:rPr lang="en-US" sz="2100" b="1" dirty="0">
                <a:solidFill>
                  <a:srgbClr val="C00000"/>
                </a:solidFill>
              </a:rPr>
              <a:t>KHỦNG LONG</a:t>
            </a:r>
          </a:p>
        </p:txBody>
      </p:sp>
      <p:pic>
        <p:nvPicPr>
          <p:cNvPr id="9" name="Picture 3">
            <a:extLst>
              <a:ext uri="{FF2B5EF4-FFF2-40B4-BE49-F238E27FC236}">
                <a16:creationId xmlns:a16="http://schemas.microsoft.com/office/drawing/2014/main" id="{7EAFF447-17A0-4DD0-AD23-14686BAEA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711" y="-29818"/>
            <a:ext cx="527050" cy="170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FEA14C4-DA89-44AA-91D9-7481E8A2D423}"/>
              </a:ext>
            </a:extLst>
          </p:cNvPr>
          <p:cNvSpPr txBox="1"/>
          <p:nvPr/>
        </p:nvSpPr>
        <p:spPr>
          <a:xfrm>
            <a:off x="694452" y="82807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pic>
        <p:nvPicPr>
          <p:cNvPr id="12" name="Picture 3">
            <a:extLst>
              <a:ext uri="{FF2B5EF4-FFF2-40B4-BE49-F238E27FC236}">
                <a16:creationId xmlns:a16="http://schemas.microsoft.com/office/drawing/2014/main" id="{1C257415-2444-414A-B483-FF76152413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413" y="1161222"/>
            <a:ext cx="527050" cy="269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D20200CA-414C-474B-A8C1-5A92089653B2}"/>
              </a:ext>
            </a:extLst>
          </p:cNvPr>
          <p:cNvSpPr txBox="1"/>
          <p:nvPr/>
        </p:nvSpPr>
        <p:spPr>
          <a:xfrm>
            <a:off x="652154" y="2342240"/>
            <a:ext cx="381000" cy="400110"/>
          </a:xfrm>
          <a:prstGeom prst="rect">
            <a:avLst/>
          </a:prstGeom>
          <a:noFill/>
        </p:spPr>
        <p:txBody>
          <a:bodyPr wrap="square" rtlCol="0">
            <a:spAutoFit/>
          </a:bodyPr>
          <a:lstStyle/>
          <a:p>
            <a:pPr algn="ctr"/>
            <a:r>
              <a:rPr lang="en-US" sz="2000" b="1" dirty="0">
                <a:latin typeface="Arial" pitchFamily="34" charset="0"/>
                <a:cs typeface="Arial" pitchFamily="34" charset="0"/>
              </a:rPr>
              <a:t>2</a:t>
            </a:r>
          </a:p>
        </p:txBody>
      </p:sp>
      <p:pic>
        <p:nvPicPr>
          <p:cNvPr id="14" name="Picture 3">
            <a:extLst>
              <a:ext uri="{FF2B5EF4-FFF2-40B4-BE49-F238E27FC236}">
                <a16:creationId xmlns:a16="http://schemas.microsoft.com/office/drawing/2014/main" id="{2886EEB4-FC1F-48D2-9C7E-0BEC907DE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54" y="3697357"/>
            <a:ext cx="527050" cy="1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0670826E-4F2C-4158-A4DD-1FAAAA28D076}"/>
              </a:ext>
            </a:extLst>
          </p:cNvPr>
          <p:cNvSpPr txBox="1"/>
          <p:nvPr/>
        </p:nvSpPr>
        <p:spPr>
          <a:xfrm>
            <a:off x="600941" y="4090553"/>
            <a:ext cx="381000" cy="400110"/>
          </a:xfrm>
          <a:prstGeom prst="rect">
            <a:avLst/>
          </a:prstGeom>
          <a:noFill/>
        </p:spPr>
        <p:txBody>
          <a:bodyPr wrap="square" rtlCol="0">
            <a:spAutoFit/>
          </a:bodyPr>
          <a:lstStyle/>
          <a:p>
            <a:pPr algn="ctr"/>
            <a:r>
              <a:rPr lang="en-US" sz="2000" b="1" dirty="0">
                <a:latin typeface="Arial" pitchFamily="34" charset="0"/>
                <a:cs typeface="Arial" pitchFamily="34" charset="0"/>
              </a:rPr>
              <a:t>3</a:t>
            </a:r>
          </a:p>
        </p:txBody>
      </p:sp>
      <p:sp>
        <p:nvSpPr>
          <p:cNvPr id="16" name="TextBox 15">
            <a:extLst>
              <a:ext uri="{FF2B5EF4-FFF2-40B4-BE49-F238E27FC236}">
                <a16:creationId xmlns:a16="http://schemas.microsoft.com/office/drawing/2014/main" id="{39396A8B-1BE0-4FA5-A41B-ECA77FB685F3}"/>
              </a:ext>
            </a:extLst>
          </p:cNvPr>
          <p:cNvSpPr txBox="1"/>
          <p:nvPr/>
        </p:nvSpPr>
        <p:spPr>
          <a:xfrm>
            <a:off x="1270413" y="458482"/>
            <a:ext cx="4636770" cy="4455066"/>
          </a:xfrm>
          <a:prstGeom prst="rect">
            <a:avLst/>
          </a:prstGeom>
          <a:noFill/>
        </p:spPr>
        <p:txBody>
          <a:bodyPr wrap="square">
            <a:spAutoFit/>
          </a:bodyPr>
          <a:lstStyle/>
          <a:p>
            <a:r>
              <a:rPr lang="vi-VN" dirty="0"/>
              <a:t>Khủng long là loài sinh vật thường sống bầy đàn ở các vùng đất khô. Trong suy nghĩ của nhiều người, khủng long là loài sinh vật khổng lỗ.  Nhưng trên thực tế, có loài khủng long chỉ bằng một chú chó nhỏ.  Khùng dài thường ăn thịt, cũng có một số loài ăn cỏ. </a:t>
            </a:r>
            <a:endParaRPr lang="en-US" dirty="0"/>
          </a:p>
          <a:p>
            <a:endParaRPr lang="en-US" dirty="0"/>
          </a:p>
          <a:p>
            <a:endParaRPr lang="en-US" dirty="0"/>
          </a:p>
          <a:p>
            <a:endParaRPr lang="vi-VN" dirty="0"/>
          </a:p>
          <a:p>
            <a:r>
              <a:rPr lang="vi-VN" dirty="0"/>
              <a:t> Chân thẳng và rất khỏe.  Vi thế họ có thể di chuyển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 </a:t>
            </a:r>
            <a:endParaRPr lang="en-US" dirty="0"/>
          </a:p>
          <a:p>
            <a:endParaRPr lang="en-US" dirty="0"/>
          </a:p>
          <a:p>
            <a:endParaRPr lang="en-US" dirty="0"/>
          </a:p>
          <a:p>
            <a:endParaRPr lang="en-US" dirty="0"/>
          </a:p>
          <a:p>
            <a:endParaRPr lang="en-US" dirty="0"/>
          </a:p>
          <a:p>
            <a:endParaRPr lang="vi-VN" dirty="0"/>
          </a:p>
          <a:p>
            <a:r>
              <a:rPr lang="vi-VN" dirty="0"/>
              <a:t>Trước khi con người xuất hiện, khủng long đã tuyệt chủng.  Vì thế, chúng ta sẽ không bao giờ có thể nhìn thấy khủng long thật.  </a:t>
            </a:r>
          </a:p>
        </p:txBody>
      </p:sp>
    </p:spTree>
    <p:extLst>
      <p:ext uri="{BB962C8B-B14F-4D97-AF65-F5344CB8AC3E}">
        <p14:creationId xmlns:p14="http://schemas.microsoft.com/office/powerpoint/2010/main" val="2788554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6414" y="-205821"/>
            <a:ext cx="1505160" cy="924054"/>
          </a:xfrm>
          <a:prstGeom prst="rect">
            <a:avLst/>
          </a:prstGeom>
        </p:spPr>
      </p:pic>
      <p:sp>
        <p:nvSpPr>
          <p:cNvPr id="5" name="TextBox 4">
            <a:extLst>
              <a:ext uri="{FF2B5EF4-FFF2-40B4-BE49-F238E27FC236}">
                <a16:creationId xmlns:a16="http://schemas.microsoft.com/office/drawing/2014/main" id="{DBB01121-9F22-486D-A046-B95661A72F53}"/>
              </a:ext>
            </a:extLst>
          </p:cNvPr>
          <p:cNvSpPr txBox="1"/>
          <p:nvPr/>
        </p:nvSpPr>
        <p:spPr>
          <a:xfrm>
            <a:off x="2966563" y="0"/>
            <a:ext cx="2326294" cy="415498"/>
          </a:xfrm>
          <a:prstGeom prst="rect">
            <a:avLst/>
          </a:prstGeom>
          <a:noFill/>
        </p:spPr>
        <p:txBody>
          <a:bodyPr wrap="square" rtlCol="0">
            <a:spAutoFit/>
          </a:bodyPr>
          <a:lstStyle/>
          <a:p>
            <a:r>
              <a:rPr lang="en-US" sz="2100" b="1" dirty="0">
                <a:solidFill>
                  <a:srgbClr val="C00000"/>
                </a:solidFill>
              </a:rPr>
              <a:t>KHỦNG LONG</a:t>
            </a:r>
          </a:p>
        </p:txBody>
      </p:sp>
      <p:sp>
        <p:nvSpPr>
          <p:cNvPr id="11" name="TextBox 10">
            <a:extLst>
              <a:ext uri="{FF2B5EF4-FFF2-40B4-BE49-F238E27FC236}">
                <a16:creationId xmlns:a16="http://schemas.microsoft.com/office/drawing/2014/main" id="{D316A489-CE76-469B-ABD8-E75C33C4A3C3}"/>
              </a:ext>
            </a:extLst>
          </p:cNvPr>
          <p:cNvSpPr txBox="1"/>
          <p:nvPr/>
        </p:nvSpPr>
        <p:spPr>
          <a:xfrm>
            <a:off x="895113" y="863590"/>
            <a:ext cx="7643334" cy="3416320"/>
          </a:xfrm>
          <a:prstGeom prst="rect">
            <a:avLst/>
          </a:prstGeom>
          <a:noFill/>
        </p:spPr>
        <p:txBody>
          <a:bodyPr wrap="square">
            <a:spAutoFit/>
          </a:bodyPr>
          <a:lstStyle/>
          <a:p>
            <a:r>
              <a:rPr lang="vi-VN" sz="1800" b="1" dirty="0">
                <a:latin typeface="+mj-lt"/>
              </a:rPr>
              <a:t>KHỦNG LONG</a:t>
            </a:r>
            <a:endParaRPr lang="en-US" sz="1800" b="1" dirty="0">
              <a:latin typeface="+mj-lt"/>
            </a:endParaRPr>
          </a:p>
          <a:p>
            <a:r>
              <a:rPr lang="vi-VN" sz="1800" b="1" dirty="0">
                <a:latin typeface="+mj-lt"/>
              </a:rPr>
              <a:t> Kh</a:t>
            </a:r>
            <a:r>
              <a:rPr lang="en-US" sz="1800" b="1" dirty="0">
                <a:latin typeface="+mj-lt"/>
              </a:rPr>
              <a:t>ủ</a:t>
            </a:r>
            <a:r>
              <a:rPr lang="vi-VN" sz="1800" b="1" dirty="0">
                <a:latin typeface="+mj-lt"/>
              </a:rPr>
              <a:t>ng long là loài sinh vật </a:t>
            </a:r>
            <a:r>
              <a:rPr lang="en-US" sz="1800" b="1" dirty="0" err="1">
                <a:latin typeface="+mj-lt"/>
              </a:rPr>
              <a:t>thường</a:t>
            </a:r>
            <a:r>
              <a:rPr lang="en-US" sz="1800" b="1" dirty="0">
                <a:latin typeface="+mj-lt"/>
              </a:rPr>
              <a:t> </a:t>
            </a:r>
            <a:r>
              <a:rPr lang="en-US" sz="1800" b="1" dirty="0" err="1">
                <a:latin typeface="+mj-lt"/>
              </a:rPr>
              <a:t>sống</a:t>
            </a:r>
            <a:r>
              <a:rPr lang="en-US" sz="1800" b="1" dirty="0">
                <a:latin typeface="+mj-lt"/>
              </a:rPr>
              <a:t> </a:t>
            </a:r>
            <a:r>
              <a:rPr lang="en-US" sz="1800" b="1" dirty="0" err="1">
                <a:latin typeface="+mj-lt"/>
              </a:rPr>
              <a:t>bầy</a:t>
            </a:r>
            <a:r>
              <a:rPr lang="en-US" sz="1800" b="1" dirty="0">
                <a:latin typeface="+mj-lt"/>
              </a:rPr>
              <a:t> </a:t>
            </a:r>
            <a:r>
              <a:rPr lang="en-US" sz="1800" b="1" dirty="0" err="1">
                <a:latin typeface="+mj-lt"/>
              </a:rPr>
              <a:t>đàn</a:t>
            </a:r>
            <a:r>
              <a:rPr lang="en-US" sz="1800" b="1" dirty="0">
                <a:latin typeface="+mj-lt"/>
              </a:rPr>
              <a:t> ở </a:t>
            </a:r>
            <a:r>
              <a:rPr lang="en-US" sz="1800" b="1" dirty="0" err="1">
                <a:latin typeface="+mj-lt"/>
              </a:rPr>
              <a:t>các</a:t>
            </a:r>
            <a:r>
              <a:rPr lang="en-US" sz="1800" b="1" dirty="0">
                <a:latin typeface="+mj-lt"/>
              </a:rPr>
              <a:t> </a:t>
            </a:r>
            <a:r>
              <a:rPr lang="en-US" sz="1800" b="1" dirty="0" err="1">
                <a:latin typeface="+mj-lt"/>
              </a:rPr>
              <a:t>vùng</a:t>
            </a:r>
            <a:r>
              <a:rPr lang="en-US" sz="1800" b="1" dirty="0">
                <a:latin typeface="+mj-lt"/>
              </a:rPr>
              <a:t> </a:t>
            </a:r>
            <a:r>
              <a:rPr lang="en-US" sz="1800" b="1" dirty="0" err="1">
                <a:latin typeface="+mj-lt"/>
              </a:rPr>
              <a:t>đất</a:t>
            </a:r>
            <a:r>
              <a:rPr lang="en-US" sz="1800" b="1" dirty="0">
                <a:latin typeface="+mj-lt"/>
              </a:rPr>
              <a:t> </a:t>
            </a:r>
            <a:r>
              <a:rPr lang="en-US" sz="1800" b="1" dirty="0" err="1">
                <a:latin typeface="+mj-lt"/>
              </a:rPr>
              <a:t>khô</a:t>
            </a:r>
            <a:r>
              <a:rPr lang="en-US" sz="1800" b="1" dirty="0">
                <a:latin typeface="+mj-lt"/>
              </a:rPr>
              <a:t>.</a:t>
            </a:r>
            <a:r>
              <a:rPr lang="vi-VN" sz="1800" b="1" dirty="0">
                <a:latin typeface="+mj-lt"/>
              </a:rPr>
              <a:t> Tr</a:t>
            </a:r>
            <a:r>
              <a:rPr lang="en-US" sz="1800" b="1" dirty="0">
                <a:latin typeface="+mj-lt"/>
              </a:rPr>
              <a:t>o</a:t>
            </a:r>
            <a:r>
              <a:rPr lang="vi-VN" sz="1800" b="1" dirty="0">
                <a:latin typeface="+mj-lt"/>
              </a:rPr>
              <a:t>ng suy nghĩ của nhiều người, khủng long là loài sinh vật </a:t>
            </a:r>
            <a:r>
              <a:rPr lang="en-US" sz="1800" b="1" dirty="0" err="1">
                <a:latin typeface="+mj-lt"/>
              </a:rPr>
              <a:t>khổng</a:t>
            </a:r>
            <a:r>
              <a:rPr lang="en-US" sz="1800" b="1" dirty="0">
                <a:latin typeface="+mj-lt"/>
              </a:rPr>
              <a:t> </a:t>
            </a:r>
            <a:r>
              <a:rPr lang="vi-VN" sz="1800" b="1" dirty="0">
                <a:latin typeface="+mj-lt"/>
              </a:rPr>
              <a:t>lỗ.  Nhưng trên thực tế, có </a:t>
            </a:r>
            <a:r>
              <a:rPr lang="en-US" sz="1800" b="1" dirty="0" err="1">
                <a:latin typeface="+mj-lt"/>
              </a:rPr>
              <a:t>loài</a:t>
            </a:r>
            <a:r>
              <a:rPr lang="en-US" sz="1800" b="1" dirty="0">
                <a:latin typeface="+mj-lt"/>
              </a:rPr>
              <a:t> </a:t>
            </a:r>
            <a:r>
              <a:rPr lang="vi-VN" sz="1800" b="1" dirty="0">
                <a:latin typeface="+mj-lt"/>
              </a:rPr>
              <a:t>khủng </a:t>
            </a:r>
            <a:r>
              <a:rPr lang="en-US" sz="1800" b="1" dirty="0">
                <a:latin typeface="+mj-lt"/>
              </a:rPr>
              <a:t>long </a:t>
            </a:r>
            <a:r>
              <a:rPr lang="vi-VN" sz="1800" b="1" dirty="0">
                <a:latin typeface="+mj-lt"/>
              </a:rPr>
              <a:t>chỉ bằng một chú chó nhỏ.  Khùng dài thường ăn thịt, cũng có một số loài ăn cỏ. </a:t>
            </a:r>
            <a:endParaRPr lang="en-US" sz="1800" b="1" dirty="0">
              <a:latin typeface="+mj-lt"/>
            </a:endParaRPr>
          </a:p>
          <a:p>
            <a:r>
              <a:rPr lang="vi-VN" sz="1800" b="1" dirty="0">
                <a:latin typeface="+mj-lt"/>
              </a:rPr>
              <a:t> Chân </a:t>
            </a:r>
            <a:r>
              <a:rPr lang="en-US" sz="1800" b="1" dirty="0" err="1">
                <a:latin typeface="+mj-lt"/>
              </a:rPr>
              <a:t>thẳng</a:t>
            </a:r>
            <a:r>
              <a:rPr lang="en-US" sz="1800" b="1" dirty="0">
                <a:latin typeface="+mj-lt"/>
              </a:rPr>
              <a:t> </a:t>
            </a:r>
            <a:r>
              <a:rPr lang="vi-VN" sz="1800" b="1" dirty="0">
                <a:latin typeface="+mj-lt"/>
              </a:rPr>
              <a:t>và rất khỏe.  Vi thế họ có thể di chuyển khắp một vùng rộng lớn để kiếm</a:t>
            </a:r>
            <a:r>
              <a:rPr lang="en-US" sz="1800" b="1" dirty="0">
                <a:latin typeface="+mj-lt"/>
              </a:rPr>
              <a:t> </a:t>
            </a:r>
            <a:r>
              <a:rPr lang="en-US" sz="1800" b="1" dirty="0" err="1">
                <a:latin typeface="+mj-lt"/>
              </a:rPr>
              <a:t>ăn</a:t>
            </a:r>
            <a:r>
              <a:rPr lang="vi-VN" sz="1800" b="1" dirty="0">
                <a:latin typeface="+mj-lt"/>
              </a:rPr>
              <a:t>.  Khủng long có khả năng </a:t>
            </a:r>
            <a:r>
              <a:rPr lang="en-US" sz="1800" b="1" dirty="0" err="1">
                <a:latin typeface="+mj-lt"/>
              </a:rPr>
              <a:t>săn</a:t>
            </a:r>
            <a:r>
              <a:rPr lang="en-US" sz="1800" b="1" dirty="0">
                <a:latin typeface="+mj-lt"/>
              </a:rPr>
              <a:t> </a:t>
            </a:r>
            <a:r>
              <a:rPr lang="en-US" sz="1800" b="1" dirty="0" err="1">
                <a:latin typeface="+mj-lt"/>
              </a:rPr>
              <a:t>mồi</a:t>
            </a:r>
            <a:r>
              <a:rPr lang="en-US" sz="1800" b="1" dirty="0">
                <a:latin typeface="+mj-lt"/>
              </a:rPr>
              <a:t> </a:t>
            </a:r>
            <a:r>
              <a:rPr lang="en-US" sz="1800" b="1" dirty="0" err="1">
                <a:latin typeface="+mj-lt"/>
              </a:rPr>
              <a:t>tốt</a:t>
            </a:r>
            <a:r>
              <a:rPr lang="en-US" sz="1800" b="1" dirty="0">
                <a:latin typeface="+mj-lt"/>
              </a:rPr>
              <a:t> </a:t>
            </a:r>
            <a:r>
              <a:rPr lang="en-US" sz="1800" b="1" dirty="0" err="1">
                <a:latin typeface="+mj-lt"/>
              </a:rPr>
              <a:t>nhờ</a:t>
            </a:r>
            <a:r>
              <a:rPr lang="en-US" sz="1800" b="1" dirty="0">
                <a:latin typeface="+mj-lt"/>
              </a:rPr>
              <a:t> </a:t>
            </a:r>
            <a:r>
              <a:rPr lang="en-US" sz="1800" b="1" dirty="0" err="1">
                <a:latin typeface="+mj-lt"/>
              </a:rPr>
              <a:t>có</a:t>
            </a:r>
            <a:r>
              <a:rPr lang="en-US" sz="1800" b="1" dirty="0">
                <a:latin typeface="+mj-lt"/>
              </a:rPr>
              <a:t> </a:t>
            </a:r>
            <a:r>
              <a:rPr lang="en-US" sz="1800" b="1" dirty="0" err="1">
                <a:latin typeface="+mj-lt"/>
              </a:rPr>
              <a:t>đôi</a:t>
            </a:r>
            <a:r>
              <a:rPr lang="en-US" sz="1800" b="1" dirty="0">
                <a:latin typeface="+mj-lt"/>
              </a:rPr>
              <a:t> </a:t>
            </a:r>
            <a:r>
              <a:rPr lang="en-US" sz="1800" b="1" dirty="0" err="1">
                <a:latin typeface="+mj-lt"/>
              </a:rPr>
              <a:t>mắt</a:t>
            </a:r>
            <a:r>
              <a:rPr lang="en-US" sz="1800" b="1" dirty="0">
                <a:latin typeface="+mj-lt"/>
              </a:rPr>
              <a:t> </a:t>
            </a:r>
            <a:r>
              <a:rPr lang="en-US" sz="1800" b="1" dirty="0" err="1">
                <a:latin typeface="+mj-lt"/>
              </a:rPr>
              <a:t>tinh</a:t>
            </a:r>
            <a:r>
              <a:rPr lang="en-US" sz="1800" b="1" dirty="0">
                <a:latin typeface="+mj-lt"/>
              </a:rPr>
              <a:t> </a:t>
            </a:r>
            <a:r>
              <a:rPr lang="en-US" sz="1800" b="1" dirty="0" err="1">
                <a:latin typeface="+mj-lt"/>
              </a:rPr>
              <a:t>tường</a:t>
            </a:r>
            <a:r>
              <a:rPr lang="en-US" sz="1800" b="1" dirty="0">
                <a:latin typeface="+mj-lt"/>
              </a:rPr>
              <a:t> </a:t>
            </a:r>
            <a:r>
              <a:rPr lang="en-US" sz="1800" b="1" dirty="0" err="1">
                <a:latin typeface="+mj-lt"/>
              </a:rPr>
              <a:t>cùng</a:t>
            </a:r>
            <a:r>
              <a:rPr lang="en-US" sz="1800" b="1" dirty="0">
                <a:latin typeface="+mj-lt"/>
              </a:rPr>
              <a:t> </a:t>
            </a:r>
            <a:r>
              <a:rPr lang="en-US" sz="1800" b="1" dirty="0" err="1">
                <a:latin typeface="+mj-lt"/>
              </a:rPr>
              <a:t>cái</a:t>
            </a:r>
            <a:r>
              <a:rPr lang="en-US" sz="1800" b="1" dirty="0">
                <a:latin typeface="+mj-lt"/>
              </a:rPr>
              <a:t> </a:t>
            </a:r>
            <a:r>
              <a:rPr lang="en-US" sz="1800" b="1" dirty="0" err="1">
                <a:latin typeface="+mj-lt"/>
              </a:rPr>
              <a:t>mũi</a:t>
            </a:r>
            <a:r>
              <a:rPr lang="en-US" sz="1800" b="1" dirty="0">
                <a:latin typeface="+mj-lt"/>
              </a:rPr>
              <a:t> </a:t>
            </a:r>
            <a:r>
              <a:rPr lang="en-US" sz="1800" b="1" dirty="0" err="1">
                <a:latin typeface="+mj-lt"/>
              </a:rPr>
              <a:t>và</a:t>
            </a:r>
            <a:r>
              <a:rPr lang="en-US" sz="1800" b="1" dirty="0">
                <a:latin typeface="+mj-lt"/>
              </a:rPr>
              <a:t> </a:t>
            </a:r>
            <a:r>
              <a:rPr lang="en-US" sz="1800" b="1" dirty="0" err="1">
                <a:latin typeface="+mj-lt"/>
              </a:rPr>
              <a:t>đôi</a:t>
            </a:r>
            <a:r>
              <a:rPr lang="en-US" sz="1800" b="1" dirty="0">
                <a:latin typeface="+mj-lt"/>
              </a:rPr>
              <a:t> tai </a:t>
            </a:r>
            <a:r>
              <a:rPr lang="en-US" sz="1800" b="1" dirty="0" err="1">
                <a:latin typeface="+mj-lt"/>
              </a:rPr>
              <a:t>thính</a:t>
            </a:r>
            <a:r>
              <a:rPr lang="vi-VN" sz="1800" b="1" dirty="0">
                <a:latin typeface="+mj-lt"/>
              </a:rPr>
              <a:t>.  Khủng long cũng có khả năng tự vệ tốt nhờ vào cái đầu </a:t>
            </a:r>
            <a:r>
              <a:rPr lang="en-US" sz="1800" b="1" dirty="0" err="1">
                <a:latin typeface="+mj-lt"/>
              </a:rPr>
              <a:t>cứng</a:t>
            </a:r>
            <a:r>
              <a:rPr lang="en-US" sz="1800" b="1" dirty="0">
                <a:latin typeface="+mj-lt"/>
              </a:rPr>
              <a:t> </a:t>
            </a:r>
            <a:r>
              <a:rPr lang="vi-VN" sz="1800" b="1" dirty="0">
                <a:latin typeface="+mj-lt"/>
              </a:rPr>
              <a:t>và cái </a:t>
            </a:r>
            <a:r>
              <a:rPr lang="en-US" sz="1800" b="1" dirty="0" err="1">
                <a:latin typeface="+mj-lt"/>
              </a:rPr>
              <a:t>quất</a:t>
            </a:r>
            <a:r>
              <a:rPr lang="en-US" sz="1800" b="1" dirty="0">
                <a:latin typeface="+mj-lt"/>
              </a:rPr>
              <a:t> </a:t>
            </a:r>
            <a:r>
              <a:rPr lang="en-US" sz="1800" b="1" dirty="0" err="1">
                <a:latin typeface="+mj-lt"/>
              </a:rPr>
              <a:t>đuôi</a:t>
            </a:r>
            <a:r>
              <a:rPr lang="en-US" sz="1800" b="1" dirty="0">
                <a:latin typeface="+mj-lt"/>
              </a:rPr>
              <a:t>  </a:t>
            </a:r>
            <a:r>
              <a:rPr lang="en-US" sz="1800" b="1" dirty="0" err="1">
                <a:latin typeface="+mj-lt"/>
              </a:rPr>
              <a:t>dũng</a:t>
            </a:r>
            <a:r>
              <a:rPr lang="en-US" sz="1800" b="1" dirty="0">
                <a:latin typeface="+mj-lt"/>
              </a:rPr>
              <a:t> </a:t>
            </a:r>
            <a:r>
              <a:rPr lang="en-US" sz="1800" b="1" dirty="0" err="1">
                <a:latin typeface="+mj-lt"/>
              </a:rPr>
              <a:t>mãnh</a:t>
            </a:r>
            <a:r>
              <a:rPr lang="vi-VN" sz="1800" b="1" dirty="0">
                <a:latin typeface="+mj-lt"/>
              </a:rPr>
              <a:t>.  </a:t>
            </a:r>
            <a:endParaRPr lang="en-US" sz="1800" b="1" dirty="0">
              <a:latin typeface="+mj-lt"/>
            </a:endParaRPr>
          </a:p>
          <a:p>
            <a:r>
              <a:rPr lang="vi-VN" sz="1800" b="1" dirty="0">
                <a:latin typeface="+mj-lt"/>
              </a:rPr>
              <a:t>Trước khi con người xuất hiện, khủng long đã </a:t>
            </a:r>
            <a:r>
              <a:rPr lang="en-US" sz="1800" b="1" dirty="0" err="1">
                <a:latin typeface="+mj-lt"/>
              </a:rPr>
              <a:t>tuyệt</a:t>
            </a:r>
            <a:r>
              <a:rPr lang="en-US" sz="1800" b="1" dirty="0">
                <a:latin typeface="+mj-lt"/>
              </a:rPr>
              <a:t> </a:t>
            </a:r>
            <a:r>
              <a:rPr lang="en-US" sz="1800" b="1" dirty="0" err="1">
                <a:latin typeface="+mj-lt"/>
              </a:rPr>
              <a:t>chủng</a:t>
            </a:r>
            <a:r>
              <a:rPr lang="vi-VN" sz="1800" b="1" dirty="0">
                <a:latin typeface="+mj-lt"/>
              </a:rPr>
              <a:t>.  Vì thế, chúng ta sẽ không bao giờ có thể nhìn thấy </a:t>
            </a:r>
            <a:r>
              <a:rPr lang="en-US" sz="1800" b="1" dirty="0" err="1">
                <a:latin typeface="+mj-lt"/>
              </a:rPr>
              <a:t>khủng</a:t>
            </a:r>
            <a:r>
              <a:rPr lang="en-US" sz="1800" b="1" dirty="0">
                <a:latin typeface="+mj-lt"/>
              </a:rPr>
              <a:t> long </a:t>
            </a:r>
            <a:r>
              <a:rPr lang="en-US" sz="1800" b="1" dirty="0" err="1">
                <a:latin typeface="+mj-lt"/>
              </a:rPr>
              <a:t>thật</a:t>
            </a:r>
            <a:r>
              <a:rPr lang="vi-VN" sz="1800" b="1" dirty="0">
                <a:latin typeface="+mj-lt"/>
              </a:rPr>
              <a:t>.  </a:t>
            </a:r>
            <a:endParaRPr lang="en-US" sz="1800" b="1" dirty="0">
              <a:latin typeface="+mj-lt"/>
            </a:endParaRPr>
          </a:p>
          <a:p>
            <a:r>
              <a:rPr lang="vi-VN" sz="1800" b="1" dirty="0">
                <a:latin typeface="+mj-lt"/>
              </a:rPr>
              <a:t>(Theo Bách khoa tri thức về khám phá giới trẻ - Khủng long)</a:t>
            </a:r>
            <a:endParaRPr lang="en-US" sz="1800" b="1" dirty="0">
              <a:latin typeface="+mj-lt"/>
            </a:endParaRPr>
          </a:p>
        </p:txBody>
      </p:sp>
    </p:spTree>
    <p:extLst>
      <p:ext uri="{BB962C8B-B14F-4D97-AF65-F5344CB8AC3E}">
        <p14:creationId xmlns:p14="http://schemas.microsoft.com/office/powerpoint/2010/main" val="286764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幼儿园童年成长小学课件PPT"/>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TotalTime>
  <Words>980</Words>
  <Application>Microsoft Office PowerPoint</Application>
  <PresentationFormat>On-screen Show (16:9)</PresentationFormat>
  <Paragraphs>76</Paragraphs>
  <Slides>16</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微软雅黑</vt:lpstr>
      <vt:lpstr>宋体</vt:lpstr>
      <vt:lpstr>Arial</vt:lpstr>
      <vt:lpstr>Arial-Rounded</vt:lpstr>
      <vt:lpstr>Calibri</vt:lpstr>
      <vt:lpstr>Calibri Light</vt:lpstr>
      <vt:lpstr>等线</vt:lpstr>
      <vt:lpstr>等线 Light</vt:lpstr>
      <vt:lpstr>DFPOP1-W9</vt:lpstr>
      <vt:lpstr>Times New Roman</vt:lpstr>
      <vt:lpstr>UTM Avo</vt:lpstr>
      <vt:lpstr>UTM Cookies</vt:lpstr>
      <vt:lpstr>方正卡通简体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可爱卡通幼儿园童年成长小学课件PPT</dc:title>
  <dc:creator>User</dc:creator>
  <cp:lastModifiedBy>MAIHUNG</cp:lastModifiedBy>
  <cp:revision>143</cp:revision>
  <dcterms:created xsi:type="dcterms:W3CDTF">2017-03-04T06:55:50Z</dcterms:created>
  <dcterms:modified xsi:type="dcterms:W3CDTF">2025-04-16T09:26:57Z</dcterms:modified>
</cp:coreProperties>
</file>