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20" r:id="rId2"/>
    <p:sldId id="287" r:id="rId3"/>
    <p:sldId id="293" r:id="rId4"/>
    <p:sldId id="272" r:id="rId5"/>
    <p:sldId id="295" r:id="rId6"/>
    <p:sldId id="271" r:id="rId7"/>
    <p:sldId id="296" r:id="rId8"/>
    <p:sldId id="297" r:id="rId9"/>
    <p:sldId id="294" r:id="rId10"/>
    <p:sldId id="301" r:id="rId11"/>
    <p:sldId id="298" r:id="rId12"/>
    <p:sldId id="299" r:id="rId13"/>
    <p:sldId id="274" r:id="rId14"/>
    <p:sldId id="275" r:id="rId15"/>
    <p:sldId id="273" r:id="rId16"/>
    <p:sldId id="276" r:id="rId17"/>
    <p:sldId id="318" r:id="rId18"/>
    <p:sldId id="300" r:id="rId19"/>
    <p:sldId id="321" r:id="rId20"/>
    <p:sldId id="282"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FF1"/>
    <a:srgbClr val="2E88DA"/>
    <a:srgbClr val="FF00FF"/>
    <a:srgbClr val="0D94D7"/>
    <a:srgbClr val="FF6600"/>
    <a:srgbClr val="9AD3DE"/>
    <a:srgbClr val="45AEC3"/>
    <a:srgbClr val="7AC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80" d="100"/>
          <a:sy n="80" d="100"/>
        </p:scale>
        <p:origin x="58"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82176-EBF2-4F34-9304-D05B3A9DEDEB}" type="datetimeFigureOut">
              <a:rPr lang="en-GB" smtClean="0"/>
              <a:t>16/04/2025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2C934-CA26-4EF2-8BEC-923F073CABFA}" type="slidenum">
              <a:rPr lang="en-GB" smtClean="0"/>
              <a:t>‹#›</a:t>
            </a:fld>
            <a:endParaRPr lang="en-GB"/>
          </a:p>
        </p:txBody>
      </p:sp>
    </p:spTree>
    <p:extLst>
      <p:ext uri="{BB962C8B-B14F-4D97-AF65-F5344CB8AC3E}">
        <p14:creationId xmlns:p14="http://schemas.microsoft.com/office/powerpoint/2010/main" val="234058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14931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5ED77-E63F-4614-A211-FF0E179E9980}"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6055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5ED77-E63F-4614-A211-FF0E179E9980}"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51470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5ED77-E63F-4614-A211-FF0E179E9980}"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91464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5ED77-E63F-4614-A211-FF0E179E9980}"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5097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C5ED77-E63F-4614-A211-FF0E179E9980}"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42396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5ED77-E63F-4614-A211-FF0E179E9980}"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247844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5ED77-E63F-4614-A211-FF0E179E9980}"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11885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5ED77-E63F-4614-A211-FF0E179E9980}"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8431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5ED77-E63F-4614-A211-FF0E179E9980}"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9337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1566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96330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ED77-E63F-4614-A211-FF0E179E9980}" type="datetimeFigureOut">
              <a:rPr lang="en-US" smtClean="0"/>
              <a:t>4/16/2025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25273-407A-457C-845B-8166E70E5B4D}" type="slidenum">
              <a:rPr lang="en-US" smtClean="0"/>
              <a:t>‹#›</a:t>
            </a:fld>
            <a:endParaRPr lang="en-US"/>
          </a:p>
        </p:txBody>
      </p:sp>
    </p:spTree>
    <p:extLst>
      <p:ext uri="{BB962C8B-B14F-4D97-AF65-F5344CB8AC3E}">
        <p14:creationId xmlns:p14="http://schemas.microsoft.com/office/powerpoint/2010/main" val="104937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239052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A8AE4-2C38-4A2D-97D0-7D989799405A}"/>
              </a:ext>
            </a:extLst>
          </p:cNvPr>
          <p:cNvSpPr>
            <a:spLocks noGrp="1"/>
          </p:cNvSpPr>
          <p:nvPr>
            <p:ph idx="1"/>
          </p:nvPr>
        </p:nvSpPr>
        <p:spPr>
          <a:xfrm>
            <a:off x="929889" y="714374"/>
            <a:ext cx="10882745" cy="5994111"/>
          </a:xfrm>
        </p:spPr>
        <p:txBody>
          <a:bodyPr>
            <a:normAutofit fontScale="62500" lnSpcReduction="20000"/>
          </a:bodyPr>
          <a:lstStyle/>
          <a:p>
            <a:pPr marL="0" indent="0" algn="just">
              <a:buNone/>
            </a:pPr>
            <a:r>
              <a:rPr lang="en-US" sz="2800" dirty="0">
                <a:latin typeface=".VnAvant" panose="020B7200000000000000" pitchFamily="34" charset="0"/>
              </a:rPr>
              <a:t>	</a:t>
            </a:r>
          </a:p>
          <a:p>
            <a:pPr marL="0" indent="0" algn="just">
              <a:lnSpc>
                <a:spcPct val="110000"/>
              </a:lnSpc>
              <a:spcBef>
                <a:spcPts val="0"/>
              </a:spcBef>
              <a:buNone/>
            </a:pPr>
            <a:r>
              <a:rPr lang="en-US" sz="36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Mùa</a:t>
            </a:r>
            <a:r>
              <a:rPr lang="en-US" sz="4500" dirty="0" smtClean="0">
                <a:latin typeface="Times New Roman" panose="02020603050405020304" pitchFamily="18" charset="0"/>
                <a:cs typeface="Times New Roman" panose="02020603050405020304" pitchFamily="18" charset="0"/>
              </a:rPr>
              <a:t> xuân! Mỗi khi họa mi cất lên những tiếng hót vang lừng, mọi vật như có sự thay đổi kì diệu.</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endParaRPr lang="en-US" sz="45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Trời</a:t>
            </a:r>
            <a:r>
              <a:rPr lang="en-US" sz="4500" dirty="0" smtClean="0">
                <a:latin typeface="Times New Roman" panose="02020603050405020304" pitchFamily="18" charset="0"/>
                <a:cs typeface="Times New Roman" panose="02020603050405020304" pitchFamily="18" charset="0"/>
              </a:rPr>
              <a:t> bỗng sáng </a:t>
            </a:r>
            <a:r>
              <a:rPr lang="en-US" sz="4500" dirty="0" err="1" smtClean="0">
                <a:latin typeface="Times New Roman" panose="02020603050405020304" pitchFamily="18" charset="0"/>
                <a:cs typeface="Times New Roman" panose="02020603050405020304" pitchFamily="18" charset="0"/>
              </a:rPr>
              <a:t>ra.</a:t>
            </a:r>
            <a:r>
              <a:rPr lang="en-US" sz="4500" dirty="0" smtClean="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trắng </a:t>
            </a:r>
            <a:r>
              <a:rPr lang="en-US" sz="4500" dirty="0" err="1" smtClean="0">
                <a:latin typeface="Times New Roman" panose="02020603050405020304" pitchFamily="18" charset="0"/>
                <a:cs typeface="Times New Roman" panose="02020603050405020304" pitchFamily="18" charset="0"/>
              </a:rPr>
              <a:t>trắng</a:t>
            </a: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hơn</a:t>
            </a:r>
            <a:r>
              <a:rPr lang="en-US" sz="4500" dirty="0" smtClean="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p>
          <a:p>
            <a:pPr marL="0" indent="0">
              <a:lnSpc>
                <a:spcPct val="110000"/>
              </a:lnSpc>
              <a:spcBef>
                <a:spcPts val="0"/>
              </a:spcBef>
              <a:buNone/>
            </a:pPr>
            <a:r>
              <a:rPr lang="vi-VN" sz="4500" dirty="0" smtClean="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smtClean="0">
                <a:latin typeface="Times New Roman" panose="02020603050405020304" pitchFamily="18" charset="0"/>
                <a:cs typeface="Times New Roman" panose="02020603050405020304" pitchFamily="18" charset="0"/>
              </a:rPr>
              <a:t>     </a:t>
            </a:r>
            <a:r>
              <a:rPr lang="vi-VN" sz="4500" dirty="0" smtClean="0">
                <a:latin typeface="Times New Roman" panose="02020603050405020304" pitchFamily="18" charset="0"/>
                <a:cs typeface="Times New Roman" panose="02020603050405020304" pitchFamily="18" charset="0"/>
              </a:rPr>
              <a:t>Chim</a:t>
            </a:r>
            <a:r>
              <a:rPr lang="vi-VN" sz="4500" dirty="0">
                <a:latin typeface="Times New Roman" panose="02020603050405020304" pitchFamily="18" charset="0"/>
                <a:cs typeface="Times New Roman" panose="02020603050405020304" pitchFamily="18" charset="0"/>
              </a:rPr>
              <a:t>, mây, nước và hoa đều cho rằng tiếng hót kì diệu của hoạ mi đã làm cho tất cả bừng tỉnh giấc... Hoạ mi thấy lòng vui sướng, </a:t>
            </a:r>
            <a:r>
              <a:rPr lang="en-US" sz="4500" dirty="0" smtClean="0">
                <a:latin typeface="Times New Roman" panose="02020603050405020304" pitchFamily="18" charset="0"/>
                <a:cs typeface="Times New Roman" panose="02020603050405020304" pitchFamily="18" charset="0"/>
              </a:rPr>
              <a:t>c</a:t>
            </a:r>
            <a:r>
              <a:rPr lang="vi-VN" sz="4500" dirty="0" smtClean="0">
                <a:latin typeface="Times New Roman" panose="02020603050405020304" pitchFamily="18" charset="0"/>
                <a:cs typeface="Times New Roman" panose="02020603050405020304" pitchFamily="18" charset="0"/>
              </a:rPr>
              <a:t>ố </a:t>
            </a:r>
            <a:r>
              <a:rPr lang="vi-VN" sz="4500" dirty="0">
                <a:latin typeface="Times New Roman" panose="02020603050405020304" pitchFamily="18" charset="0"/>
                <a:cs typeface="Times New Roman" panose="02020603050405020304" pitchFamily="18" charset="0"/>
              </a:rPr>
              <a:t>hót hay hơn.</a:t>
            </a:r>
          </a:p>
          <a:p>
            <a:pPr marL="0" indent="0" algn="r">
              <a:lnSpc>
                <a:spcPct val="110000"/>
              </a:lnSpc>
              <a:spcBef>
                <a:spcPts val="0"/>
              </a:spcBef>
              <a:buNone/>
            </a:pPr>
            <a:r>
              <a:rPr lang="en-US" sz="3600" dirty="0" smtClean="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Võ Quảng)</a:t>
            </a:r>
            <a:endParaRPr lang="en-US" sz="36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B7F8C4D-3927-4A29-9E7A-F0D74F4192B4}"/>
              </a:ext>
            </a:extLst>
          </p:cNvPr>
          <p:cNvSpPr txBox="1"/>
          <p:nvPr/>
        </p:nvSpPr>
        <p:spPr>
          <a:xfrm>
            <a:off x="4924425" y="129600"/>
            <a:ext cx="234315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Họa</a:t>
            </a:r>
            <a:r>
              <a:rPr lang="en-US" sz="3200" b="1" dirty="0">
                <a:solidFill>
                  <a:srgbClr val="FF0000"/>
                </a:solidFill>
                <a:latin typeface="Times New Roman" panose="02020603050405020304" pitchFamily="18" charset="0"/>
                <a:cs typeface="Times New Roman" panose="02020603050405020304" pitchFamily="18" charset="0"/>
              </a:rPr>
              <a:t> mi </a:t>
            </a:r>
            <a:r>
              <a:rPr lang="en-US" sz="3200" b="1" dirty="0" err="1">
                <a:solidFill>
                  <a:srgbClr val="FF0000"/>
                </a:solidFill>
                <a:latin typeface="Times New Roman" panose="02020603050405020304" pitchFamily="18" charset="0"/>
                <a:cs typeface="Times New Roman" panose="02020603050405020304" pitchFamily="18" charset="0"/>
              </a:rPr>
              <a:t>hót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8299048" y="59644"/>
            <a:ext cx="3229338" cy="1309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NI-Avo" pitchFamily="2" charset="0"/>
            </a:endParaRPr>
          </a:p>
        </p:txBody>
      </p:sp>
      <p:sp>
        <p:nvSpPr>
          <p:cNvPr id="7" name="Cloud 6"/>
          <p:cNvSpPr/>
          <p:nvPr/>
        </p:nvSpPr>
        <p:spPr>
          <a:xfrm>
            <a:off x="9641494" y="-17851"/>
            <a:ext cx="2550506" cy="10610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trong</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nhóm</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Cloud 7"/>
          <p:cNvSpPr/>
          <p:nvPr/>
        </p:nvSpPr>
        <p:spPr>
          <a:xfrm>
            <a:off x="9641494" y="21818"/>
            <a:ext cx="2550506" cy="10610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bg1"/>
                </a:solidFill>
                <a:latin typeface="Times New Roman" panose="02020603050405020304" pitchFamily="18" charset="0"/>
                <a:cs typeface="Times New Roman" panose="02020603050405020304" pitchFamily="18" charset="0"/>
              </a:rPr>
              <a:t>Thi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đọc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9" name="Cloud 8"/>
          <p:cNvSpPr/>
          <p:nvPr/>
        </p:nvSpPr>
        <p:spPr>
          <a:xfrm>
            <a:off x="9641494" y="59643"/>
            <a:ext cx="2550506" cy="10610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toàn</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bài</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8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3AD49C0B-5639-43C2-A4E4-4AB4132B3E76}"/>
              </a:ext>
            </a:extLst>
          </p:cNvPr>
          <p:cNvSpPr txBox="1">
            <a:spLocks/>
          </p:cNvSpPr>
          <p:nvPr/>
        </p:nvSpPr>
        <p:spPr>
          <a:xfrm>
            <a:off x="1944688" y="2189163"/>
            <a:ext cx="7637462" cy="2098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800" b="1" dirty="0" smtClean="0">
              <a:ln w="22225">
                <a:solidFill>
                  <a:schemeClr val="accent2"/>
                </a:solidFill>
                <a:prstDash val="solid"/>
              </a:ln>
              <a:solidFill>
                <a:schemeClr val="accent2">
                  <a:lumMod val="40000"/>
                  <a:lumOff val="60000"/>
                </a:schemeClr>
              </a:solidFill>
              <a:latin typeface="VNI-Avo" pitchFamily="2" charset="0"/>
            </a:endParaRPr>
          </a:p>
          <a:p>
            <a:pPr marL="0" indent="0">
              <a:buFont typeface="Arial" panose="020B0604020202020204" pitchFamily="34" charset="0"/>
              <a:buNone/>
            </a:pPr>
            <a:r>
              <a:rPr lang="en-US" sz="6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TRẢ LỜI CÂU HỎI</a:t>
            </a:r>
            <a:endParaRPr lang="en-US" sz="6000" b="1" dirty="0">
              <a:ln w="22225">
                <a:solidFill>
                  <a:schemeClr val="accent2"/>
                </a:solidFill>
                <a:prstDash val="solid"/>
              </a:ln>
              <a:solidFill>
                <a:schemeClr val="accent2">
                  <a:lumMod val="40000"/>
                  <a:lumOff val="60000"/>
                </a:schemeClr>
              </a:solidFill>
              <a:latin typeface="VNI-Avo" pitchFamily="2" charset="0"/>
            </a:endParaRPr>
          </a:p>
        </p:txBody>
      </p:sp>
    </p:spTree>
    <p:extLst>
      <p:ext uri="{BB962C8B-B14F-4D97-AF65-F5344CB8AC3E}">
        <p14:creationId xmlns:p14="http://schemas.microsoft.com/office/powerpoint/2010/main" val="64871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907F486-37CB-43A7-9CCA-C61EFC84C227}"/>
              </a:ext>
            </a:extLst>
          </p:cNvPr>
          <p:cNvSpPr txBox="1"/>
          <p:nvPr/>
        </p:nvSpPr>
        <p:spPr>
          <a:xfrm>
            <a:off x="2217520" y="202819"/>
            <a:ext cx="10074816" cy="1415772"/>
          </a:xfrm>
          <a:prstGeom prst="rect">
            <a:avLst/>
          </a:prstGeom>
          <a:noFill/>
        </p:spPr>
        <p:txBody>
          <a:bodyPr wrap="square">
            <a:spAutoFit/>
          </a:bodyPr>
          <a:lstStyle/>
          <a:p>
            <a:r>
              <a:rPr lang="vi-VN" sz="2800" dirty="0"/>
              <a:t>Câu 1: Tiếng hót kì diệu của hoạ mi đã làm cho những sự vật trên bầu trời thay đổi như thế nào?</a:t>
            </a:r>
          </a:p>
          <a:p>
            <a:endParaRPr lang="en-US" sz="3000" dirty="0">
              <a:latin typeface="VNI-Avo" pitchFamily="2" charset="0"/>
            </a:endParaRPr>
          </a:p>
        </p:txBody>
      </p:sp>
      <p:sp>
        <p:nvSpPr>
          <p:cNvPr id="24" name="Content Placeholder 2">
            <a:extLst>
              <a:ext uri="{FF2B5EF4-FFF2-40B4-BE49-F238E27FC236}">
                <a16:creationId xmlns:a16="http://schemas.microsoft.com/office/drawing/2014/main" id="{6BE91D8E-0B33-4CDB-998F-BFCAA9BB1BBF}"/>
              </a:ext>
            </a:extLst>
          </p:cNvPr>
          <p:cNvSpPr txBox="1">
            <a:spLocks/>
          </p:cNvSpPr>
          <p:nvPr/>
        </p:nvSpPr>
        <p:spPr>
          <a:xfrm>
            <a:off x="2092085" y="1488895"/>
            <a:ext cx="9576175" cy="101455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3500" dirty="0" smtClean="0"/>
              <a:t>Câu 2: Những gợn sóng trên hồ có gì thay đổi khi hoà</a:t>
            </a:r>
            <a:endParaRPr lang="en-US" sz="3500" dirty="0"/>
          </a:p>
          <a:p>
            <a:pPr algn="l"/>
            <a:r>
              <a:rPr lang="vi-VN" sz="3500" dirty="0" smtClean="0"/>
              <a:t>nhịp với tiếng hoạ mi hót?</a:t>
            </a:r>
            <a:r>
              <a:rPr lang="vi-VN" dirty="0" smtClean="0"/>
              <a:t/>
            </a:r>
            <a:br>
              <a:rPr lang="vi-VN" dirty="0" smtClean="0"/>
            </a:br>
            <a:endParaRPr lang="en-US" dirty="0"/>
          </a:p>
        </p:txBody>
      </p:sp>
      <p:sp>
        <p:nvSpPr>
          <p:cNvPr id="25" name="TextBox 24">
            <a:extLst>
              <a:ext uri="{FF2B5EF4-FFF2-40B4-BE49-F238E27FC236}">
                <a16:creationId xmlns:a16="http://schemas.microsoft.com/office/drawing/2014/main" id="{2359FC96-8D32-4700-8E4B-516E37C2E952}"/>
              </a:ext>
            </a:extLst>
          </p:cNvPr>
          <p:cNvSpPr txBox="1"/>
          <p:nvPr/>
        </p:nvSpPr>
        <p:spPr>
          <a:xfrm>
            <a:off x="2189599" y="2491339"/>
            <a:ext cx="9967048" cy="2308324"/>
          </a:xfrm>
          <a:prstGeom prst="rect">
            <a:avLst/>
          </a:prstGeom>
          <a:noFill/>
        </p:spPr>
        <p:txBody>
          <a:bodyPr wrap="square">
            <a:spAutoFit/>
          </a:bodyPr>
          <a:lstStyle/>
          <a:p>
            <a:r>
              <a:rPr lang="vi-VN" sz="2800" dirty="0" smtClean="0"/>
              <a:t>Câu </a:t>
            </a:r>
            <a:r>
              <a:rPr lang="vi-VN" sz="2800" dirty="0"/>
              <a:t>3: </a:t>
            </a:r>
            <a:r>
              <a:rPr lang="vi-VN" sz="2800" dirty="0" smtClean="0"/>
              <a:t>N</a:t>
            </a:r>
            <a:r>
              <a:rPr lang="en-US" sz="2800" dirty="0"/>
              <a:t>ó</a:t>
            </a:r>
            <a:r>
              <a:rPr lang="vi-VN" sz="2800" dirty="0" smtClean="0"/>
              <a:t>i </a:t>
            </a:r>
            <a:r>
              <a:rPr lang="vi-VN" sz="2800" dirty="0"/>
              <a:t>tiếp sự thay đổi của các sự vật trên mặt đất khi nghe hoạ mi hót.</a:t>
            </a:r>
          </a:p>
          <a:p>
            <a:r>
              <a:rPr lang="vi-VN" sz="2800" dirty="0"/>
              <a:t>a. Các loài hoa (...).</a:t>
            </a:r>
          </a:p>
          <a:p>
            <a:r>
              <a:rPr lang="vi-VN" sz="2800" dirty="0"/>
              <a:t>b. Các loài chim (...).</a:t>
            </a:r>
          </a:p>
          <a:p>
            <a:endParaRPr lang="en-US" sz="3200" dirty="0">
              <a:latin typeface="VNI-Avo" pitchFamily="2" charset="0"/>
            </a:endParaRPr>
          </a:p>
        </p:txBody>
      </p:sp>
      <p:sp>
        <p:nvSpPr>
          <p:cNvPr id="2" name="Cloud 1"/>
          <p:cNvSpPr/>
          <p:nvPr/>
        </p:nvSpPr>
        <p:spPr>
          <a:xfrm>
            <a:off x="-83999" y="2345658"/>
            <a:ext cx="2321569" cy="23523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90880" y="2759944"/>
            <a:ext cx="2562896" cy="1077218"/>
          </a:xfrm>
          <a:prstGeom prst="rect">
            <a:avLst/>
          </a:prstGeom>
          <a:noFill/>
        </p:spPr>
        <p:txBody>
          <a:bodyPr wrap="square" rtlCol="0">
            <a:spAutoFit/>
          </a:bodyPr>
          <a:lstStyle/>
          <a:p>
            <a:pPr algn="ctr" defTabSz="913130" fontAlgn="base">
              <a:spcBef>
                <a:spcPct val="0"/>
              </a:spcBef>
              <a:spcAft>
                <a:spcPct val="0"/>
              </a:spcAft>
              <a:defRPr/>
            </a:pPr>
            <a:r>
              <a:rPr lang="en-US" altLang="zh-CN" sz="32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TRẢ LỜI CÂU HỎI</a:t>
            </a:r>
            <a:endParaRPr lang="zh-CN" alt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7" name="Content Placeholder 2">
            <a:extLst>
              <a:ext uri="{FF2B5EF4-FFF2-40B4-BE49-F238E27FC236}">
                <a16:creationId xmlns:a16="http://schemas.microsoft.com/office/drawing/2014/main" id="{AAEFAFC9-1E17-4AEA-9DED-B04707BF8CF1}"/>
              </a:ext>
            </a:extLst>
          </p:cNvPr>
          <p:cNvSpPr txBox="1">
            <a:spLocks/>
          </p:cNvSpPr>
          <p:nvPr/>
        </p:nvSpPr>
        <p:spPr>
          <a:xfrm>
            <a:off x="2217520" y="4592326"/>
            <a:ext cx="9604268" cy="22656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vi-VN" sz="2800" dirty="0" smtClean="0"/>
              <a:t>Câu 4: Nếu được đặt tên cho bài đọc, em sẽ chọn tên nào?</a:t>
            </a:r>
          </a:p>
          <a:p>
            <a:pPr algn="l"/>
            <a:r>
              <a:rPr lang="vi-VN" sz="2800" dirty="0" smtClean="0"/>
              <a:t>a. Sứ giả của mùa xuân</a:t>
            </a:r>
          </a:p>
          <a:p>
            <a:pPr algn="l"/>
            <a:r>
              <a:rPr lang="vi-VN" sz="2800" dirty="0" smtClean="0"/>
              <a:t>b. Hoạ mi và mùa xuân</a:t>
            </a:r>
          </a:p>
          <a:p>
            <a:pPr algn="l"/>
            <a:r>
              <a:rPr lang="vi-VN" sz="2800" dirty="0" smtClean="0"/>
              <a:t>c. Hoạ mi hót</a:t>
            </a:r>
          </a:p>
          <a:p>
            <a:pPr algn="l"/>
            <a:endParaRPr lang="vi-VN" dirty="0" smtClean="0"/>
          </a:p>
        </p:txBody>
      </p:sp>
    </p:spTree>
    <p:extLst>
      <p:ext uri="{BB962C8B-B14F-4D97-AF65-F5344CB8AC3E}">
        <p14:creationId xmlns:p14="http://schemas.microsoft.com/office/powerpoint/2010/main" val="239067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4439A29-9A7E-4C01-BDC9-28146672DDA6}"/>
              </a:ext>
            </a:extLst>
          </p:cNvPr>
          <p:cNvSpPr>
            <a:spLocks noGrp="1"/>
          </p:cNvSpPr>
          <p:nvPr>
            <p:ph idx="1"/>
          </p:nvPr>
        </p:nvSpPr>
        <p:spPr>
          <a:xfrm>
            <a:off x="944718" y="3361436"/>
            <a:ext cx="10066718" cy="2106902"/>
          </a:xfrm>
        </p:spPr>
        <p:txBody>
          <a:bodyPr>
            <a:noAutofit/>
          </a:bodyPr>
          <a:lstStyle/>
          <a:p>
            <a:pPr marL="0" indent="0" algn="just">
              <a:buNone/>
            </a:pPr>
            <a:r>
              <a:rPr lang="en-US" b="1" dirty="0" smtClean="0">
                <a:latin typeface="Times New Roman" panose="02020603050405020304" pitchFamily="18" charset="0"/>
                <a:cs typeface="Times New Roman" panose="02020603050405020304" pitchFamily="18" charset="0"/>
              </a:rPr>
              <a:t>Trả lời: </a:t>
            </a:r>
            <a:r>
              <a:rPr lang="vi-VN" dirty="0">
                <a:latin typeface="Times New Roman" panose="02020603050405020304" pitchFamily="18" charset="0"/>
                <a:cs typeface="Times New Roman" panose="02020603050405020304" pitchFamily="18" charset="0"/>
              </a:rPr>
              <a:t>Tiếng hót kì diệu của họa mi đã làm cho những sự vật </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trên </a:t>
            </a:r>
            <a:r>
              <a:rPr lang="vi-VN" dirty="0">
                <a:latin typeface="Times New Roman" panose="02020603050405020304" pitchFamily="18" charset="0"/>
                <a:cs typeface="Times New Roman" panose="02020603050405020304" pitchFamily="18" charset="0"/>
              </a:rPr>
              <a:t>bầu trời thay đổi: trời bỗng sáng ra, những luồng sáng chiếu qua </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những </a:t>
            </a:r>
            <a:r>
              <a:rPr lang="vi-VN" dirty="0">
                <a:latin typeface="Times New Roman" panose="02020603050405020304" pitchFamily="18" charset="0"/>
                <a:cs typeface="Times New Roman" panose="02020603050405020304" pitchFamily="18" charset="0"/>
              </a:rPr>
              <a:t>chùm lộc mới nhú, rực rỡ hơn, da trời bỗng xanh hơn, những </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làn mây </a:t>
            </a:r>
            <a:r>
              <a:rPr lang="vi-VN" dirty="0">
                <a:latin typeface="Times New Roman" panose="02020603050405020304" pitchFamily="18" charset="0"/>
                <a:cs typeface="Times New Roman" panose="02020603050405020304" pitchFamily="18" charset="0"/>
              </a:rPr>
              <a:t>trắng trắng hơn, xốp hơn, trôi nhẹ nhàng hơn.</a:t>
            </a:r>
            <a:br>
              <a:rPr lang="vi-VN"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07F486-37CB-43A7-9CCA-C61EFC84C227}"/>
              </a:ext>
            </a:extLst>
          </p:cNvPr>
          <p:cNvSpPr txBox="1"/>
          <p:nvPr/>
        </p:nvSpPr>
        <p:spPr>
          <a:xfrm>
            <a:off x="1207078" y="1932760"/>
            <a:ext cx="10074816" cy="1415772"/>
          </a:xfrm>
          <a:prstGeom prst="rect">
            <a:avLst/>
          </a:prstGeom>
          <a:noFill/>
        </p:spPr>
        <p:txBody>
          <a:bodyPr wrap="square">
            <a:spAutoFit/>
          </a:bodyPr>
          <a:lstStyle/>
          <a:p>
            <a:r>
              <a:rPr lang="vi-VN" sz="2800" b="1" dirty="0">
                <a:solidFill>
                  <a:srgbClr val="0070C0"/>
                </a:solidFill>
              </a:rPr>
              <a:t>Câu 1: Tiếng hót kì diệu của hoạ mi đã làm cho những sự vật trên bầu trời thay đổi như thế nào?</a:t>
            </a:r>
            <a:endParaRPr lang="vi-VN" sz="2800" dirty="0">
              <a:solidFill>
                <a:srgbClr val="0070C0"/>
              </a:solidFill>
            </a:endParaRPr>
          </a:p>
          <a:p>
            <a:endParaRPr lang="en-US" sz="3000" dirty="0">
              <a:latin typeface="VNI-Avo" pitchFamily="2" charset="0"/>
            </a:endParaRPr>
          </a:p>
        </p:txBody>
      </p:sp>
      <p:sp>
        <p:nvSpPr>
          <p:cNvPr id="5" name="Content Placeholder 2">
            <a:extLst>
              <a:ext uri="{FF2B5EF4-FFF2-40B4-BE49-F238E27FC236}">
                <a16:creationId xmlns:a16="http://schemas.microsoft.com/office/drawing/2014/main" id="{3AD49C0B-5639-43C2-A4E4-4AB4132B3E76}"/>
              </a:ext>
            </a:extLst>
          </p:cNvPr>
          <p:cNvSpPr txBox="1">
            <a:spLocks/>
          </p:cNvSpPr>
          <p:nvPr/>
        </p:nvSpPr>
        <p:spPr>
          <a:xfrm>
            <a:off x="3528388" y="417689"/>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Tree>
    <p:extLst>
      <p:ext uri="{BB962C8B-B14F-4D97-AF65-F5344CB8AC3E}">
        <p14:creationId xmlns:p14="http://schemas.microsoft.com/office/powerpoint/2010/main" val="343225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91D8E-0B33-4CDB-998F-BFCAA9BB1BBF}"/>
              </a:ext>
            </a:extLst>
          </p:cNvPr>
          <p:cNvSpPr>
            <a:spLocks noGrp="1"/>
          </p:cNvSpPr>
          <p:nvPr>
            <p:ph idx="1"/>
          </p:nvPr>
        </p:nvSpPr>
        <p:spPr>
          <a:xfrm>
            <a:off x="1211687" y="2149838"/>
            <a:ext cx="10515600" cy="1014557"/>
          </a:xfrm>
        </p:spPr>
        <p:txBody>
          <a:bodyPr>
            <a:normAutofit fontScale="85000" lnSpcReduction="20000"/>
          </a:bodyPr>
          <a:lstStyle/>
          <a:p>
            <a:pPr marL="0" indent="0">
              <a:buNone/>
            </a:pPr>
            <a:r>
              <a:rPr lang="vi-VN" sz="3500" b="1" dirty="0" smtClean="0">
                <a:solidFill>
                  <a:srgbClr val="0070C0"/>
                </a:solidFill>
                <a:latin typeface="+mj-lt"/>
              </a:rPr>
              <a:t>Câu </a:t>
            </a:r>
            <a:r>
              <a:rPr lang="vi-VN" sz="3500" b="1" dirty="0">
                <a:solidFill>
                  <a:srgbClr val="0070C0"/>
                </a:solidFill>
                <a:latin typeface="+mj-lt"/>
              </a:rPr>
              <a:t>2: Những gợn sóng trên hồ có gì thay đổi khi hoà nhịp với tiếng hoạ mi hót?</a:t>
            </a:r>
            <a:r>
              <a:rPr lang="vi-VN" dirty="0">
                <a:solidFill>
                  <a:srgbClr val="0070C0"/>
                </a:solidFill>
              </a:rPr>
              <a:t/>
            </a:r>
            <a:br>
              <a:rPr lang="vi-VN" dirty="0">
                <a:solidFill>
                  <a:srgbClr val="0070C0"/>
                </a:solidFill>
              </a:rPr>
            </a:br>
            <a:endParaRPr lang="en-US" dirty="0">
              <a:solidFill>
                <a:srgbClr val="0070C0"/>
              </a:solidFill>
            </a:endParaRPr>
          </a:p>
        </p:txBody>
      </p:sp>
      <p:sp>
        <p:nvSpPr>
          <p:cNvPr id="5" name="Content Placeholder 2">
            <a:extLst>
              <a:ext uri="{FF2B5EF4-FFF2-40B4-BE49-F238E27FC236}">
                <a16:creationId xmlns:a16="http://schemas.microsoft.com/office/drawing/2014/main" id="{F70DB42B-9BAF-4CC2-9023-42765213F53D}"/>
              </a:ext>
            </a:extLst>
          </p:cNvPr>
          <p:cNvSpPr txBox="1">
            <a:spLocks/>
          </p:cNvSpPr>
          <p:nvPr/>
        </p:nvSpPr>
        <p:spPr>
          <a:xfrm>
            <a:off x="1211687" y="3241768"/>
            <a:ext cx="10056249" cy="1115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smtClean="0">
                <a:latin typeface="+mj-lt"/>
              </a:rPr>
              <a:t>Trả lời: </a:t>
            </a:r>
          </a:p>
          <a:p>
            <a:pPr marL="0" indent="0">
              <a:buNone/>
            </a:pPr>
            <a:r>
              <a:rPr lang="vi-VN" sz="3200" dirty="0" smtClean="0">
                <a:latin typeface="+mj-lt"/>
              </a:rPr>
              <a:t>Khi </a:t>
            </a:r>
            <a:r>
              <a:rPr lang="vi-VN" sz="3200" dirty="0">
                <a:latin typeface="+mj-lt"/>
              </a:rPr>
              <a:t>hòa nhịp với tiếng họa mi hót, </a:t>
            </a:r>
            <a:r>
              <a:rPr lang="vi-VN" sz="3200" dirty="0" smtClean="0">
                <a:latin typeface="+mj-lt"/>
              </a:rPr>
              <a:t>những </a:t>
            </a:r>
            <a:r>
              <a:rPr lang="vi-VN" sz="3200" dirty="0">
                <a:latin typeface="+mj-lt"/>
              </a:rPr>
              <a:t>gợn sóng trên </a:t>
            </a:r>
            <a:r>
              <a:rPr lang="vi-VN" sz="3200" dirty="0" smtClean="0">
                <a:latin typeface="+mj-lt"/>
              </a:rPr>
              <a:t>hồ trở </a:t>
            </a:r>
            <a:r>
              <a:rPr lang="vi-VN" sz="3200" dirty="0">
                <a:latin typeface="+mj-lt"/>
              </a:rPr>
              <a:t>nên lấp lánh </a:t>
            </a:r>
            <a:r>
              <a:rPr lang="vi-VN" sz="3200" dirty="0" smtClean="0">
                <a:latin typeface="+mj-lt"/>
              </a:rPr>
              <a:t>thêm</a:t>
            </a:r>
            <a:r>
              <a:rPr lang="vi-VN" sz="3200" dirty="0">
                <a:latin typeface="+mj-lt"/>
              </a:rPr>
              <a:t/>
            </a:r>
            <a:br>
              <a:rPr lang="vi-VN" sz="3200" dirty="0">
                <a:latin typeface="+mj-lt"/>
              </a:rPr>
            </a:br>
            <a:endParaRPr lang="en-US" sz="3200" dirty="0">
              <a:latin typeface="+mj-lt"/>
            </a:endParaRPr>
          </a:p>
        </p:txBody>
      </p:sp>
      <p:sp>
        <p:nvSpPr>
          <p:cNvPr id="4" name="Content Placeholder 2">
            <a:extLst>
              <a:ext uri="{FF2B5EF4-FFF2-40B4-BE49-F238E27FC236}">
                <a16:creationId xmlns:a16="http://schemas.microsoft.com/office/drawing/2014/main" id="{3AD49C0B-5639-43C2-A4E4-4AB4132B3E76}"/>
              </a:ext>
            </a:extLst>
          </p:cNvPr>
          <p:cNvSpPr txBox="1">
            <a:spLocks/>
          </p:cNvSpPr>
          <p:nvPr/>
        </p:nvSpPr>
        <p:spPr>
          <a:xfrm>
            <a:off x="3409243" y="355730"/>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Tree>
    <p:extLst>
      <p:ext uri="{BB962C8B-B14F-4D97-AF65-F5344CB8AC3E}">
        <p14:creationId xmlns:p14="http://schemas.microsoft.com/office/powerpoint/2010/main" val="380641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0BAAEEB-D851-4A8F-9325-74284424D38B}"/>
              </a:ext>
            </a:extLst>
          </p:cNvPr>
          <p:cNvSpPr txBox="1">
            <a:spLocks/>
          </p:cNvSpPr>
          <p:nvPr/>
        </p:nvSpPr>
        <p:spPr>
          <a:xfrm>
            <a:off x="989830" y="3585908"/>
            <a:ext cx="10515600" cy="1744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smtClean="0">
                <a:latin typeface="+mj-lt"/>
              </a:rPr>
              <a:t> </a:t>
            </a:r>
            <a:r>
              <a:rPr lang="vi-VN" sz="4200" dirty="0" smtClean="0">
                <a:latin typeface="+mj-lt"/>
              </a:rPr>
              <a:t>a</a:t>
            </a:r>
            <a:r>
              <a:rPr lang="vi-VN" sz="4200" dirty="0">
                <a:latin typeface="+mj-lt"/>
              </a:rPr>
              <a:t>. </a:t>
            </a:r>
            <a:r>
              <a:rPr lang="vi-VN" sz="3900" dirty="0">
                <a:latin typeface="+mj-lt"/>
              </a:rPr>
              <a:t>Các loài hoa </a:t>
            </a:r>
            <a:r>
              <a:rPr lang="vi-VN" sz="3900" dirty="0">
                <a:solidFill>
                  <a:srgbClr val="0070C0"/>
                </a:solidFill>
                <a:latin typeface="+mj-lt"/>
              </a:rPr>
              <a:t>nghe tiếng hót trong suốt của họa mi chợt bừng giấc, xòe những cánh hoa đẹp, bày đủ các màu sắc xanh tươi.</a:t>
            </a:r>
          </a:p>
          <a:p>
            <a:endParaRPr lang="en-US" dirty="0">
              <a:latin typeface="VNI-Avo" pitchFamily="2" charset="0"/>
            </a:endParaRPr>
          </a:p>
        </p:txBody>
      </p:sp>
      <p:sp>
        <p:nvSpPr>
          <p:cNvPr id="9" name="TextBox 8">
            <a:extLst>
              <a:ext uri="{FF2B5EF4-FFF2-40B4-BE49-F238E27FC236}">
                <a16:creationId xmlns:a16="http://schemas.microsoft.com/office/drawing/2014/main" id="{2359FC96-8D32-4700-8E4B-516E37C2E952}"/>
              </a:ext>
            </a:extLst>
          </p:cNvPr>
          <p:cNvSpPr txBox="1"/>
          <p:nvPr/>
        </p:nvSpPr>
        <p:spPr>
          <a:xfrm>
            <a:off x="1230489" y="1411152"/>
            <a:ext cx="9618133" cy="2062103"/>
          </a:xfrm>
          <a:prstGeom prst="rect">
            <a:avLst/>
          </a:prstGeom>
          <a:noFill/>
        </p:spPr>
        <p:txBody>
          <a:bodyPr wrap="square">
            <a:spAutoFit/>
          </a:bodyPr>
          <a:lstStyle/>
          <a:p>
            <a:r>
              <a:rPr lang="vi-VN" sz="3200" b="1" dirty="0" smtClean="0"/>
              <a:t>Câu </a:t>
            </a:r>
            <a:r>
              <a:rPr lang="vi-VN" sz="3200" b="1" dirty="0"/>
              <a:t>3: </a:t>
            </a:r>
            <a:r>
              <a:rPr lang="vi-VN" sz="3200" b="1" dirty="0" smtClean="0"/>
              <a:t>N</a:t>
            </a:r>
            <a:r>
              <a:rPr lang="en-US" sz="3200" b="1" dirty="0"/>
              <a:t>ó</a:t>
            </a:r>
            <a:r>
              <a:rPr lang="vi-VN" sz="3200" b="1" dirty="0" smtClean="0"/>
              <a:t>i </a:t>
            </a:r>
            <a:r>
              <a:rPr lang="vi-VN" sz="3200" b="1" dirty="0"/>
              <a:t>tiếp sự thay đổi của các sự vật trên mặt đất khi nghe hoạ mi hót.</a:t>
            </a:r>
            <a:endParaRPr lang="vi-VN" sz="3200" dirty="0"/>
          </a:p>
          <a:p>
            <a:r>
              <a:rPr lang="vi-VN" sz="3200" dirty="0"/>
              <a:t>a. Các loài hoa (...).</a:t>
            </a:r>
          </a:p>
          <a:p>
            <a:r>
              <a:rPr lang="vi-VN" sz="3200" dirty="0"/>
              <a:t>b. Các loài chim </a:t>
            </a:r>
            <a:r>
              <a:rPr lang="vi-VN" sz="3200" dirty="0" smtClean="0"/>
              <a:t>(...).</a:t>
            </a:r>
            <a:endParaRPr lang="vi-VN" sz="3200" dirty="0"/>
          </a:p>
        </p:txBody>
      </p:sp>
      <p:sp>
        <p:nvSpPr>
          <p:cNvPr id="4" name="Content Placeholder 2">
            <a:extLst>
              <a:ext uri="{FF2B5EF4-FFF2-40B4-BE49-F238E27FC236}">
                <a16:creationId xmlns:a16="http://schemas.microsoft.com/office/drawing/2014/main" id="{00BAAEEB-D851-4A8F-9325-74284424D38B}"/>
              </a:ext>
            </a:extLst>
          </p:cNvPr>
          <p:cNvSpPr txBox="1">
            <a:spLocks/>
          </p:cNvSpPr>
          <p:nvPr/>
        </p:nvSpPr>
        <p:spPr>
          <a:xfrm>
            <a:off x="1082517" y="5330041"/>
            <a:ext cx="10515600" cy="2423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900" dirty="0" smtClean="0">
                <a:latin typeface="+mj-lt"/>
              </a:rPr>
              <a:t>b</a:t>
            </a:r>
            <a:r>
              <a:rPr lang="vi-VN" sz="3900" dirty="0">
                <a:latin typeface="+mj-lt"/>
              </a:rPr>
              <a:t>. Các loài chim </a:t>
            </a:r>
            <a:r>
              <a:rPr lang="vi-VN" sz="3600" dirty="0">
                <a:solidFill>
                  <a:srgbClr val="0070C0"/>
                </a:solidFill>
                <a:latin typeface="+mj-lt"/>
              </a:rPr>
              <a:t>dạo lên những khúc nhạc tưng bừng, ngợi ca núi sông đang đổi mới.</a:t>
            </a:r>
          </a:p>
          <a:p>
            <a:endParaRPr lang="en-US" dirty="0">
              <a:latin typeface="VNI-Avo" pitchFamily="2"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3601155" y="251219"/>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smtClean="0">
                <a:ln w="22225">
                  <a:solidFill>
                    <a:schemeClr val="accent2"/>
                  </a:solidFill>
                  <a:prstDash val="solid"/>
                </a:ln>
                <a:solidFill>
                  <a:schemeClr val="accent2">
                    <a:lumMod val="40000"/>
                    <a:lumOff val="60000"/>
                  </a:schemeClr>
                </a:solidFill>
                <a:latin typeface="VNI-Avo" pitchFamily="2" charset="0"/>
              </a:rPr>
              <a:t>3</a:t>
            </a:r>
            <a:r>
              <a:rPr lang="en-US" sz="8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Tree>
    <p:extLst>
      <p:ext uri="{BB962C8B-B14F-4D97-AF65-F5344CB8AC3E}">
        <p14:creationId xmlns:p14="http://schemas.microsoft.com/office/powerpoint/2010/main" val="395340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EFAFC9-1E17-4AEA-9DED-B04707BF8CF1}"/>
              </a:ext>
            </a:extLst>
          </p:cNvPr>
          <p:cNvSpPr>
            <a:spLocks noGrp="1"/>
          </p:cNvSpPr>
          <p:nvPr>
            <p:ph idx="1"/>
          </p:nvPr>
        </p:nvSpPr>
        <p:spPr>
          <a:xfrm>
            <a:off x="1609860" y="1802172"/>
            <a:ext cx="9963442" cy="2365040"/>
          </a:xfrm>
        </p:spPr>
        <p:txBody>
          <a:bodyPr>
            <a:normAutofit lnSpcReduction="10000"/>
          </a:bodyPr>
          <a:lstStyle/>
          <a:p>
            <a:r>
              <a:rPr lang="vi-VN" b="1" dirty="0"/>
              <a:t>Câu 4: Nếu được đặt tên cho bài đọc, em sẽ chọn tên </a:t>
            </a:r>
            <a:r>
              <a:rPr lang="vi-VN" b="1" dirty="0" smtClean="0"/>
              <a:t>nào?</a:t>
            </a:r>
            <a:endParaRPr lang="vi-VN" b="1" dirty="0"/>
          </a:p>
          <a:p>
            <a:pPr marL="0" indent="0">
              <a:buNone/>
            </a:pPr>
            <a:r>
              <a:rPr lang="vi-VN" dirty="0" smtClean="0"/>
              <a:t>a</a:t>
            </a:r>
            <a:r>
              <a:rPr lang="vi-VN" dirty="0"/>
              <a:t>. Sứ giả của mùa xuân</a:t>
            </a:r>
          </a:p>
          <a:p>
            <a:pPr marL="0" indent="0">
              <a:buNone/>
            </a:pPr>
            <a:r>
              <a:rPr lang="vi-VN" dirty="0"/>
              <a:t>b. Hoạ mi và mùa xuân</a:t>
            </a:r>
          </a:p>
          <a:p>
            <a:pPr marL="0" indent="0">
              <a:buNone/>
            </a:pPr>
            <a:r>
              <a:rPr lang="vi-VN" dirty="0"/>
              <a:t>c. Hoạ mi </a:t>
            </a:r>
            <a:r>
              <a:rPr lang="vi-VN" dirty="0" smtClean="0"/>
              <a:t>hót</a:t>
            </a:r>
          </a:p>
          <a:p>
            <a:pPr marL="0" indent="0">
              <a:buNone/>
            </a:pPr>
            <a:endParaRPr lang="vi-VN" dirty="0"/>
          </a:p>
        </p:txBody>
      </p:sp>
      <p:pic>
        <p:nvPicPr>
          <p:cNvPr id="8" name="Picture 2" descr="Tick-mark-icon-png-66191 - Hệ Thống PP BĐS Nghỉ Dưỡng Cao Cấp Địa ốc 5 Sao">
            <a:extLst>
              <a:ext uri="{FF2B5EF4-FFF2-40B4-BE49-F238E27FC236}">
                <a16:creationId xmlns:a16="http://schemas.microsoft.com/office/drawing/2014/main" id="{6320FFC5-57E7-4EF2-AF33-6E405924B49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562290" y="2137739"/>
            <a:ext cx="633794" cy="63379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AD49C0B-5639-43C2-A4E4-4AB4132B3E76}"/>
              </a:ext>
            </a:extLst>
          </p:cNvPr>
          <p:cNvSpPr txBox="1">
            <a:spLocks/>
          </p:cNvSpPr>
          <p:nvPr/>
        </p:nvSpPr>
        <p:spPr>
          <a:xfrm>
            <a:off x="3668887" y="186396"/>
            <a:ext cx="4696178" cy="57573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800" b="1" dirty="0" smtClean="0">
              <a:ln w="6600">
                <a:solidFill>
                  <a:schemeClr val="accent2"/>
                </a:solidFill>
                <a:prstDash val="solid"/>
              </a:ln>
              <a:solidFill>
                <a:srgbClr val="FFFFFF"/>
              </a:solidFill>
              <a:effectLst>
                <a:outerShdw dist="38100" dir="2700000" algn="tl" rotWithShape="0">
                  <a:schemeClr val="accent2"/>
                </a:outerShdw>
              </a:effectLst>
              <a:latin typeface="VNI-Avo" pitchFamily="2" charset="0"/>
            </a:endParaRPr>
          </a:p>
          <a:p>
            <a:pPr marL="0" indent="0" algn="ctr">
              <a:buFont typeface="Arial" panose="020B0604020202020204" pitchFamily="34" charset="0"/>
              <a:buNone/>
            </a:pPr>
            <a:r>
              <a:rPr lang="en-US" sz="8000" b="1" dirty="0" smtClean="0">
                <a:ln w="22225">
                  <a:solidFill>
                    <a:schemeClr val="accent2"/>
                  </a:solidFill>
                  <a:prstDash val="solid"/>
                </a:ln>
                <a:solidFill>
                  <a:schemeClr val="accent2">
                    <a:lumMod val="40000"/>
                    <a:lumOff val="60000"/>
                  </a:schemeClr>
                </a:solidFill>
                <a:latin typeface="VNI-Avo" pitchFamily="2" charset="0"/>
              </a:rPr>
              <a:t>3</a:t>
            </a:r>
            <a:r>
              <a:rPr lang="en-US" sz="8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TRẢ LỜI CÂU HỎI</a:t>
            </a:r>
            <a:endParaRPr lang="en-US" sz="8000" b="1" dirty="0">
              <a:ln w="22225">
                <a:solidFill>
                  <a:schemeClr val="accent2"/>
                </a:solidFill>
                <a:prstDash val="solid"/>
              </a:ln>
              <a:solidFill>
                <a:schemeClr val="accent2">
                  <a:lumMod val="40000"/>
                  <a:lumOff val="60000"/>
                </a:schemeClr>
              </a:solidFill>
              <a:latin typeface="VNI-Avo" pitchFamily="2" charset="0"/>
            </a:endParaRPr>
          </a:p>
        </p:txBody>
      </p:sp>
      <p:sp>
        <p:nvSpPr>
          <p:cNvPr id="5" name="Content Placeholder 2">
            <a:extLst>
              <a:ext uri="{FF2B5EF4-FFF2-40B4-BE49-F238E27FC236}">
                <a16:creationId xmlns:a16="http://schemas.microsoft.com/office/drawing/2014/main" id="{AAEFAFC9-1E17-4AEA-9DED-B04707BF8CF1}"/>
              </a:ext>
            </a:extLst>
          </p:cNvPr>
          <p:cNvSpPr txBox="1">
            <a:spLocks/>
          </p:cNvSpPr>
          <p:nvPr/>
        </p:nvSpPr>
        <p:spPr>
          <a:xfrm>
            <a:off x="1025216" y="4081547"/>
            <a:ext cx="10341735" cy="17772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sz="2400" dirty="0" smtClean="0"/>
              <a:t>    </a:t>
            </a:r>
            <a:r>
              <a:rPr lang="vi-VN" sz="2400" dirty="0" smtClean="0"/>
              <a:t>Em lựa chọn tên “Sứ giả mùa xuân” bởi vì khi họa mi xuất hiện cùng với tiếng hót của mình trong những ngày xuân đã làm cho vạn vật trên đời như có sự thay đổi diệu kì, tươi đẹp hơn, lấp lánh hơn và giàu sức sống hơn</a:t>
            </a:r>
            <a:br>
              <a:rPr lang="vi-VN" sz="2400" dirty="0" smtClean="0"/>
            </a:br>
            <a:endParaRPr lang="en-US" sz="2400" dirty="0"/>
          </a:p>
        </p:txBody>
      </p:sp>
    </p:spTree>
    <p:extLst>
      <p:ext uri="{BB962C8B-B14F-4D97-AF65-F5344CB8AC3E}">
        <p14:creationId xmlns:p14="http://schemas.microsoft.com/office/powerpoint/2010/main" val="2917807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6178" y="1241778"/>
            <a:ext cx="1798890" cy="461665"/>
          </a:xfrm>
          <a:prstGeom prst="rect">
            <a:avLst/>
          </a:prstGeom>
          <a:noFill/>
        </p:spPr>
        <p:txBody>
          <a:bodyPr wrap="none" rtlCol="0">
            <a:spAutoFit/>
          </a:bodyPr>
          <a:lstStyle/>
          <a:p>
            <a:r>
              <a:rPr lang="en-US" sz="2400" b="1" dirty="0" err="1" smtClean="0">
                <a:ln w="22225">
                  <a:solidFill>
                    <a:schemeClr val="accent2"/>
                  </a:solidFill>
                  <a:prstDash val="solid"/>
                </a:ln>
                <a:solidFill>
                  <a:schemeClr val="accent2">
                    <a:lumMod val="40000"/>
                    <a:lumOff val="60000"/>
                  </a:schemeClr>
                </a:solidFill>
              </a:rPr>
              <a:t>Nội</a:t>
            </a:r>
            <a:r>
              <a:rPr lang="en-US" sz="2400" b="1" dirty="0" smtClean="0">
                <a:ln w="22225">
                  <a:solidFill>
                    <a:schemeClr val="accent2"/>
                  </a:solidFill>
                  <a:prstDash val="solid"/>
                </a:ln>
                <a:solidFill>
                  <a:schemeClr val="accent2">
                    <a:lumMod val="40000"/>
                    <a:lumOff val="60000"/>
                  </a:schemeClr>
                </a:solidFill>
              </a:rPr>
              <a:t> dung </a:t>
            </a:r>
            <a:r>
              <a:rPr lang="en-US" sz="2400" b="1" dirty="0" err="1" smtClean="0">
                <a:ln w="22225">
                  <a:solidFill>
                    <a:schemeClr val="accent2"/>
                  </a:solidFill>
                  <a:prstDash val="solid"/>
                </a:ln>
                <a:solidFill>
                  <a:schemeClr val="accent2">
                    <a:lumMod val="40000"/>
                    <a:lumOff val="60000"/>
                  </a:schemeClr>
                </a:solidFill>
              </a:rPr>
              <a:t>bài</a:t>
            </a:r>
            <a:endParaRPr lang="en-US" sz="2400" b="1" dirty="0">
              <a:ln w="22225">
                <a:solidFill>
                  <a:schemeClr val="accent2"/>
                </a:solidFill>
                <a:prstDash val="solid"/>
              </a:ln>
              <a:solidFill>
                <a:schemeClr val="accent2">
                  <a:lumMod val="40000"/>
                  <a:lumOff val="60000"/>
                </a:schemeClr>
              </a:solidFill>
            </a:endParaRPr>
          </a:p>
        </p:txBody>
      </p:sp>
      <p:sp>
        <p:nvSpPr>
          <p:cNvPr id="5" name="TextBox 4"/>
          <p:cNvSpPr txBox="1"/>
          <p:nvPr/>
        </p:nvSpPr>
        <p:spPr>
          <a:xfrm>
            <a:off x="667189" y="1943833"/>
            <a:ext cx="11185288" cy="954107"/>
          </a:xfrm>
          <a:prstGeom prst="rect">
            <a:avLst/>
          </a:prstGeom>
          <a:noFill/>
        </p:spPr>
        <p:txBody>
          <a:bodyPr wrap="square" rtlCol="0">
            <a:spAutoFit/>
          </a:bodyPr>
          <a:lstStyle/>
          <a:p>
            <a:r>
              <a:rPr lang="en-US" sz="2800" dirty="0" err="1" smtClean="0">
                <a:solidFill>
                  <a:srgbClr val="FF0000"/>
                </a:solidFill>
              </a:rPr>
              <a:t>Sự</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a:t>
            </a:r>
            <a:r>
              <a:rPr lang="en-US" sz="2800" dirty="0" err="1" smtClean="0">
                <a:solidFill>
                  <a:srgbClr val="FF0000"/>
                </a:solidFill>
              </a:rPr>
              <a:t>đổi</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sự</a:t>
            </a:r>
            <a:r>
              <a:rPr lang="en-US" sz="2800" dirty="0" smtClean="0">
                <a:solidFill>
                  <a:srgbClr val="FF0000"/>
                </a:solidFill>
              </a:rPr>
              <a:t> </a:t>
            </a:r>
            <a:r>
              <a:rPr lang="en-US" sz="2800" dirty="0" err="1" smtClean="0">
                <a:solidFill>
                  <a:srgbClr val="FF0000"/>
                </a:solidFill>
              </a:rPr>
              <a:t>vật</a:t>
            </a:r>
            <a:r>
              <a:rPr lang="en-US" sz="2800" dirty="0" smtClean="0">
                <a:solidFill>
                  <a:srgbClr val="FF0000"/>
                </a:solidFill>
              </a:rPr>
              <a:t> </a:t>
            </a:r>
            <a:r>
              <a:rPr lang="en-US" sz="2800" dirty="0" err="1" smtClean="0">
                <a:solidFill>
                  <a:srgbClr val="FF0000"/>
                </a:solidFill>
              </a:rPr>
              <a:t>trên</a:t>
            </a:r>
            <a:r>
              <a:rPr lang="en-US" sz="2800" dirty="0" smtClean="0">
                <a:solidFill>
                  <a:srgbClr val="FF0000"/>
                </a:solidFill>
              </a:rPr>
              <a:t> </a:t>
            </a:r>
            <a:r>
              <a:rPr lang="en-US" sz="2800" dirty="0" err="1" smtClean="0">
                <a:solidFill>
                  <a:srgbClr val="FF0000"/>
                </a:solidFill>
              </a:rPr>
              <a:t>bầu</a:t>
            </a:r>
            <a:r>
              <a:rPr lang="en-US" sz="2800" dirty="0" smtClean="0">
                <a:solidFill>
                  <a:srgbClr val="FF0000"/>
                </a:solidFill>
              </a:rPr>
              <a:t> </a:t>
            </a:r>
            <a:r>
              <a:rPr lang="en-US" sz="2800" dirty="0" err="1" smtClean="0">
                <a:solidFill>
                  <a:srgbClr val="FF0000"/>
                </a:solidFill>
              </a:rPr>
              <a:t>trời</a:t>
            </a:r>
            <a:r>
              <a:rPr lang="en-US" sz="2800" dirty="0" smtClean="0">
                <a:solidFill>
                  <a:srgbClr val="FF0000"/>
                </a:solidFill>
              </a:rPr>
              <a:t> </a:t>
            </a:r>
            <a:r>
              <a:rPr lang="en-US" sz="2800" dirty="0" err="1" smtClean="0">
                <a:solidFill>
                  <a:srgbClr val="FF0000"/>
                </a:solidFill>
              </a:rPr>
              <a:t>và</a:t>
            </a:r>
            <a:r>
              <a:rPr lang="en-US" sz="2800" dirty="0" smtClean="0">
                <a:solidFill>
                  <a:srgbClr val="FF0000"/>
                </a:solidFill>
              </a:rPr>
              <a:t> </a:t>
            </a:r>
            <a:r>
              <a:rPr lang="en-US" sz="2800" dirty="0" err="1" smtClean="0">
                <a:solidFill>
                  <a:srgbClr val="FF0000"/>
                </a:solidFill>
              </a:rPr>
              <a:t>mặt</a:t>
            </a:r>
            <a:r>
              <a:rPr lang="en-US" sz="2800" dirty="0" smtClean="0">
                <a:solidFill>
                  <a:srgbClr val="FF0000"/>
                </a:solidFill>
              </a:rPr>
              <a:t> </a:t>
            </a:r>
            <a:r>
              <a:rPr lang="en-US" sz="2800" dirty="0" err="1" smtClean="0">
                <a:solidFill>
                  <a:srgbClr val="FF0000"/>
                </a:solidFill>
              </a:rPr>
              <a:t>đất</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nghe</a:t>
            </a:r>
            <a:r>
              <a:rPr lang="en-US" sz="2800" dirty="0" smtClean="0">
                <a:solidFill>
                  <a:srgbClr val="FF0000"/>
                </a:solidFill>
              </a:rPr>
              <a:t> </a:t>
            </a:r>
            <a:r>
              <a:rPr lang="en-US" sz="2800" dirty="0" err="1" smtClean="0">
                <a:solidFill>
                  <a:srgbClr val="FF0000"/>
                </a:solidFill>
              </a:rPr>
              <a:t>tiếng</a:t>
            </a:r>
            <a:r>
              <a:rPr lang="en-US" sz="2800" dirty="0" smtClean="0">
                <a:solidFill>
                  <a:srgbClr val="FF0000"/>
                </a:solidFill>
              </a:rPr>
              <a:t> </a:t>
            </a:r>
            <a:r>
              <a:rPr lang="en-US" sz="2800" dirty="0" err="1" smtClean="0">
                <a:solidFill>
                  <a:srgbClr val="FF0000"/>
                </a:solidFill>
              </a:rPr>
              <a:t>hót</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họa</a:t>
            </a:r>
            <a:r>
              <a:rPr lang="en-US" sz="2800" dirty="0" smtClean="0">
                <a:solidFill>
                  <a:srgbClr val="FF0000"/>
                </a:solidFill>
              </a:rPr>
              <a:t> mi. </a:t>
            </a:r>
            <a:r>
              <a:rPr lang="en-US" sz="2800" dirty="0" err="1" smtClean="0">
                <a:solidFill>
                  <a:srgbClr val="FF0000"/>
                </a:solidFill>
              </a:rPr>
              <a:t>Tiếng</a:t>
            </a:r>
            <a:r>
              <a:rPr lang="en-US" sz="2800" dirty="0" smtClean="0">
                <a:solidFill>
                  <a:srgbClr val="FF0000"/>
                </a:solidFill>
              </a:rPr>
              <a:t> </a:t>
            </a:r>
            <a:r>
              <a:rPr lang="en-US" sz="2800" dirty="0" err="1" smtClean="0">
                <a:solidFill>
                  <a:srgbClr val="FF0000"/>
                </a:solidFill>
              </a:rPr>
              <a:t>hót</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họa</a:t>
            </a:r>
            <a:r>
              <a:rPr lang="en-US" sz="2800" dirty="0" smtClean="0">
                <a:solidFill>
                  <a:srgbClr val="FF0000"/>
                </a:solidFill>
              </a:rPr>
              <a:t> mi </a:t>
            </a:r>
            <a:r>
              <a:rPr lang="en-US" sz="2800" dirty="0" err="1" smtClean="0">
                <a:solidFill>
                  <a:srgbClr val="FF0000"/>
                </a:solidFill>
              </a:rPr>
              <a:t>là</a:t>
            </a:r>
            <a:r>
              <a:rPr lang="en-US" sz="2800" dirty="0" smtClean="0">
                <a:solidFill>
                  <a:srgbClr val="FF0000"/>
                </a:solidFill>
              </a:rPr>
              <a:t> </a:t>
            </a:r>
            <a:r>
              <a:rPr lang="en-US" sz="2800" dirty="0" err="1" smtClean="0">
                <a:solidFill>
                  <a:srgbClr val="FF0000"/>
                </a:solidFill>
              </a:rPr>
              <a:t>tín</a:t>
            </a:r>
            <a:r>
              <a:rPr lang="en-US" sz="2800" dirty="0" smtClean="0">
                <a:solidFill>
                  <a:srgbClr val="FF0000"/>
                </a:solidFill>
              </a:rPr>
              <a:t> </a:t>
            </a:r>
            <a:r>
              <a:rPr lang="en-US" sz="2800" dirty="0" err="1" smtClean="0">
                <a:solidFill>
                  <a:srgbClr val="FF0000"/>
                </a:solidFill>
              </a:rPr>
              <a:t>hiệu</a:t>
            </a:r>
            <a:r>
              <a:rPr lang="en-US" sz="2800" dirty="0" smtClean="0">
                <a:solidFill>
                  <a:srgbClr val="FF0000"/>
                </a:solidFill>
              </a:rPr>
              <a:t> </a:t>
            </a:r>
            <a:r>
              <a:rPr lang="en-US" sz="2800" dirty="0" err="1" smtClean="0">
                <a:solidFill>
                  <a:srgbClr val="FF0000"/>
                </a:solidFill>
              </a:rPr>
              <a:t>báo</a:t>
            </a:r>
            <a:r>
              <a:rPr lang="en-US" sz="2800" dirty="0" smtClean="0">
                <a:solidFill>
                  <a:srgbClr val="FF0000"/>
                </a:solidFill>
              </a:rPr>
              <a:t> </a:t>
            </a:r>
            <a:r>
              <a:rPr lang="en-US" sz="2800" dirty="0" err="1" smtClean="0">
                <a:solidFill>
                  <a:srgbClr val="FF0000"/>
                </a:solidFill>
              </a:rPr>
              <a:t>hiệu</a:t>
            </a:r>
            <a:r>
              <a:rPr lang="en-US" sz="2800" dirty="0" smtClean="0">
                <a:solidFill>
                  <a:srgbClr val="FF0000"/>
                </a:solidFill>
              </a:rPr>
              <a:t> </a:t>
            </a:r>
            <a:r>
              <a:rPr lang="en-US" sz="2800" dirty="0" err="1" smtClean="0">
                <a:solidFill>
                  <a:srgbClr val="FF0000"/>
                </a:solidFill>
              </a:rPr>
              <a:t>mùa</a:t>
            </a:r>
            <a:r>
              <a:rPr lang="en-US" sz="2800" dirty="0" smtClean="0">
                <a:solidFill>
                  <a:srgbClr val="FF0000"/>
                </a:solidFill>
              </a:rPr>
              <a:t> </a:t>
            </a:r>
            <a:r>
              <a:rPr lang="en-US" sz="2800" dirty="0" err="1" smtClean="0">
                <a:solidFill>
                  <a:srgbClr val="FF0000"/>
                </a:solidFill>
              </a:rPr>
              <a:t>xuân</a:t>
            </a:r>
            <a:r>
              <a:rPr lang="en-US" sz="2800" dirty="0" smtClean="0">
                <a:solidFill>
                  <a:srgbClr val="FF0000"/>
                </a:solidFill>
              </a:rPr>
              <a:t> </a:t>
            </a:r>
            <a:r>
              <a:rPr lang="en-US" sz="2800" dirty="0" err="1" smtClean="0">
                <a:solidFill>
                  <a:srgbClr val="FF0000"/>
                </a:solidFill>
              </a:rPr>
              <a:t>về</a:t>
            </a:r>
            <a:r>
              <a:rPr lang="en-US" sz="2800" dirty="0" smtClean="0">
                <a:solidFill>
                  <a:srgbClr val="FF0000"/>
                </a:solidFill>
              </a:rPr>
              <a:t>.</a:t>
            </a:r>
            <a:endParaRPr lang="en-US" sz="2800" dirty="0">
              <a:solidFill>
                <a:srgbClr val="FF0000"/>
              </a:solidFill>
            </a:endParaRPr>
          </a:p>
        </p:txBody>
      </p:sp>
      <p:pic>
        <p:nvPicPr>
          <p:cNvPr id="7" name="Picture 6"/>
          <p:cNvPicPr>
            <a:picLocks noChangeAspect="1"/>
          </p:cNvPicPr>
          <p:nvPr/>
        </p:nvPicPr>
        <p:blipFill>
          <a:blip r:embed="rId2"/>
          <a:stretch>
            <a:fillRect/>
          </a:stretch>
        </p:blipFill>
        <p:spPr>
          <a:xfrm>
            <a:off x="7958667" y="3589463"/>
            <a:ext cx="4154311" cy="2540882"/>
          </a:xfrm>
          <a:prstGeom prst="rect">
            <a:avLst/>
          </a:prstGeom>
        </p:spPr>
      </p:pic>
    </p:spTree>
    <p:extLst>
      <p:ext uri="{BB962C8B-B14F-4D97-AF65-F5344CB8AC3E}">
        <p14:creationId xmlns:p14="http://schemas.microsoft.com/office/powerpoint/2010/main" val="11620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A8AE4-2C38-4A2D-97D0-7D989799405A}"/>
              </a:ext>
            </a:extLst>
          </p:cNvPr>
          <p:cNvSpPr>
            <a:spLocks noGrp="1"/>
          </p:cNvSpPr>
          <p:nvPr>
            <p:ph idx="1"/>
          </p:nvPr>
        </p:nvSpPr>
        <p:spPr>
          <a:xfrm>
            <a:off x="968526" y="609599"/>
            <a:ext cx="10882745" cy="5994111"/>
          </a:xfrm>
        </p:spPr>
        <p:txBody>
          <a:bodyPr>
            <a:normAutofit fontScale="62500" lnSpcReduction="20000"/>
          </a:bodyPr>
          <a:lstStyle/>
          <a:p>
            <a:pPr marL="0" indent="0" algn="just">
              <a:buNone/>
            </a:pPr>
            <a:r>
              <a:rPr lang="en-US" sz="2800" dirty="0">
                <a:latin typeface=".VnAvant" panose="020B7200000000000000" pitchFamily="34" charset="0"/>
              </a:rPr>
              <a:t>	</a:t>
            </a:r>
          </a:p>
          <a:p>
            <a:pPr marL="0" indent="0" algn="just">
              <a:lnSpc>
                <a:spcPct val="110000"/>
              </a:lnSpc>
              <a:spcBef>
                <a:spcPts val="0"/>
              </a:spcBef>
              <a:buNone/>
            </a:pPr>
            <a:r>
              <a:rPr lang="en-US" sz="36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Mùa</a:t>
            </a:r>
            <a:r>
              <a:rPr lang="en-US" sz="4500" dirty="0" smtClean="0">
                <a:latin typeface="Times New Roman" panose="02020603050405020304" pitchFamily="18" charset="0"/>
                <a:cs typeface="Times New Roman" panose="02020603050405020304" pitchFamily="18" charset="0"/>
              </a:rPr>
              <a:t> xuân! Mỗi khi họa mi cất lên những tiếng hót vang lừng, mọi vật như có sự thay đổi kì diệu.</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endParaRPr lang="en-US" sz="45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Trời</a:t>
            </a:r>
            <a:r>
              <a:rPr lang="en-US" sz="4500" dirty="0" smtClean="0">
                <a:latin typeface="Times New Roman" panose="02020603050405020304" pitchFamily="18" charset="0"/>
                <a:cs typeface="Times New Roman" panose="02020603050405020304" pitchFamily="18" charset="0"/>
              </a:rPr>
              <a:t> bỗng sáng </a:t>
            </a:r>
            <a:r>
              <a:rPr lang="en-US" sz="4500" dirty="0" err="1" smtClean="0">
                <a:latin typeface="Times New Roman" panose="02020603050405020304" pitchFamily="18" charset="0"/>
                <a:cs typeface="Times New Roman" panose="02020603050405020304" pitchFamily="18" charset="0"/>
              </a:rPr>
              <a:t>ra.</a:t>
            </a:r>
            <a:r>
              <a:rPr lang="en-US" sz="4500" dirty="0" smtClean="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trắng </a:t>
            </a:r>
            <a:r>
              <a:rPr lang="en-US" sz="4500" dirty="0" err="1" smtClean="0">
                <a:latin typeface="Times New Roman" panose="02020603050405020304" pitchFamily="18" charset="0"/>
                <a:cs typeface="Times New Roman" panose="02020603050405020304" pitchFamily="18" charset="0"/>
              </a:rPr>
              <a:t>trắng</a:t>
            </a: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hơn</a:t>
            </a:r>
            <a:r>
              <a:rPr lang="en-US" sz="4500" dirty="0" smtClean="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p>
          <a:p>
            <a:pPr marL="0" indent="0">
              <a:lnSpc>
                <a:spcPct val="110000"/>
              </a:lnSpc>
              <a:spcBef>
                <a:spcPts val="0"/>
              </a:spcBef>
              <a:buNone/>
            </a:pPr>
            <a:r>
              <a:rPr lang="vi-VN" sz="4500" dirty="0" smtClean="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smtClean="0">
                <a:latin typeface="Times New Roman" panose="02020603050405020304" pitchFamily="18" charset="0"/>
                <a:cs typeface="Times New Roman" panose="02020603050405020304" pitchFamily="18" charset="0"/>
              </a:rPr>
              <a:t>     </a:t>
            </a:r>
            <a:r>
              <a:rPr lang="vi-VN" sz="4500" dirty="0" smtClean="0">
                <a:latin typeface="Times New Roman" panose="02020603050405020304" pitchFamily="18" charset="0"/>
                <a:cs typeface="Times New Roman" panose="02020603050405020304" pitchFamily="18" charset="0"/>
              </a:rPr>
              <a:t>Chim</a:t>
            </a:r>
            <a:r>
              <a:rPr lang="vi-VN" sz="4500" dirty="0">
                <a:latin typeface="Times New Roman" panose="02020603050405020304" pitchFamily="18" charset="0"/>
                <a:cs typeface="Times New Roman" panose="02020603050405020304" pitchFamily="18" charset="0"/>
              </a:rPr>
              <a:t>, mây, nước và hoa đều cho rằng tiếng hót kì diệu của hoạ mi đã làm cho tất cả bừng tỉnh giấc... Hoạ mi thấy lòng vui sướng, </a:t>
            </a:r>
            <a:r>
              <a:rPr lang="en-US" sz="4500" dirty="0" smtClean="0">
                <a:latin typeface="Times New Roman" panose="02020603050405020304" pitchFamily="18" charset="0"/>
                <a:cs typeface="Times New Roman" panose="02020603050405020304" pitchFamily="18" charset="0"/>
              </a:rPr>
              <a:t>c</a:t>
            </a:r>
            <a:r>
              <a:rPr lang="vi-VN" sz="4500" dirty="0" smtClean="0">
                <a:latin typeface="Times New Roman" panose="02020603050405020304" pitchFamily="18" charset="0"/>
                <a:cs typeface="Times New Roman" panose="02020603050405020304" pitchFamily="18" charset="0"/>
              </a:rPr>
              <a:t>ố </a:t>
            </a:r>
            <a:r>
              <a:rPr lang="vi-VN" sz="4500" dirty="0">
                <a:latin typeface="Times New Roman" panose="02020603050405020304" pitchFamily="18" charset="0"/>
                <a:cs typeface="Times New Roman" panose="02020603050405020304" pitchFamily="18" charset="0"/>
              </a:rPr>
              <a:t>hót hay hơn.</a:t>
            </a:r>
          </a:p>
          <a:p>
            <a:pPr marL="0" indent="0" algn="r">
              <a:lnSpc>
                <a:spcPct val="110000"/>
              </a:lnSpc>
              <a:spcBef>
                <a:spcPts val="0"/>
              </a:spcBef>
              <a:buNone/>
            </a:pPr>
            <a:r>
              <a:rPr lang="en-US" sz="3600" dirty="0" smtClean="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Võ Quảng)</a:t>
            </a:r>
            <a:endParaRPr lang="en-US" sz="36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B7F8C4D-3927-4A29-9E7A-F0D74F4192B4}"/>
              </a:ext>
            </a:extLst>
          </p:cNvPr>
          <p:cNvSpPr txBox="1"/>
          <p:nvPr/>
        </p:nvSpPr>
        <p:spPr>
          <a:xfrm>
            <a:off x="4924425" y="129600"/>
            <a:ext cx="234315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Họa</a:t>
            </a:r>
            <a:r>
              <a:rPr lang="en-US" sz="3200" b="1" dirty="0">
                <a:solidFill>
                  <a:srgbClr val="FF0000"/>
                </a:solidFill>
                <a:latin typeface="Times New Roman" panose="02020603050405020304" pitchFamily="18" charset="0"/>
                <a:cs typeface="Times New Roman" panose="02020603050405020304" pitchFamily="18" charset="0"/>
              </a:rPr>
              <a:t> mi </a:t>
            </a:r>
            <a:r>
              <a:rPr lang="en-US" sz="3200" b="1" dirty="0" err="1">
                <a:solidFill>
                  <a:srgbClr val="FF0000"/>
                </a:solidFill>
                <a:latin typeface="Times New Roman" panose="02020603050405020304" pitchFamily="18" charset="0"/>
                <a:cs typeface="Times New Roman" panose="02020603050405020304" pitchFamily="18" charset="0"/>
              </a:rPr>
              <a:t>hót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8299048" y="59644"/>
            <a:ext cx="3229338" cy="1309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NI-Avo" pitchFamily="2" charset="0"/>
            </a:endParaRPr>
          </a:p>
        </p:txBody>
      </p:sp>
      <p:sp>
        <p:nvSpPr>
          <p:cNvPr id="7" name="Cloud 6"/>
          <p:cNvSpPr/>
          <p:nvPr/>
        </p:nvSpPr>
        <p:spPr>
          <a:xfrm>
            <a:off x="8576840" y="0"/>
            <a:ext cx="3435873" cy="8796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Luyện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lại</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724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37E1C-469C-4972-895F-582D116142CF}"/>
              </a:ext>
            </a:extLst>
          </p:cNvPr>
          <p:cNvSpPr txBox="1"/>
          <p:nvPr/>
        </p:nvSpPr>
        <p:spPr>
          <a:xfrm>
            <a:off x="1409700" y="2303532"/>
            <a:ext cx="9010650" cy="707886"/>
          </a:xfrm>
          <a:prstGeom prst="rect">
            <a:avLst/>
          </a:prstGeom>
          <a:noFill/>
        </p:spPr>
        <p:txBody>
          <a:bodyPr wrap="square" rtlCol="0">
            <a:sp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THEO VĂN BẢN ĐỌC</a:t>
            </a:r>
            <a:endPar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73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0EEE6E9-7236-43F9-B397-63B34B5C8854}"/>
              </a:ext>
            </a:extLst>
          </p:cNvPr>
          <p:cNvGrpSpPr/>
          <p:nvPr/>
        </p:nvGrpSpPr>
        <p:grpSpPr>
          <a:xfrm>
            <a:off x="1802827" y="1150545"/>
            <a:ext cx="6939425" cy="1288862"/>
            <a:chOff x="1543633" y="1001196"/>
            <a:chExt cx="6939425" cy="1288862"/>
          </a:xfrm>
        </p:grpSpPr>
        <p:grpSp>
          <p:nvGrpSpPr>
            <p:cNvPr id="3" name="Group 2">
              <a:extLst>
                <a:ext uri="{FF2B5EF4-FFF2-40B4-BE49-F238E27FC236}">
                  <a16:creationId xmlns:a16="http://schemas.microsoft.com/office/drawing/2014/main" id="{3D0D1694-7B78-4A51-86EB-A4EA433B0ADD}"/>
                </a:ext>
              </a:extLst>
            </p:cNvPr>
            <p:cNvGrpSpPr/>
            <p:nvPr/>
          </p:nvGrpSpPr>
          <p:grpSpPr>
            <a:xfrm>
              <a:off x="1543633" y="1001196"/>
              <a:ext cx="6939425" cy="1288862"/>
              <a:chOff x="1399567" y="986345"/>
              <a:chExt cx="6939425" cy="1288862"/>
            </a:xfrm>
          </p:grpSpPr>
          <p:sp>
            <p:nvSpPr>
              <p:cNvPr id="25" name="Arrow: Chevron 24">
                <a:extLst>
                  <a:ext uri="{FF2B5EF4-FFF2-40B4-BE49-F238E27FC236}">
                    <a16:creationId xmlns:a16="http://schemas.microsoft.com/office/drawing/2014/main" id="{A59EC3ED-3AA0-408A-8967-9FF97C10B700}"/>
                  </a:ext>
                </a:extLst>
              </p:cNvPr>
              <p:cNvSpPr/>
              <p:nvPr/>
            </p:nvSpPr>
            <p:spPr>
              <a:xfrm>
                <a:off x="1399567" y="1392789"/>
                <a:ext cx="2255235" cy="882418"/>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0 w 2224312"/>
                  <a:gd name="connsiteY0" fmla="*/ 0 h 989308"/>
                  <a:gd name="connsiteX1" fmla="*/ 1762361 w 2224312"/>
                  <a:gd name="connsiteY1" fmla="*/ 65406 h 989308"/>
                  <a:gd name="connsiteX2" fmla="*/ 2224312 w 2224312"/>
                  <a:gd name="connsiteY2" fmla="*/ 527357 h 989308"/>
                  <a:gd name="connsiteX3" fmla="*/ 1762361 w 2224312"/>
                  <a:gd name="connsiteY3" fmla="*/ 989308 h 989308"/>
                  <a:gd name="connsiteX4" fmla="*/ 47415 w 2224312"/>
                  <a:gd name="connsiteY4" fmla="*/ 989308 h 989308"/>
                  <a:gd name="connsiteX5" fmla="*/ 509366 w 2224312"/>
                  <a:gd name="connsiteY5" fmla="*/ 527357 h 989308"/>
                  <a:gd name="connsiteX6" fmla="*/ 0 w 2224312"/>
                  <a:gd name="connsiteY6" fmla="*/ 0 h 989308"/>
                  <a:gd name="connsiteX0" fmla="*/ 0 w 2224312"/>
                  <a:gd name="connsiteY0" fmla="*/ 0 h 989308"/>
                  <a:gd name="connsiteX1" fmla="*/ 1762361 w 2224312"/>
                  <a:gd name="connsiteY1" fmla="*/ 65406 h 989308"/>
                  <a:gd name="connsiteX2" fmla="*/ 2224312 w 2224312"/>
                  <a:gd name="connsiteY2" fmla="*/ 527357 h 989308"/>
                  <a:gd name="connsiteX3" fmla="*/ 1762361 w 2224312"/>
                  <a:gd name="connsiteY3" fmla="*/ 989308 h 989308"/>
                  <a:gd name="connsiteX4" fmla="*/ 47415 w 2224312"/>
                  <a:gd name="connsiteY4" fmla="*/ 989308 h 989308"/>
                  <a:gd name="connsiteX5" fmla="*/ 611375 w 2224312"/>
                  <a:gd name="connsiteY5" fmla="*/ 421128 h 989308"/>
                  <a:gd name="connsiteX6" fmla="*/ 0 w 2224312"/>
                  <a:gd name="connsiteY6" fmla="*/ 0 h 98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312" h="989308">
                    <a:moveTo>
                      <a:pt x="0" y="0"/>
                    </a:moveTo>
                    <a:lnTo>
                      <a:pt x="1762361" y="65406"/>
                    </a:lnTo>
                    <a:lnTo>
                      <a:pt x="2224312" y="527357"/>
                    </a:lnTo>
                    <a:lnTo>
                      <a:pt x="1762361" y="989308"/>
                    </a:lnTo>
                    <a:lnTo>
                      <a:pt x="47415" y="989308"/>
                    </a:lnTo>
                    <a:lnTo>
                      <a:pt x="611375" y="421128"/>
                    </a:lnTo>
                    <a:lnTo>
                      <a:pt x="0" y="0"/>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rrow: Chevron 1">
                <a:extLst>
                  <a:ext uri="{FF2B5EF4-FFF2-40B4-BE49-F238E27FC236}">
                    <a16:creationId xmlns:a16="http://schemas.microsoft.com/office/drawing/2014/main" id="{B63FA407-F6E7-4460-BE00-59C5CD88A4FA}"/>
                  </a:ext>
                </a:extLst>
              </p:cNvPr>
              <p:cNvSpPr/>
              <p:nvPr/>
            </p:nvSpPr>
            <p:spPr>
              <a:xfrm rot="272365">
                <a:off x="1802298" y="1221534"/>
                <a:ext cx="2176897" cy="980242"/>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461951 w 2176897"/>
                  <a:gd name="connsiteY5" fmla="*/ 518291 h 980242"/>
                  <a:gd name="connsiteX6" fmla="*/ 9424 w 2176897"/>
                  <a:gd name="connsiteY6" fmla="*/ 0 h 98024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649824 w 2176897"/>
                  <a:gd name="connsiteY5" fmla="*/ 433884 h 980242"/>
                  <a:gd name="connsiteX6" fmla="*/ 9424 w 2176897"/>
                  <a:gd name="connsiteY6" fmla="*/ 0 h 9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897" h="980242">
                    <a:moveTo>
                      <a:pt x="9424" y="0"/>
                    </a:moveTo>
                    <a:lnTo>
                      <a:pt x="1714946" y="56340"/>
                    </a:lnTo>
                    <a:lnTo>
                      <a:pt x="2176897" y="518291"/>
                    </a:lnTo>
                    <a:lnTo>
                      <a:pt x="1714946" y="980242"/>
                    </a:lnTo>
                    <a:lnTo>
                      <a:pt x="0" y="980242"/>
                    </a:lnTo>
                    <a:lnTo>
                      <a:pt x="649824" y="433884"/>
                    </a:lnTo>
                    <a:lnTo>
                      <a:pt x="9424" y="0"/>
                    </a:lnTo>
                    <a:close/>
                  </a:path>
                </a:pathLst>
              </a:custGeom>
              <a:solidFill>
                <a:srgbClr val="9A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hevron 1">
                <a:extLst>
                  <a:ext uri="{FF2B5EF4-FFF2-40B4-BE49-F238E27FC236}">
                    <a16:creationId xmlns:a16="http://schemas.microsoft.com/office/drawing/2014/main" id="{590CC015-3E37-462D-87F1-800608B7309E}"/>
                  </a:ext>
                </a:extLst>
              </p:cNvPr>
              <p:cNvSpPr/>
              <p:nvPr/>
            </p:nvSpPr>
            <p:spPr>
              <a:xfrm rot="10800000">
                <a:off x="6162095" y="1114568"/>
                <a:ext cx="2176897" cy="906303"/>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461951 w 2176897"/>
                  <a:gd name="connsiteY5" fmla="*/ 518291 h 980242"/>
                  <a:gd name="connsiteX6" fmla="*/ 9424 w 2176897"/>
                  <a:gd name="connsiteY6" fmla="*/ 0 h 98024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649824 w 2176897"/>
                  <a:gd name="connsiteY5" fmla="*/ 433884 h 980242"/>
                  <a:gd name="connsiteX6" fmla="*/ 9424 w 2176897"/>
                  <a:gd name="connsiteY6" fmla="*/ 0 h 9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897" h="980242">
                    <a:moveTo>
                      <a:pt x="9424" y="0"/>
                    </a:moveTo>
                    <a:lnTo>
                      <a:pt x="1714946" y="56340"/>
                    </a:lnTo>
                    <a:lnTo>
                      <a:pt x="2176897" y="518291"/>
                    </a:lnTo>
                    <a:lnTo>
                      <a:pt x="1714946" y="980242"/>
                    </a:lnTo>
                    <a:lnTo>
                      <a:pt x="0" y="980242"/>
                    </a:lnTo>
                    <a:lnTo>
                      <a:pt x="649824" y="433884"/>
                    </a:lnTo>
                    <a:lnTo>
                      <a:pt x="9424" y="0"/>
                    </a:lnTo>
                    <a:close/>
                  </a:path>
                </a:pathLst>
              </a:custGeom>
              <a:solidFill>
                <a:srgbClr val="9A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8" name="Group 17">
                <a:extLst>
                  <a:ext uri="{FF2B5EF4-FFF2-40B4-BE49-F238E27FC236}">
                    <a16:creationId xmlns:a16="http://schemas.microsoft.com/office/drawing/2014/main" id="{88827ECE-11D4-41A5-BD76-14CB0C233C3C}"/>
                  </a:ext>
                </a:extLst>
              </p:cNvPr>
              <p:cNvGrpSpPr/>
              <p:nvPr/>
            </p:nvGrpSpPr>
            <p:grpSpPr>
              <a:xfrm>
                <a:off x="3224644" y="986345"/>
                <a:ext cx="4627419" cy="1174964"/>
                <a:chOff x="3186544" y="986344"/>
                <a:chExt cx="4627419" cy="1174964"/>
              </a:xfrm>
            </p:grpSpPr>
            <p:sp>
              <p:nvSpPr>
                <p:cNvPr id="12" name="Flowchart: Process 11">
                  <a:extLst>
                    <a:ext uri="{FF2B5EF4-FFF2-40B4-BE49-F238E27FC236}">
                      <a16:creationId xmlns:a16="http://schemas.microsoft.com/office/drawing/2014/main" id="{BD9F4E7D-C279-42A3-AD35-63E330C3EF98}"/>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Process 11">
                  <a:extLst>
                    <a:ext uri="{FF2B5EF4-FFF2-40B4-BE49-F238E27FC236}">
                      <a16:creationId xmlns:a16="http://schemas.microsoft.com/office/drawing/2014/main" id="{91A18FC5-A49A-4527-ACF9-B885DAF2C54B}"/>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7" name="Oval 16">
              <a:extLst>
                <a:ext uri="{FF2B5EF4-FFF2-40B4-BE49-F238E27FC236}">
                  <a16:creationId xmlns:a16="http://schemas.microsoft.com/office/drawing/2014/main" id="{9B316B6E-E7AC-496E-B8EA-19739A405995}"/>
                </a:ext>
              </a:extLst>
            </p:cNvPr>
            <p:cNvSpPr/>
            <p:nvPr/>
          </p:nvSpPr>
          <p:spPr>
            <a:xfrm>
              <a:off x="2167483" y="1151516"/>
              <a:ext cx="1697934" cy="1034829"/>
            </a:xfrm>
            <a:prstGeom prst="ellipse">
              <a:avLst/>
            </a:prstGeom>
            <a:solidFill>
              <a:srgbClr val="45AEC3"/>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smtClean="0">
                  <a:latin typeface=".VnAvant" panose="020B7200000000000000" pitchFamily="34" charset="0"/>
                </a:rPr>
                <a:t>Bài3</a:t>
              </a:r>
              <a:endParaRPr lang="en-US" sz="3200" b="1" dirty="0">
                <a:latin typeface=".VnAvant" panose="020B7200000000000000" pitchFamily="34" charset="0"/>
              </a:endParaRPr>
            </a:p>
          </p:txBody>
        </p:sp>
      </p:grpSp>
      <p:sp>
        <p:nvSpPr>
          <p:cNvPr id="20" name="TextBox 19">
            <a:extLst>
              <a:ext uri="{FF2B5EF4-FFF2-40B4-BE49-F238E27FC236}">
                <a16:creationId xmlns:a16="http://schemas.microsoft.com/office/drawing/2014/main" id="{B844E92B-6A1F-49C4-B6AC-341CD38D38AD}"/>
              </a:ext>
            </a:extLst>
          </p:cNvPr>
          <p:cNvSpPr txBox="1"/>
          <p:nvPr/>
        </p:nvSpPr>
        <p:spPr>
          <a:xfrm>
            <a:off x="4315363" y="1484808"/>
            <a:ext cx="3546765" cy="584775"/>
          </a:xfrm>
          <a:prstGeom prst="rect">
            <a:avLst/>
          </a:prstGeom>
          <a:noFill/>
        </p:spPr>
        <p:txBody>
          <a:bodyPr wrap="square" rtlCol="0">
            <a:spAutoFit/>
          </a:bodyPr>
          <a:lstStyle/>
          <a:p>
            <a:r>
              <a:rPr lang="en-US" sz="3200" b="1" dirty="0">
                <a:solidFill>
                  <a:srgbClr val="0070C0"/>
                </a:solidFill>
                <a:latin typeface="HP211"/>
                <a:cs typeface="Arial" panose="020B0604020202020204" pitchFamily="34" charset="0"/>
              </a:rPr>
              <a:t>HOẠ MI HÓT </a:t>
            </a:r>
          </a:p>
        </p:txBody>
      </p:sp>
      <p:grpSp>
        <p:nvGrpSpPr>
          <p:cNvPr id="37" name="Group 36">
            <a:extLst>
              <a:ext uri="{FF2B5EF4-FFF2-40B4-BE49-F238E27FC236}">
                <a16:creationId xmlns:a16="http://schemas.microsoft.com/office/drawing/2014/main" id="{3D0D1694-7B78-4A51-86EB-A4EA433B0ADD}"/>
              </a:ext>
            </a:extLst>
          </p:cNvPr>
          <p:cNvGrpSpPr/>
          <p:nvPr/>
        </p:nvGrpSpPr>
        <p:grpSpPr>
          <a:xfrm>
            <a:off x="1660246" y="2895934"/>
            <a:ext cx="7082006" cy="1294969"/>
            <a:chOff x="1399567" y="980238"/>
            <a:chExt cx="7082006" cy="1294969"/>
          </a:xfrm>
        </p:grpSpPr>
        <p:sp>
          <p:nvSpPr>
            <p:cNvPr id="39" name="Arrow: Chevron 24">
              <a:extLst>
                <a:ext uri="{FF2B5EF4-FFF2-40B4-BE49-F238E27FC236}">
                  <a16:creationId xmlns:a16="http://schemas.microsoft.com/office/drawing/2014/main" id="{A59EC3ED-3AA0-408A-8967-9FF97C10B700}"/>
                </a:ext>
              </a:extLst>
            </p:cNvPr>
            <p:cNvSpPr/>
            <p:nvPr/>
          </p:nvSpPr>
          <p:spPr>
            <a:xfrm>
              <a:off x="1399567" y="1392789"/>
              <a:ext cx="2255235" cy="882418"/>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0 w 2224312"/>
                <a:gd name="connsiteY0" fmla="*/ 0 h 989308"/>
                <a:gd name="connsiteX1" fmla="*/ 1762361 w 2224312"/>
                <a:gd name="connsiteY1" fmla="*/ 65406 h 989308"/>
                <a:gd name="connsiteX2" fmla="*/ 2224312 w 2224312"/>
                <a:gd name="connsiteY2" fmla="*/ 527357 h 989308"/>
                <a:gd name="connsiteX3" fmla="*/ 1762361 w 2224312"/>
                <a:gd name="connsiteY3" fmla="*/ 989308 h 989308"/>
                <a:gd name="connsiteX4" fmla="*/ 47415 w 2224312"/>
                <a:gd name="connsiteY4" fmla="*/ 989308 h 989308"/>
                <a:gd name="connsiteX5" fmla="*/ 509366 w 2224312"/>
                <a:gd name="connsiteY5" fmla="*/ 527357 h 989308"/>
                <a:gd name="connsiteX6" fmla="*/ 0 w 2224312"/>
                <a:gd name="connsiteY6" fmla="*/ 0 h 989308"/>
                <a:gd name="connsiteX0" fmla="*/ 0 w 2224312"/>
                <a:gd name="connsiteY0" fmla="*/ 0 h 989308"/>
                <a:gd name="connsiteX1" fmla="*/ 1762361 w 2224312"/>
                <a:gd name="connsiteY1" fmla="*/ 65406 h 989308"/>
                <a:gd name="connsiteX2" fmla="*/ 2224312 w 2224312"/>
                <a:gd name="connsiteY2" fmla="*/ 527357 h 989308"/>
                <a:gd name="connsiteX3" fmla="*/ 1762361 w 2224312"/>
                <a:gd name="connsiteY3" fmla="*/ 989308 h 989308"/>
                <a:gd name="connsiteX4" fmla="*/ 47415 w 2224312"/>
                <a:gd name="connsiteY4" fmla="*/ 989308 h 989308"/>
                <a:gd name="connsiteX5" fmla="*/ 611375 w 2224312"/>
                <a:gd name="connsiteY5" fmla="*/ 421128 h 989308"/>
                <a:gd name="connsiteX6" fmla="*/ 0 w 2224312"/>
                <a:gd name="connsiteY6" fmla="*/ 0 h 98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312" h="989308">
                  <a:moveTo>
                    <a:pt x="0" y="0"/>
                  </a:moveTo>
                  <a:lnTo>
                    <a:pt x="1762361" y="65406"/>
                  </a:lnTo>
                  <a:lnTo>
                    <a:pt x="2224312" y="527357"/>
                  </a:lnTo>
                  <a:lnTo>
                    <a:pt x="1762361" y="989308"/>
                  </a:lnTo>
                  <a:lnTo>
                    <a:pt x="47415" y="989308"/>
                  </a:lnTo>
                  <a:lnTo>
                    <a:pt x="611375" y="421128"/>
                  </a:lnTo>
                  <a:lnTo>
                    <a:pt x="0" y="0"/>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Arrow: Chevron 1">
              <a:extLst>
                <a:ext uri="{FF2B5EF4-FFF2-40B4-BE49-F238E27FC236}">
                  <a16:creationId xmlns:a16="http://schemas.microsoft.com/office/drawing/2014/main" id="{B63FA407-F6E7-4460-BE00-59C5CD88A4FA}"/>
                </a:ext>
              </a:extLst>
            </p:cNvPr>
            <p:cNvSpPr/>
            <p:nvPr/>
          </p:nvSpPr>
          <p:spPr>
            <a:xfrm rot="272365">
              <a:off x="1802298" y="1221534"/>
              <a:ext cx="2176897" cy="980242"/>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461951 w 2176897"/>
                <a:gd name="connsiteY5" fmla="*/ 518291 h 980242"/>
                <a:gd name="connsiteX6" fmla="*/ 9424 w 2176897"/>
                <a:gd name="connsiteY6" fmla="*/ 0 h 98024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649824 w 2176897"/>
                <a:gd name="connsiteY5" fmla="*/ 433884 h 980242"/>
                <a:gd name="connsiteX6" fmla="*/ 9424 w 2176897"/>
                <a:gd name="connsiteY6" fmla="*/ 0 h 9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897" h="980242">
                  <a:moveTo>
                    <a:pt x="9424" y="0"/>
                  </a:moveTo>
                  <a:lnTo>
                    <a:pt x="1714946" y="56340"/>
                  </a:lnTo>
                  <a:lnTo>
                    <a:pt x="2176897" y="518291"/>
                  </a:lnTo>
                  <a:lnTo>
                    <a:pt x="1714946" y="980242"/>
                  </a:lnTo>
                  <a:lnTo>
                    <a:pt x="0" y="980242"/>
                  </a:lnTo>
                  <a:lnTo>
                    <a:pt x="649824" y="433884"/>
                  </a:lnTo>
                  <a:lnTo>
                    <a:pt x="9424" y="0"/>
                  </a:lnTo>
                  <a:close/>
                </a:path>
              </a:pathLst>
            </a:custGeom>
            <a:solidFill>
              <a:srgbClr val="9A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22225">
                    <a:solidFill>
                      <a:schemeClr val="accent2"/>
                    </a:solidFill>
                    <a:prstDash val="solid"/>
                  </a:ln>
                  <a:solidFill>
                    <a:schemeClr val="accent2">
                      <a:lumMod val="40000"/>
                      <a:lumOff val="60000"/>
                    </a:schemeClr>
                  </a:solidFill>
                </a:rPr>
                <a:t>ĐỌC</a:t>
              </a:r>
              <a:endParaRPr lang="en-US" sz="4000" b="1" dirty="0">
                <a:ln w="22225">
                  <a:solidFill>
                    <a:schemeClr val="accent2"/>
                  </a:solidFill>
                  <a:prstDash val="solid"/>
                </a:ln>
                <a:solidFill>
                  <a:schemeClr val="accent2">
                    <a:lumMod val="40000"/>
                    <a:lumOff val="60000"/>
                  </a:schemeClr>
                </a:solidFill>
              </a:endParaRPr>
            </a:p>
          </p:txBody>
        </p:sp>
        <p:sp>
          <p:nvSpPr>
            <p:cNvPr id="41" name="Arrow: Chevron 1">
              <a:extLst>
                <a:ext uri="{FF2B5EF4-FFF2-40B4-BE49-F238E27FC236}">
                  <a16:creationId xmlns:a16="http://schemas.microsoft.com/office/drawing/2014/main" id="{590CC015-3E37-462D-87F1-800608B7309E}"/>
                </a:ext>
              </a:extLst>
            </p:cNvPr>
            <p:cNvSpPr/>
            <p:nvPr/>
          </p:nvSpPr>
          <p:spPr>
            <a:xfrm rot="10800000">
              <a:off x="6304676" y="1104447"/>
              <a:ext cx="2176897" cy="906303"/>
            </a:xfrm>
            <a:custGeom>
              <a:avLst/>
              <a:gdLst>
                <a:gd name="connsiteX0" fmla="*/ 0 w 2176897"/>
                <a:gd name="connsiteY0" fmla="*/ 0 h 923902"/>
                <a:gd name="connsiteX1" fmla="*/ 1714946 w 2176897"/>
                <a:gd name="connsiteY1" fmla="*/ 0 h 923902"/>
                <a:gd name="connsiteX2" fmla="*/ 2176897 w 2176897"/>
                <a:gd name="connsiteY2" fmla="*/ 461951 h 923902"/>
                <a:gd name="connsiteX3" fmla="*/ 1714946 w 2176897"/>
                <a:gd name="connsiteY3" fmla="*/ 923902 h 923902"/>
                <a:gd name="connsiteX4" fmla="*/ 0 w 2176897"/>
                <a:gd name="connsiteY4" fmla="*/ 923902 h 923902"/>
                <a:gd name="connsiteX5" fmla="*/ 461951 w 2176897"/>
                <a:gd name="connsiteY5" fmla="*/ 461951 h 923902"/>
                <a:gd name="connsiteX6" fmla="*/ 0 w 2176897"/>
                <a:gd name="connsiteY6" fmla="*/ 0 h 92390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461951 w 2176897"/>
                <a:gd name="connsiteY5" fmla="*/ 518291 h 980242"/>
                <a:gd name="connsiteX6" fmla="*/ 9424 w 2176897"/>
                <a:gd name="connsiteY6" fmla="*/ 0 h 980242"/>
                <a:gd name="connsiteX0" fmla="*/ 9424 w 2176897"/>
                <a:gd name="connsiteY0" fmla="*/ 0 h 980242"/>
                <a:gd name="connsiteX1" fmla="*/ 1714946 w 2176897"/>
                <a:gd name="connsiteY1" fmla="*/ 56340 h 980242"/>
                <a:gd name="connsiteX2" fmla="*/ 2176897 w 2176897"/>
                <a:gd name="connsiteY2" fmla="*/ 518291 h 980242"/>
                <a:gd name="connsiteX3" fmla="*/ 1714946 w 2176897"/>
                <a:gd name="connsiteY3" fmla="*/ 980242 h 980242"/>
                <a:gd name="connsiteX4" fmla="*/ 0 w 2176897"/>
                <a:gd name="connsiteY4" fmla="*/ 980242 h 980242"/>
                <a:gd name="connsiteX5" fmla="*/ 649824 w 2176897"/>
                <a:gd name="connsiteY5" fmla="*/ 433884 h 980242"/>
                <a:gd name="connsiteX6" fmla="*/ 9424 w 2176897"/>
                <a:gd name="connsiteY6" fmla="*/ 0 h 9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6897" h="980242">
                  <a:moveTo>
                    <a:pt x="9424" y="0"/>
                  </a:moveTo>
                  <a:lnTo>
                    <a:pt x="1714946" y="56340"/>
                  </a:lnTo>
                  <a:lnTo>
                    <a:pt x="2176897" y="518291"/>
                  </a:lnTo>
                  <a:lnTo>
                    <a:pt x="1714946" y="980242"/>
                  </a:lnTo>
                  <a:lnTo>
                    <a:pt x="0" y="980242"/>
                  </a:lnTo>
                  <a:lnTo>
                    <a:pt x="649824" y="433884"/>
                  </a:lnTo>
                  <a:lnTo>
                    <a:pt x="9424" y="0"/>
                  </a:lnTo>
                  <a:close/>
                </a:path>
              </a:pathLst>
            </a:custGeom>
            <a:solidFill>
              <a:srgbClr val="9A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2" name="Group 41">
              <a:extLst>
                <a:ext uri="{FF2B5EF4-FFF2-40B4-BE49-F238E27FC236}">
                  <a16:creationId xmlns:a16="http://schemas.microsoft.com/office/drawing/2014/main" id="{88827ECE-11D4-41A5-BD76-14CB0C233C3C}"/>
                </a:ext>
              </a:extLst>
            </p:cNvPr>
            <p:cNvGrpSpPr/>
            <p:nvPr/>
          </p:nvGrpSpPr>
          <p:grpSpPr>
            <a:xfrm>
              <a:off x="3397824" y="980238"/>
              <a:ext cx="4686021" cy="1174964"/>
              <a:chOff x="3359724" y="980237"/>
              <a:chExt cx="4686021" cy="1174964"/>
            </a:xfrm>
          </p:grpSpPr>
          <p:sp>
            <p:nvSpPr>
              <p:cNvPr id="43" name="Flowchart: Process 11">
                <a:extLst>
                  <a:ext uri="{FF2B5EF4-FFF2-40B4-BE49-F238E27FC236}">
                    <a16:creationId xmlns:a16="http://schemas.microsoft.com/office/drawing/2014/main" id="{BD9F4E7D-C279-42A3-AD35-63E330C3EF98}"/>
                  </a:ext>
                </a:extLst>
              </p:cNvPr>
              <p:cNvSpPr/>
              <p:nvPr/>
            </p:nvSpPr>
            <p:spPr>
              <a:xfrm rot="10800000">
                <a:off x="3418326" y="980237"/>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lowchart: Process 11">
                <a:extLst>
                  <a:ext uri="{FF2B5EF4-FFF2-40B4-BE49-F238E27FC236}">
                    <a16:creationId xmlns:a16="http://schemas.microsoft.com/office/drawing/2014/main" id="{91A18FC5-A49A-4527-ACF9-B885DAF2C54B}"/>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TIÊ</a:t>
                </a:r>
                <a:endParaRPr lang="en-US" dirty="0"/>
              </a:p>
            </p:txBody>
          </p:sp>
        </p:grpSp>
      </p:grpSp>
      <p:sp>
        <p:nvSpPr>
          <p:cNvPr id="45" name="TextBox 44">
            <a:extLst>
              <a:ext uri="{FF2B5EF4-FFF2-40B4-BE49-F238E27FC236}">
                <a16:creationId xmlns:a16="http://schemas.microsoft.com/office/drawing/2014/main" id="{B844E92B-6A1F-49C4-B6AC-341CD38D38AD}"/>
              </a:ext>
            </a:extLst>
          </p:cNvPr>
          <p:cNvSpPr txBox="1"/>
          <p:nvPr/>
        </p:nvSpPr>
        <p:spPr>
          <a:xfrm>
            <a:off x="4392795" y="3274414"/>
            <a:ext cx="3546765" cy="584775"/>
          </a:xfrm>
          <a:prstGeom prst="rect">
            <a:avLst/>
          </a:prstGeom>
          <a:noFill/>
        </p:spPr>
        <p:txBody>
          <a:bodyPr wrap="square" rtlCol="0">
            <a:spAutoFit/>
          </a:bodyPr>
          <a:lstStyle/>
          <a:p>
            <a:r>
              <a:rPr lang="en-US" sz="3200" b="1" dirty="0" smtClean="0">
                <a:solidFill>
                  <a:srgbClr val="0070C0"/>
                </a:solidFill>
                <a:latin typeface="HP211"/>
                <a:cs typeface="Arial" panose="020B0604020202020204" pitchFamily="34" charset="0"/>
              </a:rPr>
              <a:t>TIẾT 1+ 2  </a:t>
            </a:r>
            <a:endParaRPr lang="en-US" sz="3200" b="1" dirty="0">
              <a:solidFill>
                <a:srgbClr val="0070C0"/>
              </a:solidFill>
              <a:latin typeface="HP211"/>
              <a:cs typeface="Arial" panose="020B0604020202020204" pitchFamily="34" charset="0"/>
            </a:endParaRPr>
          </a:p>
        </p:txBody>
      </p:sp>
    </p:spTree>
    <p:extLst>
      <p:ext uri="{BB962C8B-B14F-4D97-AF65-F5344CB8AC3E}">
        <p14:creationId xmlns:p14="http://schemas.microsoft.com/office/powerpoint/2010/main" val="212773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BDBA16-E421-4B4C-B71C-36209713B7C4}"/>
              </a:ext>
            </a:extLst>
          </p:cNvPr>
          <p:cNvSpPr txBox="1">
            <a:spLocks/>
          </p:cNvSpPr>
          <p:nvPr/>
        </p:nvSpPr>
        <p:spPr>
          <a:xfrm>
            <a:off x="994445" y="1532589"/>
            <a:ext cx="10145780" cy="631062"/>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12800" b="1" dirty="0">
                <a:latin typeface="+mj-lt"/>
              </a:rPr>
              <a:t>Câu 1: Tìm trong bài đọc từ ngữ tả tiếng hót của hoạ mi.</a:t>
            </a:r>
            <a:r>
              <a:rPr lang="vi-VN" sz="12800" dirty="0">
                <a:latin typeface="+mj-lt"/>
              </a:rPr>
              <a:t/>
            </a:r>
            <a:br>
              <a:rPr lang="vi-VN" sz="12800" dirty="0">
                <a:latin typeface="+mj-lt"/>
              </a:rPr>
            </a:br>
            <a:r>
              <a:rPr lang="vi-VN" sz="12800" dirty="0">
                <a:latin typeface="+mj-lt"/>
              </a:rPr>
              <a:t/>
            </a:r>
            <a:br>
              <a:rPr lang="vi-VN" sz="12800" dirty="0">
                <a:latin typeface="+mj-lt"/>
              </a:rPr>
            </a:br>
            <a:r>
              <a:rPr lang="en-US" sz="3200" dirty="0">
                <a:latin typeface="+mj-lt"/>
              </a:rPr>
              <a:t>	</a:t>
            </a:r>
          </a:p>
        </p:txBody>
      </p:sp>
      <p:sp>
        <p:nvSpPr>
          <p:cNvPr id="3" name="Content Placeholder 2">
            <a:extLst>
              <a:ext uri="{FF2B5EF4-FFF2-40B4-BE49-F238E27FC236}">
                <a16:creationId xmlns:a16="http://schemas.microsoft.com/office/drawing/2014/main" id="{11BDBA16-E421-4B4C-B71C-36209713B7C4}"/>
              </a:ext>
            </a:extLst>
          </p:cNvPr>
          <p:cNvSpPr txBox="1">
            <a:spLocks/>
          </p:cNvSpPr>
          <p:nvPr/>
        </p:nvSpPr>
        <p:spPr>
          <a:xfrm>
            <a:off x="994445" y="3398999"/>
            <a:ext cx="10796725" cy="644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dirty="0" smtClean="0">
                <a:latin typeface="+mj-lt"/>
              </a:rPr>
              <a:t>Câu </a:t>
            </a:r>
            <a:r>
              <a:rPr lang="vi-VN" sz="3200" b="1" dirty="0">
                <a:latin typeface="+mj-lt"/>
              </a:rPr>
              <a:t>2: Đặt một câu với từ ngữ vừa tìm được</a:t>
            </a:r>
            <a:r>
              <a:rPr lang="vi-VN" sz="3200" b="1" dirty="0" smtClean="0">
                <a:latin typeface="+mj-lt"/>
              </a:rPr>
              <a:t>.</a:t>
            </a:r>
          </a:p>
        </p:txBody>
      </p:sp>
      <p:sp>
        <p:nvSpPr>
          <p:cNvPr id="5" name="Content Placeholder 2">
            <a:extLst>
              <a:ext uri="{FF2B5EF4-FFF2-40B4-BE49-F238E27FC236}">
                <a16:creationId xmlns:a16="http://schemas.microsoft.com/office/drawing/2014/main" id="{11BDBA16-E421-4B4C-B71C-36209713B7C4}"/>
              </a:ext>
            </a:extLst>
          </p:cNvPr>
          <p:cNvSpPr txBox="1">
            <a:spLocks/>
          </p:cNvSpPr>
          <p:nvPr/>
        </p:nvSpPr>
        <p:spPr>
          <a:xfrm>
            <a:off x="1395275" y="2047742"/>
            <a:ext cx="9514716" cy="1004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 </a:t>
            </a:r>
            <a:r>
              <a:rPr lang="en-US" dirty="0" smtClean="0">
                <a:latin typeface="+mj-lt"/>
              </a:rPr>
              <a:t>    </a:t>
            </a:r>
            <a:r>
              <a:rPr lang="vi-VN" dirty="0" smtClean="0">
                <a:latin typeface="+mj-lt"/>
              </a:rPr>
              <a:t>Những </a:t>
            </a:r>
            <a:r>
              <a:rPr lang="vi-VN" dirty="0">
                <a:latin typeface="+mj-lt"/>
              </a:rPr>
              <a:t>từ ngữ tả tiếng hót của họa mi </a:t>
            </a:r>
            <a:r>
              <a:rPr lang="vi-VN" dirty="0" smtClean="0">
                <a:latin typeface="+mj-lt"/>
              </a:rPr>
              <a:t>là</a:t>
            </a:r>
            <a:r>
              <a:rPr lang="vi-VN" dirty="0">
                <a:latin typeface="+mj-lt"/>
              </a:rPr>
              <a:t>: </a:t>
            </a:r>
            <a:endParaRPr lang="en-US" dirty="0" smtClean="0">
              <a:latin typeface="+mj-lt"/>
            </a:endParaRPr>
          </a:p>
          <a:p>
            <a:pPr marL="0" indent="0">
              <a:buNone/>
            </a:pPr>
            <a:r>
              <a:rPr lang="en-US" dirty="0">
                <a:latin typeface="+mj-lt"/>
              </a:rPr>
              <a:t> </a:t>
            </a:r>
            <a:r>
              <a:rPr lang="en-US" dirty="0" smtClean="0">
                <a:latin typeface="+mj-lt"/>
              </a:rPr>
              <a:t>        </a:t>
            </a:r>
            <a:r>
              <a:rPr lang="vi-VN" dirty="0" smtClean="0">
                <a:latin typeface="+mj-lt"/>
              </a:rPr>
              <a:t>vang </a:t>
            </a:r>
            <a:r>
              <a:rPr lang="vi-VN" dirty="0">
                <a:latin typeface="+mj-lt"/>
              </a:rPr>
              <a:t>lừng, trong suốt, dìu dặt, kì diệu.</a:t>
            </a:r>
            <a:br>
              <a:rPr lang="vi-VN" dirty="0">
                <a:latin typeface="+mj-lt"/>
              </a:rPr>
            </a:br>
            <a:endParaRPr lang="en-US" dirty="0">
              <a:latin typeface="+mj-lt"/>
            </a:endParaRPr>
          </a:p>
        </p:txBody>
      </p:sp>
      <p:sp>
        <p:nvSpPr>
          <p:cNvPr id="6" name="Content Placeholder 2">
            <a:extLst>
              <a:ext uri="{FF2B5EF4-FFF2-40B4-BE49-F238E27FC236}">
                <a16:creationId xmlns:a16="http://schemas.microsoft.com/office/drawing/2014/main" id="{11BDBA16-E421-4B4C-B71C-36209713B7C4}"/>
              </a:ext>
            </a:extLst>
          </p:cNvPr>
          <p:cNvSpPr txBox="1">
            <a:spLocks/>
          </p:cNvSpPr>
          <p:nvPr/>
        </p:nvSpPr>
        <p:spPr>
          <a:xfrm>
            <a:off x="1897550" y="4043966"/>
            <a:ext cx="10467753" cy="1419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b="1" dirty="0" smtClean="0">
                <a:latin typeface="+mj-lt"/>
              </a:rPr>
              <a:t> </a:t>
            </a:r>
            <a:r>
              <a:rPr lang="vi-VN" sz="3200" dirty="0" smtClean="0">
                <a:latin typeface="+mj-lt"/>
              </a:rPr>
              <a:t>Chim họa mi hót vang lừng</a:t>
            </a:r>
            <a:r>
              <a:rPr lang="vi-VN" dirty="0" smtClean="0"/>
              <a:t>.</a:t>
            </a:r>
            <a:endParaRPr lang="vi-VN" dirty="0"/>
          </a:p>
        </p:txBody>
      </p:sp>
      <p:sp>
        <p:nvSpPr>
          <p:cNvPr id="7" name="TextBox 6">
            <a:extLst>
              <a:ext uri="{FF2B5EF4-FFF2-40B4-BE49-F238E27FC236}">
                <a16:creationId xmlns:a16="http://schemas.microsoft.com/office/drawing/2014/main" id="{D1037E1C-469C-4972-895F-582D116142CF}"/>
              </a:ext>
            </a:extLst>
          </p:cNvPr>
          <p:cNvSpPr txBox="1"/>
          <p:nvPr/>
        </p:nvSpPr>
        <p:spPr>
          <a:xfrm>
            <a:off x="1744839" y="273953"/>
            <a:ext cx="9010650" cy="707886"/>
          </a:xfrm>
          <a:prstGeom prst="rect">
            <a:avLst/>
          </a:prstGeom>
          <a:noFill/>
        </p:spPr>
        <p:txBody>
          <a:bodyPr wrap="square" rtlCol="0">
            <a:sp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THEO VĂN BẢN ĐỌC</a:t>
            </a:r>
            <a:endPar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18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2"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3" grpId="2"/>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p:cNvSpPr/>
          <p:nvPr/>
        </p:nvSpPr>
        <p:spPr>
          <a:xfrm>
            <a:off x="518615" y="465512"/>
            <a:ext cx="10699845" cy="5375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800" b="1" dirty="0" smtClean="0">
                <a:solidFill>
                  <a:srgbClr val="FF0000"/>
                </a:solidFill>
                <a:latin typeface="HP001 4 hàng" panose="020B0603050302020204" pitchFamily="34" charset="0"/>
                <a:ea typeface="Arial-Rounded" panose="020B0604020202020204" pitchFamily="34" charset="0"/>
                <a:cs typeface="Times New Roman" panose="02020603050405020304" pitchFamily="18" charset="0"/>
              </a:rPr>
              <a:t>Vận dụng, trải nghiệm</a:t>
            </a:r>
          </a:p>
          <a:p>
            <a:pPr marL="571500" indent="-571500" algn="ctr">
              <a:buFontTx/>
              <a:buChar char="-"/>
              <a:defRPr/>
            </a:pPr>
            <a:r>
              <a:rPr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Em</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đọc</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lại</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bài</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cho</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người</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thân</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nghe</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và</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cho</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biết</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em</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thích</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hình</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ảnh</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nào</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trong</a:t>
            </a:r>
            <a:r>
              <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 </a:t>
            </a:r>
            <a:r>
              <a:rPr lang="en-US" sz="4000" b="1" dirty="0" err="1"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rPr>
              <a:t>bài</a:t>
            </a:r>
            <a:endParaRPr lang="en-US" sz="4000" b="1" dirty="0" smtClean="0">
              <a:solidFill>
                <a:prstClr val="white"/>
              </a:solidFill>
              <a:latin typeface="HP001 4 hàng" panose="020B0603050302020204" pitchFamily="34"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808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B5D5D34-26A9-4E5B-9D7C-1F00AC919AB7}"/>
              </a:ext>
            </a:extLst>
          </p:cNvPr>
          <p:cNvGrpSpPr/>
          <p:nvPr/>
        </p:nvGrpSpPr>
        <p:grpSpPr>
          <a:xfrm>
            <a:off x="666044" y="0"/>
            <a:ext cx="1524000" cy="823848"/>
            <a:chOff x="36715" y="2258787"/>
            <a:chExt cx="1524000" cy="823848"/>
          </a:xfrm>
        </p:grpSpPr>
        <p:grpSp>
          <p:nvGrpSpPr>
            <p:cNvPr id="31" name="Group 30">
              <a:extLst>
                <a:ext uri="{FF2B5EF4-FFF2-40B4-BE49-F238E27FC236}">
                  <a16:creationId xmlns:a16="http://schemas.microsoft.com/office/drawing/2014/main" id="{EAF53A9C-848C-418D-BB3E-C9F5AE240CA4}"/>
                </a:ext>
              </a:extLst>
            </p:cNvPr>
            <p:cNvGrpSpPr/>
            <p:nvPr/>
          </p:nvGrpSpPr>
          <p:grpSpPr>
            <a:xfrm>
              <a:off x="36715" y="2258787"/>
              <a:ext cx="1524000" cy="823848"/>
              <a:chOff x="3186544" y="986344"/>
              <a:chExt cx="4627419" cy="1174964"/>
            </a:xfrm>
          </p:grpSpPr>
          <p:sp>
            <p:nvSpPr>
              <p:cNvPr id="33" name="Flowchart: Process 11">
                <a:extLst>
                  <a:ext uri="{FF2B5EF4-FFF2-40B4-BE49-F238E27FC236}">
                    <a16:creationId xmlns:a16="http://schemas.microsoft.com/office/drawing/2014/main" id="{EE8B47D8-BED0-4E8C-AB5D-2D01EBAC7AE5}"/>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Process 11">
                <a:extLst>
                  <a:ext uri="{FF2B5EF4-FFF2-40B4-BE49-F238E27FC236}">
                    <a16:creationId xmlns:a16="http://schemas.microsoft.com/office/drawing/2014/main" id="{9B3A1BCB-BC5A-44AB-81AA-D7A984880ABC}"/>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a:extLst>
                <a:ext uri="{FF2B5EF4-FFF2-40B4-BE49-F238E27FC236}">
                  <a16:creationId xmlns:a16="http://schemas.microsoft.com/office/drawing/2014/main" id="{C34D26B2-8C83-46C4-9891-4112C518A20D}"/>
                </a:ext>
              </a:extLst>
            </p:cNvPr>
            <p:cNvSpPr txBox="1"/>
            <p:nvPr/>
          </p:nvSpPr>
          <p:spPr>
            <a:xfrm>
              <a:off x="207243" y="2419749"/>
              <a:ext cx="939800"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ĐỌC</a:t>
              </a:r>
            </a:p>
          </p:txBody>
        </p:sp>
      </p:grpSp>
      <p:pic>
        <p:nvPicPr>
          <p:cNvPr id="14" name="Picture 13"/>
          <p:cNvPicPr>
            <a:picLocks noChangeAspect="1"/>
          </p:cNvPicPr>
          <p:nvPr/>
        </p:nvPicPr>
        <p:blipFill>
          <a:blip r:embed="rId2"/>
          <a:stretch>
            <a:fillRect/>
          </a:stretch>
        </p:blipFill>
        <p:spPr>
          <a:xfrm>
            <a:off x="836572" y="823848"/>
            <a:ext cx="10555112" cy="6204818"/>
          </a:xfrm>
          <a:prstGeom prst="rect">
            <a:avLst/>
          </a:prstGeom>
        </p:spPr>
      </p:pic>
    </p:spTree>
    <p:extLst>
      <p:ext uri="{BB962C8B-B14F-4D97-AF65-F5344CB8AC3E}">
        <p14:creationId xmlns:p14="http://schemas.microsoft.com/office/powerpoint/2010/main" val="165729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A8AE4-2C38-4A2D-97D0-7D989799405A}"/>
              </a:ext>
            </a:extLst>
          </p:cNvPr>
          <p:cNvSpPr>
            <a:spLocks noGrp="1"/>
          </p:cNvSpPr>
          <p:nvPr>
            <p:ph idx="1"/>
          </p:nvPr>
        </p:nvSpPr>
        <p:spPr>
          <a:xfrm>
            <a:off x="968526" y="609599"/>
            <a:ext cx="10882745" cy="5994111"/>
          </a:xfrm>
        </p:spPr>
        <p:txBody>
          <a:bodyPr>
            <a:normAutofit fontScale="62500" lnSpcReduction="20000"/>
          </a:bodyPr>
          <a:lstStyle/>
          <a:p>
            <a:pPr marL="0" indent="0" algn="just">
              <a:buNone/>
            </a:pPr>
            <a:r>
              <a:rPr lang="en-US" sz="2800" dirty="0">
                <a:latin typeface=".VnAvant" panose="020B7200000000000000" pitchFamily="34" charset="0"/>
              </a:rPr>
              <a:t>	</a:t>
            </a:r>
          </a:p>
          <a:p>
            <a:pPr marL="0" indent="0" algn="just">
              <a:lnSpc>
                <a:spcPct val="110000"/>
              </a:lnSpc>
              <a:spcBef>
                <a:spcPts val="0"/>
              </a:spcBef>
              <a:buNone/>
            </a:pPr>
            <a:r>
              <a:rPr lang="en-US" sz="36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Mùa</a:t>
            </a:r>
            <a:r>
              <a:rPr lang="en-US" sz="4500" dirty="0" smtClean="0">
                <a:latin typeface="Times New Roman" panose="02020603050405020304" pitchFamily="18" charset="0"/>
                <a:cs typeface="Times New Roman" panose="02020603050405020304" pitchFamily="18" charset="0"/>
              </a:rPr>
              <a:t> xuân! Mỗi khi họa mi cất lên những tiếng hót vang lừng, mọi vật như có sự thay đổi kì diệu.</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endParaRPr lang="en-US" sz="45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Trời</a:t>
            </a:r>
            <a:r>
              <a:rPr lang="en-US" sz="4500" dirty="0" smtClean="0">
                <a:latin typeface="Times New Roman" panose="02020603050405020304" pitchFamily="18" charset="0"/>
                <a:cs typeface="Times New Roman" panose="02020603050405020304" pitchFamily="18" charset="0"/>
              </a:rPr>
              <a:t> bỗng sáng </a:t>
            </a:r>
            <a:r>
              <a:rPr lang="en-US" sz="4500" dirty="0" err="1" smtClean="0">
                <a:latin typeface="Times New Roman" panose="02020603050405020304" pitchFamily="18" charset="0"/>
                <a:cs typeface="Times New Roman" panose="02020603050405020304" pitchFamily="18" charset="0"/>
              </a:rPr>
              <a:t>ra.</a:t>
            </a:r>
            <a:r>
              <a:rPr lang="en-US" sz="4500" dirty="0" smtClean="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trắng </a:t>
            </a:r>
            <a:r>
              <a:rPr lang="en-US" sz="4500" dirty="0" err="1" smtClean="0">
                <a:latin typeface="Times New Roman" panose="02020603050405020304" pitchFamily="18" charset="0"/>
                <a:cs typeface="Times New Roman" panose="02020603050405020304" pitchFamily="18" charset="0"/>
              </a:rPr>
              <a:t>trắng</a:t>
            </a: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hơn</a:t>
            </a:r>
            <a:r>
              <a:rPr lang="en-US" sz="4500" dirty="0" smtClean="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p>
          <a:p>
            <a:pPr marL="0" indent="0">
              <a:lnSpc>
                <a:spcPct val="110000"/>
              </a:lnSpc>
              <a:spcBef>
                <a:spcPts val="0"/>
              </a:spcBef>
              <a:buNone/>
            </a:pPr>
            <a:r>
              <a:rPr lang="vi-VN" sz="4500" dirty="0" smtClean="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smtClean="0">
                <a:latin typeface="Times New Roman" panose="02020603050405020304" pitchFamily="18" charset="0"/>
                <a:cs typeface="Times New Roman" panose="02020603050405020304" pitchFamily="18" charset="0"/>
              </a:rPr>
              <a:t>     </a:t>
            </a:r>
            <a:r>
              <a:rPr lang="vi-VN" sz="4500" dirty="0" smtClean="0">
                <a:latin typeface="Times New Roman" panose="02020603050405020304" pitchFamily="18" charset="0"/>
                <a:cs typeface="Times New Roman" panose="02020603050405020304" pitchFamily="18" charset="0"/>
              </a:rPr>
              <a:t>Chim</a:t>
            </a:r>
            <a:r>
              <a:rPr lang="vi-VN" sz="4500" dirty="0">
                <a:latin typeface="Times New Roman" panose="02020603050405020304" pitchFamily="18" charset="0"/>
                <a:cs typeface="Times New Roman" panose="02020603050405020304" pitchFamily="18" charset="0"/>
              </a:rPr>
              <a:t>, mây, nước và hoa đều cho rằng tiếng hót kì diệu của hoạ mi đã làm cho tất cả bừng tỉnh giấc... Hoạ mi thấy lòng vui sướng, </a:t>
            </a:r>
            <a:r>
              <a:rPr lang="en-US" sz="4500" dirty="0" smtClean="0">
                <a:latin typeface="Times New Roman" panose="02020603050405020304" pitchFamily="18" charset="0"/>
                <a:cs typeface="Times New Roman" panose="02020603050405020304" pitchFamily="18" charset="0"/>
              </a:rPr>
              <a:t>c</a:t>
            </a:r>
            <a:r>
              <a:rPr lang="vi-VN" sz="4500" dirty="0" smtClean="0">
                <a:latin typeface="Times New Roman" panose="02020603050405020304" pitchFamily="18" charset="0"/>
                <a:cs typeface="Times New Roman" panose="02020603050405020304" pitchFamily="18" charset="0"/>
              </a:rPr>
              <a:t>ố </a:t>
            </a:r>
            <a:r>
              <a:rPr lang="vi-VN" sz="4500" dirty="0">
                <a:latin typeface="Times New Roman" panose="02020603050405020304" pitchFamily="18" charset="0"/>
                <a:cs typeface="Times New Roman" panose="02020603050405020304" pitchFamily="18" charset="0"/>
              </a:rPr>
              <a:t>hót hay hơn.</a:t>
            </a:r>
          </a:p>
          <a:p>
            <a:pPr marL="0" indent="0" algn="r">
              <a:lnSpc>
                <a:spcPct val="110000"/>
              </a:lnSpc>
              <a:spcBef>
                <a:spcPts val="0"/>
              </a:spcBef>
              <a:buNone/>
            </a:pPr>
            <a:r>
              <a:rPr lang="en-US" sz="3600" dirty="0" smtClean="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Võ Quảng)</a:t>
            </a:r>
            <a:endParaRPr lang="en-US" sz="36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B7F8C4D-3927-4A29-9E7A-F0D74F4192B4}"/>
              </a:ext>
            </a:extLst>
          </p:cNvPr>
          <p:cNvSpPr txBox="1"/>
          <p:nvPr/>
        </p:nvSpPr>
        <p:spPr>
          <a:xfrm>
            <a:off x="4924425" y="129600"/>
            <a:ext cx="234315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Họa</a:t>
            </a:r>
            <a:r>
              <a:rPr lang="en-US" sz="3200" b="1" dirty="0">
                <a:solidFill>
                  <a:srgbClr val="FF0000"/>
                </a:solidFill>
                <a:latin typeface="Times New Roman" panose="02020603050405020304" pitchFamily="18" charset="0"/>
                <a:cs typeface="Times New Roman" panose="02020603050405020304" pitchFamily="18" charset="0"/>
              </a:rPr>
              <a:t> mi </a:t>
            </a:r>
            <a:r>
              <a:rPr lang="en-US" sz="3200" b="1" dirty="0" err="1">
                <a:solidFill>
                  <a:srgbClr val="FF0000"/>
                </a:solidFill>
                <a:latin typeface="Times New Roman" panose="02020603050405020304" pitchFamily="18" charset="0"/>
                <a:cs typeface="Times New Roman" panose="02020603050405020304" pitchFamily="18" charset="0"/>
              </a:rPr>
              <a:t>hót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8299048" y="59644"/>
            <a:ext cx="3229338" cy="1309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NI-Avo" pitchFamily="2" charset="0"/>
            </a:endParaRPr>
          </a:p>
        </p:txBody>
      </p:sp>
      <p:sp>
        <p:nvSpPr>
          <p:cNvPr id="7" name="Cloud 6"/>
          <p:cNvSpPr/>
          <p:nvPr/>
        </p:nvSpPr>
        <p:spPr>
          <a:xfrm>
            <a:off x="8576840" y="0"/>
            <a:ext cx="3435873" cy="8796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Luyện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câu</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61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2" name="Rectangle 1"/>
          <p:cNvSpPr/>
          <p:nvPr/>
        </p:nvSpPr>
        <p:spPr>
          <a:xfrm>
            <a:off x="1404494" y="2759588"/>
            <a:ext cx="9264808" cy="523220"/>
          </a:xfrm>
          <a:prstGeom prst="rect">
            <a:avLst/>
          </a:prstGeom>
        </p:spPr>
        <p:txBody>
          <a:bodyPr wrap="square">
            <a:spAutoFit/>
          </a:bodyPr>
          <a:lstStyle/>
          <a:p>
            <a:r>
              <a:rPr lang="en-US" sz="2800" dirty="0" err="1" smtClean="0">
                <a:latin typeface="VNI-Avo" pitchFamily="2" charset="0"/>
              </a:rPr>
              <a:t>luồng</a:t>
            </a:r>
            <a:r>
              <a:rPr lang="en-US" sz="2800" dirty="0" smtClean="0">
                <a:latin typeface="VNI-Avo" pitchFamily="2" charset="0"/>
              </a:rPr>
              <a:t> </a:t>
            </a:r>
            <a:r>
              <a:rPr lang="en-US" sz="2800" dirty="0" err="1" smtClean="0">
                <a:latin typeface="VNI-Avo" pitchFamily="2" charset="0"/>
              </a:rPr>
              <a:t>sáng</a:t>
            </a:r>
            <a:r>
              <a:rPr lang="en-US" sz="2800" dirty="0" smtClean="0">
                <a:latin typeface="VNI-Avo" pitchFamily="2" charset="0"/>
              </a:rPr>
              <a:t>, </a:t>
            </a:r>
            <a:r>
              <a:rPr lang="en-US" sz="2800" dirty="0" err="1" smtClean="0">
                <a:latin typeface="VNI-Avo" pitchFamily="2" charset="0"/>
              </a:rPr>
              <a:t>rực</a:t>
            </a:r>
            <a:r>
              <a:rPr lang="en-US" sz="2800" dirty="0" smtClean="0">
                <a:latin typeface="VNI-Avo" pitchFamily="2" charset="0"/>
              </a:rPr>
              <a:t> </a:t>
            </a:r>
            <a:r>
              <a:rPr lang="en-US" sz="2800" dirty="0" err="1" smtClean="0">
                <a:latin typeface="VNI-Avo" pitchFamily="2" charset="0"/>
              </a:rPr>
              <a:t>rỡ</a:t>
            </a:r>
            <a:r>
              <a:rPr lang="en-US" sz="2800" dirty="0" smtClean="0">
                <a:latin typeface="VNI-Avo" pitchFamily="2" charset="0"/>
              </a:rPr>
              <a:t>, </a:t>
            </a:r>
            <a:r>
              <a:rPr lang="en-US" sz="2800" dirty="0" err="1" smtClean="0">
                <a:latin typeface="VNI-Avo" pitchFamily="2" charset="0"/>
              </a:rPr>
              <a:t>lấp</a:t>
            </a:r>
            <a:r>
              <a:rPr lang="en-US" sz="2800" dirty="0" smtClean="0">
                <a:latin typeface="VNI-Avo" pitchFamily="2" charset="0"/>
              </a:rPr>
              <a:t> </a:t>
            </a:r>
            <a:r>
              <a:rPr lang="en-US" sz="2800" dirty="0" err="1" smtClean="0">
                <a:latin typeface="VNI-Avo" pitchFamily="2" charset="0"/>
              </a:rPr>
              <a:t>lánh</a:t>
            </a:r>
            <a:r>
              <a:rPr lang="en-US" sz="2800" dirty="0" smtClean="0">
                <a:latin typeface="VNI-Avo" pitchFamily="2" charset="0"/>
              </a:rPr>
              <a:t>, </a:t>
            </a:r>
            <a:r>
              <a:rPr lang="en-US" sz="2800" dirty="0" err="1">
                <a:latin typeface="VNI-Avo" pitchFamily="2" charset="0"/>
              </a:rPr>
              <a:t>trong</a:t>
            </a:r>
            <a:r>
              <a:rPr lang="en-US" sz="2800" dirty="0">
                <a:latin typeface="VNI-Avo" pitchFamily="2" charset="0"/>
              </a:rPr>
              <a:t> </a:t>
            </a:r>
            <a:r>
              <a:rPr lang="en-US" sz="2800" dirty="0" err="1" smtClean="0">
                <a:latin typeface="VNI-Avo" pitchFamily="2" charset="0"/>
              </a:rPr>
              <a:t>suốt</a:t>
            </a:r>
            <a:r>
              <a:rPr lang="en-US" sz="2800" dirty="0" smtClean="0">
                <a:latin typeface="VNI-Avo" pitchFamily="2" charset="0"/>
              </a:rPr>
              <a:t>, </a:t>
            </a:r>
            <a:r>
              <a:rPr lang="en-US" sz="2800" dirty="0" err="1" smtClean="0">
                <a:latin typeface="VNI-Avo" pitchFamily="2" charset="0"/>
              </a:rPr>
              <a:t>vui</a:t>
            </a:r>
            <a:r>
              <a:rPr lang="en-US" sz="2800" dirty="0" smtClean="0">
                <a:latin typeface="VNI-Avo" pitchFamily="2" charset="0"/>
              </a:rPr>
              <a:t> </a:t>
            </a:r>
            <a:r>
              <a:rPr lang="en-US" sz="2800" dirty="0" err="1" smtClean="0">
                <a:latin typeface="VNI-Avo" pitchFamily="2" charset="0"/>
              </a:rPr>
              <a:t>sướng</a:t>
            </a:r>
            <a:endParaRPr lang="en-US" sz="2800" dirty="0"/>
          </a:p>
        </p:txBody>
      </p:sp>
      <p:sp>
        <p:nvSpPr>
          <p:cNvPr id="152" name="Rectangle 151"/>
          <p:cNvSpPr/>
          <p:nvPr/>
        </p:nvSpPr>
        <p:spPr>
          <a:xfrm>
            <a:off x="1577223" y="1964904"/>
            <a:ext cx="9239098" cy="523220"/>
          </a:xfrm>
          <a:prstGeom prst="rect">
            <a:avLst/>
          </a:prstGeom>
        </p:spPr>
        <p:txBody>
          <a:bodyPr wrap="square">
            <a:spAutoFit/>
          </a:bodyPr>
          <a:lstStyle/>
          <a:p>
            <a:r>
              <a:rPr lang="en-US" sz="2800" dirty="0" err="1" smtClean="0">
                <a:latin typeface="VNI-Avo" pitchFamily="2" charset="0"/>
              </a:rPr>
              <a:t>luồng</a:t>
            </a:r>
            <a:r>
              <a:rPr lang="en-US" sz="2800" dirty="0" smtClean="0">
                <a:latin typeface="VNI-Avo" pitchFamily="2" charset="0"/>
              </a:rPr>
              <a:t> </a:t>
            </a:r>
            <a:r>
              <a:rPr lang="en-US" sz="2800" dirty="0" err="1" smtClean="0">
                <a:latin typeface="VNI-Avo" pitchFamily="2" charset="0"/>
              </a:rPr>
              <a:t>sáng</a:t>
            </a:r>
            <a:r>
              <a:rPr lang="en-US" sz="2800" dirty="0" smtClean="0">
                <a:latin typeface="VNI-Avo" pitchFamily="2" charset="0"/>
              </a:rPr>
              <a:t>,…</a:t>
            </a:r>
            <a:endParaRPr lang="en-US" sz="2800" dirty="0"/>
          </a:p>
        </p:txBody>
      </p:sp>
      <p:pic>
        <p:nvPicPr>
          <p:cNvPr id="3" name="Picture 2"/>
          <p:cNvPicPr>
            <a:picLocks noChangeAspect="1"/>
          </p:cNvPicPr>
          <p:nvPr/>
        </p:nvPicPr>
        <p:blipFill>
          <a:blip r:embed="rId2"/>
          <a:stretch>
            <a:fillRect/>
          </a:stretch>
        </p:blipFill>
        <p:spPr>
          <a:xfrm>
            <a:off x="9726225" y="25003"/>
            <a:ext cx="2493131" cy="1720826"/>
          </a:xfrm>
          <a:prstGeom prst="rect">
            <a:avLst/>
          </a:prstGeom>
        </p:spPr>
      </p:pic>
    </p:spTree>
    <p:extLst>
      <p:ext uri="{BB962C8B-B14F-4D97-AF65-F5344CB8AC3E}">
        <p14:creationId xmlns:p14="http://schemas.microsoft.com/office/powerpoint/2010/main" val="352122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additive="base">
                                        <p:cTn id="12" dur="500" fill="hold"/>
                                        <p:tgtEl>
                                          <p:spTgt spid="152"/>
                                        </p:tgtEl>
                                        <p:attrNameLst>
                                          <p:attrName>ppt_x</p:attrName>
                                        </p:attrNameLst>
                                      </p:cBhvr>
                                      <p:tavLst>
                                        <p:tav tm="0">
                                          <p:val>
                                            <p:strVal val="#ppt_x"/>
                                          </p:val>
                                        </p:tav>
                                        <p:tav tm="100000">
                                          <p:val>
                                            <p:strVal val="#ppt_x"/>
                                          </p:val>
                                        </p:tav>
                                      </p:tavLst>
                                    </p:anim>
                                    <p:anim calcmode="lin" valueType="num">
                                      <p:cBhvr additive="base">
                                        <p:cTn id="13"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2EE2A4E-FE4F-4188-86DD-3BC123F92F22}"/>
              </a:ext>
            </a:extLst>
          </p:cNvPr>
          <p:cNvSpPr/>
          <p:nvPr/>
        </p:nvSpPr>
        <p:spPr>
          <a:xfrm>
            <a:off x="194453" y="627858"/>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Oval 4">
            <a:extLst>
              <a:ext uri="{FF2B5EF4-FFF2-40B4-BE49-F238E27FC236}">
                <a16:creationId xmlns:a16="http://schemas.microsoft.com/office/drawing/2014/main" id="{93720635-6DBD-4416-8A42-D27C8DDAE487}"/>
              </a:ext>
            </a:extLst>
          </p:cNvPr>
          <p:cNvSpPr/>
          <p:nvPr/>
        </p:nvSpPr>
        <p:spPr>
          <a:xfrm>
            <a:off x="258932" y="1771653"/>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8F71AD37-C28A-4FA6-A32B-2B4D6134302A}"/>
              </a:ext>
            </a:extLst>
          </p:cNvPr>
          <p:cNvSpPr/>
          <p:nvPr/>
        </p:nvSpPr>
        <p:spPr>
          <a:xfrm>
            <a:off x="387964" y="4894309"/>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Content Placeholder 2">
            <a:extLst>
              <a:ext uri="{FF2B5EF4-FFF2-40B4-BE49-F238E27FC236}">
                <a16:creationId xmlns:a16="http://schemas.microsoft.com/office/drawing/2014/main" id="{36E99E8D-0C5B-4998-BFE8-A78DCD54E557}"/>
              </a:ext>
            </a:extLst>
          </p:cNvPr>
          <p:cNvSpPr txBox="1">
            <a:spLocks/>
          </p:cNvSpPr>
          <p:nvPr/>
        </p:nvSpPr>
        <p:spPr>
          <a:xfrm>
            <a:off x="930564" y="724657"/>
            <a:ext cx="10577945" cy="1151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en-US" sz="2800" dirty="0">
                <a:latin typeface=".VnAvant" panose="020B7200000000000000" pitchFamily="34" charset="0"/>
              </a:rPr>
              <a:t>	</a:t>
            </a:r>
            <a:r>
              <a:rPr lang="en-US" dirty="0">
                <a:latin typeface="Times New Roman" panose="02020603050405020304" pitchFamily="18" charset="0"/>
                <a:cs typeface="Times New Roman" panose="02020603050405020304" pitchFamily="18" charset="0"/>
              </a:rPr>
              <a:t>Mùa xuân! Mỗi khi họa mi cất lên những tiếng hót vang lừng, mọi vật như có sự thay đổi kì diệu.</a:t>
            </a:r>
          </a:p>
        </p:txBody>
      </p:sp>
      <p:sp>
        <p:nvSpPr>
          <p:cNvPr id="10" name="Content Placeholder 2">
            <a:extLst>
              <a:ext uri="{FF2B5EF4-FFF2-40B4-BE49-F238E27FC236}">
                <a16:creationId xmlns:a16="http://schemas.microsoft.com/office/drawing/2014/main" id="{1FA8560E-E12D-4A2C-8036-6D8B8CC5942A}"/>
              </a:ext>
            </a:extLst>
          </p:cNvPr>
          <p:cNvSpPr txBox="1">
            <a:spLocks/>
          </p:cNvSpPr>
          <p:nvPr/>
        </p:nvSpPr>
        <p:spPr>
          <a:xfrm>
            <a:off x="930563" y="1933037"/>
            <a:ext cx="10577945" cy="115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VnAvant" panose="020B7200000000000000" pitchFamily="34" charset="0"/>
              </a:rPr>
              <a:t>	</a:t>
            </a:r>
            <a:r>
              <a:rPr lang="en-US" dirty="0">
                <a:latin typeface="Times New Roman" panose="02020603050405020304" pitchFamily="18" charset="0"/>
                <a:cs typeface="Times New Roman" panose="02020603050405020304" pitchFamily="18" charset="0"/>
              </a:rPr>
              <a:t> Trời bỗng sáng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trắng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hơn </a:t>
            </a:r>
            <a:r>
              <a:rPr lang="vi-VN"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endParaRPr lang="en-US" dirty="0">
              <a:latin typeface="VNI-Avo" pitchFamily="2" charset="0"/>
            </a:endParaRPr>
          </a:p>
        </p:txBody>
      </p:sp>
      <p:sp>
        <p:nvSpPr>
          <p:cNvPr id="11" name="Content Placeholder 2">
            <a:extLst>
              <a:ext uri="{FF2B5EF4-FFF2-40B4-BE49-F238E27FC236}">
                <a16:creationId xmlns:a16="http://schemas.microsoft.com/office/drawing/2014/main" id="{BEFFE345-10D2-4F94-BCC4-2494E2106E43}"/>
              </a:ext>
            </a:extLst>
          </p:cNvPr>
          <p:cNvSpPr txBox="1">
            <a:spLocks/>
          </p:cNvSpPr>
          <p:nvPr/>
        </p:nvSpPr>
        <p:spPr>
          <a:xfrm>
            <a:off x="930564" y="4886587"/>
            <a:ext cx="10577945" cy="115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dirty="0">
                <a:latin typeface=".VnAvant" panose="020B7200000000000000" pitchFamily="34" charset="0"/>
              </a:rPr>
              <a:t>	</a:t>
            </a:r>
            <a:r>
              <a:rPr lang="vi-VN" dirty="0">
                <a:latin typeface="Times New Roman" panose="02020603050405020304" pitchFamily="18" charset="0"/>
                <a:cs typeface="Times New Roman" panose="02020603050405020304" pitchFamily="18" charset="0"/>
              </a:rPr>
              <a:t>Chim, mây, nước và hoa đều cho rằng tiếng hót kì diệu của hoạ mi đã làm cho tất cả bừng tỉnh giấc... Hoạ mi thấy lòng vui sướng, </a:t>
            </a:r>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ố </a:t>
            </a:r>
            <a:r>
              <a:rPr lang="vi-VN" dirty="0">
                <a:latin typeface="Times New Roman" panose="02020603050405020304" pitchFamily="18" charset="0"/>
                <a:cs typeface="Times New Roman" panose="02020603050405020304" pitchFamily="18" charset="0"/>
              </a:rPr>
              <a:t>hót hay hơn.</a:t>
            </a:r>
          </a:p>
          <a:p>
            <a:pPr marL="0" indent="0" algn="r">
              <a:buNone/>
            </a:pPr>
            <a:r>
              <a:rPr lang="en-US" dirty="0" smtClean="0">
                <a:latin typeface=".VnAvant" panose="020B7200000000000000" pitchFamily="34" charset="0"/>
              </a:rPr>
              <a:t>(</a:t>
            </a:r>
            <a:r>
              <a:rPr lang="en-US" i="1" dirty="0">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Võ Quảng)</a:t>
            </a:r>
          </a:p>
          <a:p>
            <a:pPr marL="0" indent="0" algn="r">
              <a:buNone/>
            </a:pPr>
            <a:endParaRPr lang="en-US" dirty="0">
              <a:latin typeface=".VnAvant" panose="020B7200000000000000" pitchFamily="34" charset="0"/>
            </a:endParaRPr>
          </a:p>
        </p:txBody>
      </p:sp>
      <p:sp>
        <p:nvSpPr>
          <p:cNvPr id="12" name="TextBox 11">
            <a:extLst>
              <a:ext uri="{FF2B5EF4-FFF2-40B4-BE49-F238E27FC236}">
                <a16:creationId xmlns:a16="http://schemas.microsoft.com/office/drawing/2014/main" id="{8E00A9A0-B106-4571-85F6-FCD1DB34F87C}"/>
              </a:ext>
            </a:extLst>
          </p:cNvPr>
          <p:cNvSpPr txBox="1"/>
          <p:nvPr/>
        </p:nvSpPr>
        <p:spPr>
          <a:xfrm>
            <a:off x="4725680" y="92035"/>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p:cNvSpPr/>
          <p:nvPr/>
        </p:nvSpPr>
        <p:spPr>
          <a:xfrm>
            <a:off x="8387644" y="-1"/>
            <a:ext cx="3804356" cy="8918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a:t>
            </a:r>
            <a:r>
              <a:rPr lang="en-US" sz="2400" b="1" dirty="0" err="1" smtClean="0">
                <a:solidFill>
                  <a:schemeClr val="bg1"/>
                </a:solidFill>
                <a:latin typeface="Times New Roman" panose="02020603050405020304" pitchFamily="18" charset="0"/>
                <a:cs typeface="Times New Roman" panose="02020603050405020304" pitchFamily="18" charset="0"/>
              </a:rPr>
              <a:t>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tiếp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nối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9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9">
                                            <p:txEl>
                                              <p:pRg st="0" end="0"/>
                                            </p:txEl>
                                          </p:spTgt>
                                        </p:tgtEl>
                                        <p:attrNameLst>
                                          <p:attrName>style.color</p:attrName>
                                        </p:attrNameLst>
                                      </p:cBhvr>
                                      <p:to>
                                        <a:schemeClr val="accent2"/>
                                      </p:to>
                                    </p:animClr>
                                    <p:animClr clrSpc="rgb" dir="cw">
                                      <p:cBhvr>
                                        <p:cTn id="20" dur="500" fill="hold"/>
                                        <p:tgtEl>
                                          <p:spTgt spid="9">
                                            <p:txEl>
                                              <p:pRg st="0" end="0"/>
                                            </p:txEl>
                                          </p:spTgt>
                                        </p:tgtEl>
                                        <p:attrNameLst>
                                          <p:attrName>fillcolor</p:attrName>
                                        </p:attrNameLst>
                                      </p:cBhvr>
                                      <p:to>
                                        <a:schemeClr val="accent2"/>
                                      </p:to>
                                    </p:animClr>
                                    <p:set>
                                      <p:cBhvr>
                                        <p:cTn id="21" dur="500" fill="hold"/>
                                        <p:tgtEl>
                                          <p:spTgt spid="9">
                                            <p:txEl>
                                              <p:pRg st="0" end="0"/>
                                            </p:txEl>
                                          </p:spTgt>
                                        </p:tgtEl>
                                        <p:attrNameLst>
                                          <p:attrName>fill.type</p:attrName>
                                        </p:attrNameLst>
                                      </p:cBhvr>
                                      <p:to>
                                        <p:strVal val="solid"/>
                                      </p:to>
                                    </p:set>
                                    <p:set>
                                      <p:cBhvr>
                                        <p:cTn id="22" dur="500" fill="hold"/>
                                        <p:tgtEl>
                                          <p:spTgt spid="9">
                                            <p:txEl>
                                              <p:pRg st="0" end="0"/>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10">
                                            <p:txEl>
                                              <p:pRg st="0" end="0"/>
                                            </p:txEl>
                                          </p:spTgt>
                                        </p:tgtEl>
                                        <p:attrNameLst>
                                          <p:attrName>style.color</p:attrName>
                                        </p:attrNameLst>
                                      </p:cBhvr>
                                      <p:to>
                                        <a:srgbClr val="2E75B5"/>
                                      </p:to>
                                    </p:animClr>
                                    <p:animClr clrSpc="rgb" dir="cw">
                                      <p:cBhvr>
                                        <p:cTn id="32" dur="500" fill="hold"/>
                                        <p:tgtEl>
                                          <p:spTgt spid="10">
                                            <p:txEl>
                                              <p:pRg st="0" end="0"/>
                                            </p:txEl>
                                          </p:spTgt>
                                        </p:tgtEl>
                                        <p:attrNameLst>
                                          <p:attrName>fillcolor</p:attrName>
                                        </p:attrNameLst>
                                      </p:cBhvr>
                                      <p:to>
                                        <a:srgbClr val="2E75B5"/>
                                      </p:to>
                                    </p:animClr>
                                    <p:set>
                                      <p:cBhvr>
                                        <p:cTn id="33" dur="500" fill="hold"/>
                                        <p:tgtEl>
                                          <p:spTgt spid="10">
                                            <p:txEl>
                                              <p:pRg st="0" end="0"/>
                                            </p:txEl>
                                          </p:spTgt>
                                        </p:tgtEl>
                                        <p:attrNameLst>
                                          <p:attrName>fill.type</p:attrName>
                                        </p:attrNameLst>
                                      </p:cBhvr>
                                      <p:to>
                                        <p:strVal val="solid"/>
                                      </p:to>
                                    </p:set>
                                    <p:set>
                                      <p:cBhvr>
                                        <p:cTn id="34" dur="500" fill="hold"/>
                                        <p:tgtEl>
                                          <p:spTgt spid="10">
                                            <p:txEl>
                                              <p:pRg st="0" end="0"/>
                                            </p:txEl>
                                          </p:spTgt>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mph" presetSubtype="0" fill="hold" nodeType="clickEffect">
                                  <p:stCondLst>
                                    <p:cond delay="0"/>
                                  </p:stCondLst>
                                  <p:childTnLst>
                                    <p:animClr clrSpc="rgb" dir="cw">
                                      <p:cBhvr override="childStyle">
                                        <p:cTn id="43" dur="500" fill="hold"/>
                                        <p:tgtEl>
                                          <p:spTgt spid="11">
                                            <p:txEl>
                                              <p:pRg st="0" end="0"/>
                                            </p:txEl>
                                          </p:spTgt>
                                        </p:tgtEl>
                                        <p:attrNameLst>
                                          <p:attrName>style.color</p:attrName>
                                        </p:attrNameLst>
                                      </p:cBhvr>
                                      <p:to>
                                        <a:srgbClr val="FF00FF"/>
                                      </p:to>
                                    </p:animClr>
                                    <p:animClr clrSpc="rgb" dir="cw">
                                      <p:cBhvr>
                                        <p:cTn id="44" dur="500" fill="hold"/>
                                        <p:tgtEl>
                                          <p:spTgt spid="11">
                                            <p:txEl>
                                              <p:pRg st="0" end="0"/>
                                            </p:txEl>
                                          </p:spTgt>
                                        </p:tgtEl>
                                        <p:attrNameLst>
                                          <p:attrName>fillcolor</p:attrName>
                                        </p:attrNameLst>
                                      </p:cBhvr>
                                      <p:to>
                                        <a:srgbClr val="FF00FF"/>
                                      </p:to>
                                    </p:animClr>
                                    <p:set>
                                      <p:cBhvr>
                                        <p:cTn id="45" dur="500" fill="hold"/>
                                        <p:tgtEl>
                                          <p:spTgt spid="11">
                                            <p:txEl>
                                              <p:pRg st="0" end="0"/>
                                            </p:txEl>
                                          </p:spTgt>
                                        </p:tgtEl>
                                        <p:attrNameLst>
                                          <p:attrName>fill.type</p:attrName>
                                        </p:attrNameLst>
                                      </p:cBhvr>
                                      <p:to>
                                        <p:strVal val="solid"/>
                                      </p:to>
                                    </p:set>
                                    <p:set>
                                      <p:cBhvr>
                                        <p:cTn id="46" dur="500" fill="hold"/>
                                        <p:tgtEl>
                                          <p:spTgt spid="11">
                                            <p:txEl>
                                              <p:pRg st="0" end="0"/>
                                            </p:txEl>
                                          </p:spTgt>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9" presetClass="emph" presetSubtype="0" fill="hold" nodeType="clickEffect">
                                  <p:stCondLst>
                                    <p:cond delay="0"/>
                                  </p:stCondLst>
                                  <p:childTnLst>
                                    <p:animClr clrSpc="rgb" dir="cw">
                                      <p:cBhvr override="childStyle">
                                        <p:cTn id="50" dur="500" fill="hold"/>
                                        <p:tgtEl>
                                          <p:spTgt spid="11">
                                            <p:txEl>
                                              <p:pRg st="1" end="1"/>
                                            </p:txEl>
                                          </p:spTgt>
                                        </p:tgtEl>
                                        <p:attrNameLst>
                                          <p:attrName>style.color</p:attrName>
                                        </p:attrNameLst>
                                      </p:cBhvr>
                                      <p:to>
                                        <a:srgbClr val="FF00FF"/>
                                      </p:to>
                                    </p:animClr>
                                    <p:animClr clrSpc="rgb" dir="cw">
                                      <p:cBhvr>
                                        <p:cTn id="51" dur="500" fill="hold"/>
                                        <p:tgtEl>
                                          <p:spTgt spid="11">
                                            <p:txEl>
                                              <p:pRg st="1" end="1"/>
                                            </p:txEl>
                                          </p:spTgt>
                                        </p:tgtEl>
                                        <p:attrNameLst>
                                          <p:attrName>fillcolor</p:attrName>
                                        </p:attrNameLst>
                                      </p:cBhvr>
                                      <p:to>
                                        <a:srgbClr val="FF00FF"/>
                                      </p:to>
                                    </p:animClr>
                                    <p:set>
                                      <p:cBhvr>
                                        <p:cTn id="52" dur="500" fill="hold"/>
                                        <p:tgtEl>
                                          <p:spTgt spid="11">
                                            <p:txEl>
                                              <p:pRg st="1" end="1"/>
                                            </p:txEl>
                                          </p:spTgt>
                                        </p:tgtEl>
                                        <p:attrNameLst>
                                          <p:attrName>fill.type</p:attrName>
                                        </p:attrNameLst>
                                      </p:cBhvr>
                                      <p:to>
                                        <p:strVal val="solid"/>
                                      </p:to>
                                    </p:set>
                                    <p:set>
                                      <p:cBhvr>
                                        <p:cTn id="53" dur="500" fill="hold"/>
                                        <p:tgtEl>
                                          <p:spTgt spid="11">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E99E8D-0C5B-4998-BFE8-A78DCD54E557}"/>
              </a:ext>
            </a:extLst>
          </p:cNvPr>
          <p:cNvSpPr txBox="1">
            <a:spLocks/>
          </p:cNvSpPr>
          <p:nvPr/>
        </p:nvSpPr>
        <p:spPr>
          <a:xfrm>
            <a:off x="807027" y="1291327"/>
            <a:ext cx="10577945" cy="1151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en-US" sz="2800" dirty="0">
                <a:latin typeface=".VnAvant" panose="020B7200000000000000" pitchFamily="34" charset="0"/>
              </a:rPr>
              <a:t>	</a:t>
            </a:r>
            <a:r>
              <a:rPr lang="en-US" dirty="0">
                <a:latin typeface="Times New Roman" panose="02020603050405020304" pitchFamily="18" charset="0"/>
                <a:cs typeface="Times New Roman" panose="02020603050405020304" pitchFamily="18" charset="0"/>
              </a:rPr>
              <a:t>Mùa xuân! Mỗi khi họa mi cất lên những tiếng hót vang lừng, mọi vật như có sự thay đổi kì diệu.</a:t>
            </a:r>
          </a:p>
        </p:txBody>
      </p:sp>
      <p:sp>
        <p:nvSpPr>
          <p:cNvPr id="12" name="TextBox 11">
            <a:extLst>
              <a:ext uri="{FF2B5EF4-FFF2-40B4-BE49-F238E27FC236}">
                <a16:creationId xmlns:a16="http://schemas.microsoft.com/office/drawing/2014/main" id="{8E00A9A0-B106-4571-85F6-FCD1DB34F87C}"/>
              </a:ext>
            </a:extLst>
          </p:cNvPr>
          <p:cNvSpPr txBox="1"/>
          <p:nvPr/>
        </p:nvSpPr>
        <p:spPr>
          <a:xfrm>
            <a:off x="4674165" y="568656"/>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p:cNvSpPr/>
          <p:nvPr/>
        </p:nvSpPr>
        <p:spPr>
          <a:xfrm>
            <a:off x="8387644" y="-1"/>
            <a:ext cx="3804356" cy="10818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a:t>
            </a:r>
            <a:r>
              <a:rPr lang="en-US" sz="2400" b="1" dirty="0" err="1" smtClean="0">
                <a:solidFill>
                  <a:schemeClr val="bg1"/>
                </a:solidFill>
                <a:latin typeface="Times New Roman" panose="02020603050405020304" pitchFamily="18" charset="0"/>
                <a:cs typeface="Times New Roman" panose="02020603050405020304" pitchFamily="18" charset="0"/>
              </a:rPr>
              <a:t>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tiếp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nối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1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06085"/>
            <a:ext cx="12192000" cy="325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07027" y="2775088"/>
            <a:ext cx="10216899" cy="830997"/>
          </a:xfrm>
          <a:prstGeom prst="rect">
            <a:avLst/>
          </a:prstGeom>
          <a:noFill/>
        </p:spPr>
        <p:txBody>
          <a:bodyPr wrap="none" rtlCol="0">
            <a:spAutoFit/>
          </a:bodyPr>
          <a:lstStyle/>
          <a:p>
            <a:r>
              <a:rPr lang="en-US" sz="2400" dirty="0" err="1" smtClean="0"/>
              <a:t>Chim</a:t>
            </a:r>
            <a:r>
              <a:rPr lang="en-US" sz="2400" dirty="0" smtClean="0"/>
              <a:t> </a:t>
            </a:r>
            <a:r>
              <a:rPr lang="en-US" sz="2400" dirty="0" err="1" smtClean="0"/>
              <a:t>họa</a:t>
            </a:r>
            <a:r>
              <a:rPr lang="en-US" sz="2400" dirty="0" smtClean="0"/>
              <a:t> mi: </a:t>
            </a:r>
            <a:r>
              <a:rPr lang="en-US" sz="2400" dirty="0" err="1" smtClean="0"/>
              <a:t>loài</a:t>
            </a:r>
            <a:r>
              <a:rPr lang="en-US" sz="2400" dirty="0" smtClean="0"/>
              <a:t> </a:t>
            </a:r>
            <a:r>
              <a:rPr lang="en-US" sz="2400" dirty="0" err="1" smtClean="0"/>
              <a:t>chim</a:t>
            </a:r>
            <a:r>
              <a:rPr lang="en-US" sz="2400" dirty="0" smtClean="0"/>
              <a:t> </a:t>
            </a:r>
            <a:r>
              <a:rPr lang="en-US" sz="2400" dirty="0" err="1" smtClean="0"/>
              <a:t>nhỏ</a:t>
            </a:r>
            <a:r>
              <a:rPr lang="en-US" sz="2400" dirty="0" smtClean="0"/>
              <a:t>, </a:t>
            </a:r>
            <a:r>
              <a:rPr lang="en-US" sz="2400" dirty="0" err="1" smtClean="0"/>
              <a:t>lông</a:t>
            </a:r>
            <a:r>
              <a:rPr lang="en-US" sz="2400" dirty="0" smtClean="0"/>
              <a:t> </a:t>
            </a:r>
            <a:r>
              <a:rPr lang="en-US" sz="2400" dirty="0" err="1" smtClean="0"/>
              <a:t>màu</a:t>
            </a:r>
            <a:r>
              <a:rPr lang="en-US" sz="2400" dirty="0" smtClean="0"/>
              <a:t> </a:t>
            </a:r>
            <a:r>
              <a:rPr lang="en-US" sz="2400" dirty="0" err="1" smtClean="0"/>
              <a:t>nâu</a:t>
            </a:r>
            <a:r>
              <a:rPr lang="en-US" sz="2400" dirty="0" smtClean="0"/>
              <a:t> </a:t>
            </a:r>
            <a:r>
              <a:rPr lang="en-US" sz="2400" dirty="0" err="1" smtClean="0"/>
              <a:t>vàng</a:t>
            </a:r>
            <a:r>
              <a:rPr lang="en-US" sz="2400" dirty="0" smtClean="0"/>
              <a:t>, </a:t>
            </a:r>
            <a:r>
              <a:rPr lang="en-US" sz="2400" dirty="0" err="1" smtClean="0"/>
              <a:t>trên</a:t>
            </a:r>
            <a:r>
              <a:rPr lang="en-US" sz="2400" dirty="0" smtClean="0"/>
              <a:t> mi </a:t>
            </a:r>
            <a:r>
              <a:rPr lang="en-US" sz="2400" dirty="0" err="1" smtClean="0"/>
              <a:t>mắt</a:t>
            </a:r>
            <a:r>
              <a:rPr lang="en-US" sz="2400" dirty="0" smtClean="0"/>
              <a:t> </a:t>
            </a:r>
            <a:r>
              <a:rPr lang="en-US" sz="2400" dirty="0" err="1" smtClean="0"/>
              <a:t>có</a:t>
            </a:r>
            <a:r>
              <a:rPr lang="en-US" sz="2400" dirty="0" smtClean="0"/>
              <a:t> </a:t>
            </a:r>
            <a:r>
              <a:rPr lang="en-US" sz="2400" dirty="0" err="1" smtClean="0"/>
              <a:t>vành</a:t>
            </a:r>
            <a:r>
              <a:rPr lang="en-US" sz="2400" dirty="0" smtClean="0"/>
              <a:t> </a:t>
            </a:r>
            <a:r>
              <a:rPr lang="en-US" sz="2400" dirty="0" err="1" smtClean="0"/>
              <a:t>lông</a:t>
            </a:r>
            <a:r>
              <a:rPr lang="en-US" sz="2400" dirty="0" smtClean="0"/>
              <a:t> </a:t>
            </a:r>
            <a:r>
              <a:rPr lang="en-US" sz="2400" dirty="0" err="1" smtClean="0"/>
              <a:t>trắng</a:t>
            </a:r>
            <a:r>
              <a:rPr lang="en-US" sz="2400" dirty="0" smtClean="0"/>
              <a:t>, </a:t>
            </a:r>
          </a:p>
          <a:p>
            <a:r>
              <a:rPr lang="en-US" sz="2400" dirty="0" err="1" smtClean="0"/>
              <a:t>giọng</a:t>
            </a:r>
            <a:r>
              <a:rPr lang="en-US" sz="2400" dirty="0" smtClean="0"/>
              <a:t> </a:t>
            </a:r>
            <a:r>
              <a:rPr lang="en-US" sz="2400" dirty="0" err="1" smtClean="0"/>
              <a:t>hót</a:t>
            </a:r>
            <a:r>
              <a:rPr lang="en-US" sz="2400" dirty="0" smtClean="0"/>
              <a:t> </a:t>
            </a:r>
            <a:r>
              <a:rPr lang="en-US" sz="2400" dirty="0" err="1" smtClean="0"/>
              <a:t>rất</a:t>
            </a:r>
            <a:r>
              <a:rPr lang="en-US" sz="2400" dirty="0" smtClean="0"/>
              <a:t> </a:t>
            </a:r>
            <a:r>
              <a:rPr lang="en-US" sz="2400" dirty="0" err="1" smtClean="0"/>
              <a:t>trong</a:t>
            </a:r>
            <a:r>
              <a:rPr lang="en-US" sz="2400" dirty="0" smtClean="0"/>
              <a:t> </a:t>
            </a:r>
            <a:r>
              <a:rPr lang="en-US" sz="2400" dirty="0" err="1" smtClean="0"/>
              <a:t>và</a:t>
            </a:r>
            <a:r>
              <a:rPr lang="en-US" sz="2400" dirty="0" smtClean="0"/>
              <a:t> </a:t>
            </a:r>
            <a:r>
              <a:rPr lang="en-US" sz="2400" dirty="0" err="1" smtClean="0"/>
              <a:t>cao</a:t>
            </a:r>
            <a:endParaRPr lang="en-US" sz="2400" dirty="0"/>
          </a:p>
        </p:txBody>
      </p:sp>
      <p:pic>
        <p:nvPicPr>
          <p:cNvPr id="4" name="Picture 3"/>
          <p:cNvPicPr>
            <a:picLocks noChangeAspect="1"/>
          </p:cNvPicPr>
          <p:nvPr/>
        </p:nvPicPr>
        <p:blipFill>
          <a:blip r:embed="rId3"/>
          <a:stretch>
            <a:fillRect/>
          </a:stretch>
        </p:blipFill>
        <p:spPr>
          <a:xfrm>
            <a:off x="7958667" y="3589463"/>
            <a:ext cx="4154311" cy="2540882"/>
          </a:xfrm>
          <a:prstGeom prst="rect">
            <a:avLst/>
          </a:prstGeom>
        </p:spPr>
      </p:pic>
      <p:pic>
        <p:nvPicPr>
          <p:cNvPr id="5" name="Picture 4"/>
          <p:cNvPicPr>
            <a:picLocks noChangeAspect="1"/>
          </p:cNvPicPr>
          <p:nvPr/>
        </p:nvPicPr>
        <p:blipFill>
          <a:blip r:embed="rId4"/>
          <a:stretch>
            <a:fillRect/>
          </a:stretch>
        </p:blipFill>
        <p:spPr>
          <a:xfrm>
            <a:off x="3530278" y="3589463"/>
            <a:ext cx="4510125" cy="2540882"/>
          </a:xfrm>
          <a:prstGeom prst="rect">
            <a:avLst/>
          </a:prstGeom>
        </p:spPr>
      </p:pic>
    </p:spTree>
    <p:extLst>
      <p:ext uri="{BB962C8B-B14F-4D97-AF65-F5344CB8AC3E}">
        <p14:creationId xmlns:p14="http://schemas.microsoft.com/office/powerpoint/2010/main" val="5051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FA8560E-E12D-4A2C-8036-6D8B8CC5942A}"/>
              </a:ext>
            </a:extLst>
          </p:cNvPr>
          <p:cNvSpPr txBox="1">
            <a:spLocks/>
          </p:cNvSpPr>
          <p:nvPr/>
        </p:nvSpPr>
        <p:spPr>
          <a:xfrm>
            <a:off x="784100" y="891822"/>
            <a:ext cx="10577945" cy="115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VnAvant" panose="020B7200000000000000" pitchFamily="34" charset="0"/>
              </a:rPr>
              <a:t> </a:t>
            </a:r>
            <a:r>
              <a:rPr lang="en-US" dirty="0" smtClean="0">
                <a:latin typeface=".VnAvant" panose="020B7200000000000000" pitchFamily="34" charset="0"/>
              </a:rPr>
              <a:t>     </a:t>
            </a:r>
            <a:r>
              <a:rPr lang="en-US" dirty="0" err="1" smtClean="0">
                <a:latin typeface="Times New Roman" panose="02020603050405020304" pitchFamily="18" charset="0"/>
                <a:cs typeface="Times New Roman" panose="02020603050405020304" pitchFamily="18" charset="0"/>
              </a:rPr>
              <a:t>Trời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bỗng sáng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trắng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hơn </a:t>
            </a:r>
            <a:r>
              <a:rPr lang="vi-VN"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endParaRPr lang="en-US" dirty="0">
              <a:latin typeface="VNI-Avo" pitchFamily="2" charset="0"/>
            </a:endParaRPr>
          </a:p>
        </p:txBody>
      </p:sp>
      <p:sp>
        <p:nvSpPr>
          <p:cNvPr id="12" name="TextBox 11">
            <a:extLst>
              <a:ext uri="{FF2B5EF4-FFF2-40B4-BE49-F238E27FC236}">
                <a16:creationId xmlns:a16="http://schemas.microsoft.com/office/drawing/2014/main" id="{8E00A9A0-B106-4571-85F6-FCD1DB34F87C}"/>
              </a:ext>
            </a:extLst>
          </p:cNvPr>
          <p:cNvSpPr txBox="1"/>
          <p:nvPr/>
        </p:nvSpPr>
        <p:spPr>
          <a:xfrm>
            <a:off x="4725680" y="92035"/>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p:cNvSpPr/>
          <p:nvPr/>
        </p:nvSpPr>
        <p:spPr>
          <a:xfrm>
            <a:off x="8387644" y="-1"/>
            <a:ext cx="3804356" cy="8918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a:t>
            </a:r>
            <a:r>
              <a:rPr lang="en-US" sz="2400" b="1" dirty="0" err="1" smtClean="0">
                <a:solidFill>
                  <a:schemeClr val="bg1"/>
                </a:solidFill>
                <a:latin typeface="Times New Roman" panose="02020603050405020304" pitchFamily="18" charset="0"/>
                <a:cs typeface="Times New Roman" panose="02020603050405020304" pitchFamily="18" charset="0"/>
              </a:rPr>
              <a:t>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tiếp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nối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981905" y="3865223"/>
            <a:ext cx="1991251" cy="523220"/>
          </a:xfrm>
          <a:prstGeom prst="rect">
            <a:avLst/>
          </a:prstGeom>
        </p:spPr>
        <p:txBody>
          <a:bodyPr wrap="none">
            <a:spAutoFit/>
          </a:bodyPr>
          <a:lstStyle/>
          <a:p>
            <a:r>
              <a:rPr lang="vi-VN" sz="2800" i="1" dirty="0">
                <a:latin typeface="Times New Roman" panose="02020603050405020304" pitchFamily="18" charset="0"/>
                <a:cs typeface="Times New Roman" panose="02020603050405020304" pitchFamily="18" charset="0"/>
              </a:rPr>
              <a:t>Luồng sáng</a:t>
            </a:r>
            <a:r>
              <a:rPr lang="vi-VN" sz="28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872794" y="3865223"/>
            <a:ext cx="6688049" cy="523220"/>
          </a:xfrm>
          <a:prstGeom prst="rect">
            <a:avLst/>
          </a:prstGeom>
        </p:spPr>
        <p:txBody>
          <a:bodyPr wrap="none">
            <a:spAutoFit/>
          </a:bodyPr>
          <a:lstStyle/>
          <a:p>
            <a:r>
              <a:rPr lang="vi-VN" sz="2800" dirty="0" smtClean="0">
                <a:latin typeface="Times New Roman" panose="02020603050405020304" pitchFamily="18" charset="0"/>
                <a:cs typeface="Times New Roman" panose="02020603050405020304" pitchFamily="18" charset="0"/>
              </a:rPr>
              <a:t>ánh </a:t>
            </a:r>
            <a:r>
              <a:rPr lang="vi-VN" sz="2800" dirty="0">
                <a:latin typeface="Times New Roman" panose="02020603050405020304" pitchFamily="18" charset="0"/>
                <a:cs typeface="Times New Roman" panose="02020603050405020304" pitchFamily="18" charset="0"/>
              </a:rPr>
              <a:t>sáng di chuyển theo một chiều nhất định.</a:t>
            </a:r>
          </a:p>
        </p:txBody>
      </p:sp>
      <p:sp>
        <p:nvSpPr>
          <p:cNvPr id="3" name="Rectangle 2"/>
          <p:cNvSpPr/>
          <p:nvPr/>
        </p:nvSpPr>
        <p:spPr>
          <a:xfrm>
            <a:off x="2010057" y="4420246"/>
            <a:ext cx="822661" cy="523220"/>
          </a:xfrm>
          <a:prstGeom prst="rect">
            <a:avLst/>
          </a:prstGeom>
        </p:spPr>
        <p:txBody>
          <a:bodyPr wrap="none">
            <a:spAutoFit/>
          </a:bodyPr>
          <a:lstStyle/>
          <a:p>
            <a:r>
              <a:rPr lang="vi-VN" sz="2800" i="1" dirty="0">
                <a:latin typeface="Times New Roman" panose="02020603050405020304" pitchFamily="18" charset="0"/>
                <a:cs typeface="Times New Roman" panose="02020603050405020304" pitchFamily="18" charset="0"/>
              </a:rPr>
              <a:t>Lộc</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762839" y="4420246"/>
            <a:ext cx="5101076" cy="523220"/>
          </a:xfrm>
          <a:prstGeom prst="rect">
            <a:avLst/>
          </a:prstGeom>
        </p:spPr>
        <p:txBody>
          <a:bodyPr wrap="none">
            <a:spAutoFit/>
          </a:bodyPr>
          <a:lstStyle/>
          <a:p>
            <a:r>
              <a:rPr lang="vi-VN" sz="2800" dirty="0" smtClean="0">
                <a:latin typeface="Times New Roman" panose="02020603050405020304" pitchFamily="18" charset="0"/>
                <a:cs typeface="Times New Roman" panose="02020603050405020304" pitchFamily="18" charset="0"/>
              </a:rPr>
              <a:t>l</a:t>
            </a:r>
            <a:r>
              <a:rPr lang="en-US" sz="2800" dirty="0" smtClean="0">
                <a:latin typeface="Times New Roman" panose="02020603050405020304" pitchFamily="18" charset="0"/>
                <a:cs typeface="Times New Roman" panose="02020603050405020304" pitchFamily="18" charset="0"/>
              </a:rPr>
              <a:t>á</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mới bắt đầu mọc vào mùa xuân</a:t>
            </a:r>
            <a:r>
              <a:rPr lang="vi-VN"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flipH="1">
            <a:off x="0" y="92035"/>
            <a:ext cx="1793494" cy="891822"/>
          </a:xfrm>
          <a:prstGeom prst="rect">
            <a:avLst/>
          </a:prstGeom>
        </p:spPr>
      </p:pic>
      <p:pic>
        <p:nvPicPr>
          <p:cNvPr id="15" name="Picture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9488490" y="3713446"/>
            <a:ext cx="2506981" cy="22638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6" name="Rectangle 15"/>
          <p:cNvSpPr/>
          <p:nvPr/>
        </p:nvSpPr>
        <p:spPr>
          <a:xfrm>
            <a:off x="981905" y="4975269"/>
            <a:ext cx="1413564" cy="523220"/>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Dìu </a:t>
            </a:r>
            <a:r>
              <a:rPr lang="vi-VN" sz="2800" i="1" dirty="0" smtClean="0">
                <a:latin typeface="Times New Roman" panose="02020603050405020304" pitchFamily="18" charset="0"/>
                <a:cs typeface="Times New Roman" panose="02020603050405020304" pitchFamily="18" charset="0"/>
              </a:rPr>
              <a:t>dặt</a:t>
            </a:r>
            <a:r>
              <a:rPr lang="en-US" sz="2800" i="1" dirty="0" smtClean="0">
                <a:latin typeface="Times New Roman" panose="02020603050405020304" pitchFamily="18" charset="0"/>
                <a:cs typeface="Times New Roman" panose="02020603050405020304" pitchFamily="18" charset="0"/>
              </a:rPr>
              <a:t>:</a:t>
            </a:r>
            <a:endParaRPr lang="en-US" sz="2800" dirty="0"/>
          </a:p>
        </p:txBody>
      </p:sp>
      <p:sp>
        <p:nvSpPr>
          <p:cNvPr id="17" name="Rectangle 16"/>
          <p:cNvSpPr/>
          <p:nvPr/>
        </p:nvSpPr>
        <p:spPr>
          <a:xfrm>
            <a:off x="2071845" y="4985693"/>
            <a:ext cx="9578288" cy="523220"/>
          </a:xfrm>
          <a:prstGeom prst="rect">
            <a:avLst/>
          </a:prstGeom>
        </p:spPr>
        <p:txBody>
          <a:bodyPr wrap="square">
            <a:spAutoFit/>
          </a:bodyPr>
          <a:lstStyle/>
          <a:p>
            <a:r>
              <a:rPr lang="vi-VN"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âm thanh lúc nhanh, lúc chậm một cách nhịp nhàng </a:t>
            </a:r>
            <a:r>
              <a:rPr lang="en-US" sz="2800" dirty="0" smtClean="0">
                <a:latin typeface="Times New Roman" panose="02020603050405020304" pitchFamily="18" charset="0"/>
                <a:cs typeface="Times New Roman" panose="02020603050405020304" pitchFamily="18" charset="0"/>
              </a:rPr>
              <a:t>v</a:t>
            </a:r>
            <a:r>
              <a:rPr lang="vi-VN" sz="2800" dirty="0" smtClean="0">
                <a:latin typeface="Times New Roman" panose="02020603050405020304" pitchFamily="18" charset="0"/>
                <a:cs typeface="Times New Roman" panose="02020603050405020304" pitchFamily="18" charset="0"/>
              </a:rPr>
              <a:t>à </a:t>
            </a:r>
            <a:r>
              <a:rPr lang="vi-VN" sz="2800" dirty="0">
                <a:latin typeface="Times New Roman" panose="02020603050405020304" pitchFamily="18" charset="0"/>
                <a:cs typeface="Times New Roman" panose="02020603050405020304" pitchFamily="18" charset="0"/>
              </a:rPr>
              <a:t>êm nhẹ.</a:t>
            </a:r>
            <a:endParaRPr lang="en-US" sz="2800" dirty="0"/>
          </a:p>
        </p:txBody>
      </p:sp>
      <p:sp>
        <p:nvSpPr>
          <p:cNvPr id="18" name="Rectangle 17"/>
          <p:cNvSpPr/>
          <p:nvPr/>
        </p:nvSpPr>
        <p:spPr>
          <a:xfrm>
            <a:off x="340891" y="5708238"/>
            <a:ext cx="11851109" cy="692497"/>
          </a:xfrm>
          <a:prstGeom prst="rect">
            <a:avLst/>
          </a:prstGeom>
        </p:spPr>
        <p:txBody>
          <a:bodyPr wrap="square">
            <a:spAutoFit/>
          </a:bodyPr>
          <a:lstStyle/>
          <a:p>
            <a:pPr>
              <a:lnSpc>
                <a:spcPct val="150000"/>
              </a:lnSpc>
            </a:pPr>
            <a:r>
              <a:rPr lang="en-US" sz="2600" dirty="0">
                <a:latin typeface="Times New Roman" panose="02020603050405020304" pitchFamily="18" charset="0"/>
                <a:cs typeface="Times New Roman" panose="02020603050405020304" pitchFamily="18" charset="0"/>
              </a:rPr>
              <a:t>Da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bỗng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trắng</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xốp hơn, trôi nhẹ nhàng hơn</a:t>
            </a:r>
            <a:r>
              <a:rPr lang="vi-VN" sz="2600" dirty="0" smtClean="0">
                <a:latin typeface="Times New Roman" panose="02020603050405020304" pitchFamily="18" charset="0"/>
                <a:cs typeface="Times New Roman" panose="02020603050405020304" pitchFamily="18" charset="0"/>
              </a:rPr>
              <a:t>.</a:t>
            </a:r>
            <a:endParaRPr lang="en-US" sz="2600" dirty="0">
              <a:latin typeface="VNI-Avo" pitchFamily="2" charset="0"/>
            </a:endParaRPr>
          </a:p>
        </p:txBody>
      </p:sp>
      <p:cxnSp>
        <p:nvCxnSpPr>
          <p:cNvPr id="20" name="Straight Connector 19"/>
          <p:cNvCxnSpPr/>
          <p:nvPr/>
        </p:nvCxnSpPr>
        <p:spPr>
          <a:xfrm flipH="1">
            <a:off x="3464416" y="5989196"/>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760884" y="5922231"/>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986190" y="5977309"/>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650133" y="5934079"/>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695020" y="5977309"/>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6"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EFFE345-10D2-4F94-BCC4-2494E2106E43}"/>
              </a:ext>
            </a:extLst>
          </p:cNvPr>
          <p:cNvSpPr txBox="1">
            <a:spLocks/>
          </p:cNvSpPr>
          <p:nvPr/>
        </p:nvSpPr>
        <p:spPr>
          <a:xfrm>
            <a:off x="788896" y="1254745"/>
            <a:ext cx="10577945" cy="1501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dirty="0">
                <a:latin typeface=".VnAvant" panose="020B7200000000000000" pitchFamily="34" charset="0"/>
              </a:rPr>
              <a:t> </a:t>
            </a:r>
            <a:r>
              <a:rPr lang="en-US" dirty="0" smtClean="0">
                <a:latin typeface=".VnAvant" panose="020B7200000000000000" pitchFamily="34" charset="0"/>
              </a:rPr>
              <a:t>     </a:t>
            </a:r>
            <a:r>
              <a:rPr lang="vi-VN" dirty="0" smtClean="0">
                <a:latin typeface="Times New Roman" panose="02020603050405020304" pitchFamily="18" charset="0"/>
                <a:cs typeface="Times New Roman" panose="02020603050405020304" pitchFamily="18" charset="0"/>
              </a:rPr>
              <a:t>Chim</a:t>
            </a:r>
            <a:r>
              <a:rPr lang="vi-VN" dirty="0">
                <a:latin typeface="Times New Roman" panose="02020603050405020304" pitchFamily="18" charset="0"/>
                <a:cs typeface="Times New Roman" panose="02020603050405020304" pitchFamily="18" charset="0"/>
              </a:rPr>
              <a:t>, mây, nước và hoa đều cho rằng tiếng hót kì diệu của hoạ mi đã làm cho tất cả bừng tỉnh giấc... Hoạ mi thấy lòng vui sướng, </a:t>
            </a:r>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ố </a:t>
            </a:r>
            <a:r>
              <a:rPr lang="vi-VN" dirty="0">
                <a:latin typeface="Times New Roman" panose="02020603050405020304" pitchFamily="18" charset="0"/>
                <a:cs typeface="Times New Roman" panose="02020603050405020304" pitchFamily="18" charset="0"/>
              </a:rPr>
              <a:t>hót hay hơn.</a:t>
            </a:r>
          </a:p>
          <a:p>
            <a:pPr marL="0" indent="0" algn="r">
              <a:buNone/>
            </a:pPr>
            <a:endParaRPr lang="en-US" dirty="0">
              <a:latin typeface=".VnAvant" panose="020B7200000000000000" pitchFamily="34" charset="0"/>
            </a:endParaRPr>
          </a:p>
        </p:txBody>
      </p:sp>
      <p:sp>
        <p:nvSpPr>
          <p:cNvPr id="5" name="TextBox 4">
            <a:extLst>
              <a:ext uri="{FF2B5EF4-FFF2-40B4-BE49-F238E27FC236}">
                <a16:creationId xmlns:a16="http://schemas.microsoft.com/office/drawing/2014/main" id="{8E00A9A0-B106-4571-85F6-FCD1DB34F87C}"/>
              </a:ext>
            </a:extLst>
          </p:cNvPr>
          <p:cNvSpPr txBox="1"/>
          <p:nvPr/>
        </p:nvSpPr>
        <p:spPr>
          <a:xfrm>
            <a:off x="4725680" y="233703"/>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32" y="3606085"/>
            <a:ext cx="12192000" cy="325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096250" y="3998442"/>
            <a:ext cx="4095750" cy="2095500"/>
          </a:xfrm>
          <a:prstGeom prst="rect">
            <a:avLst/>
          </a:prstGeom>
        </p:spPr>
      </p:pic>
      <p:sp>
        <p:nvSpPr>
          <p:cNvPr id="8" name="Cloud 7"/>
          <p:cNvSpPr/>
          <p:nvPr/>
        </p:nvSpPr>
        <p:spPr>
          <a:xfrm>
            <a:off x="8384146" y="-1"/>
            <a:ext cx="3807854" cy="10818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a:t>
            </a:r>
            <a:r>
              <a:rPr lang="en-US" sz="2400" b="1" dirty="0" err="1" smtClean="0">
                <a:solidFill>
                  <a:schemeClr val="bg1"/>
                </a:solidFill>
                <a:latin typeface="Times New Roman" panose="02020603050405020304" pitchFamily="18" charset="0"/>
                <a:cs typeface="Times New Roman" panose="02020603050405020304" pitchFamily="18" charset="0"/>
              </a:rPr>
              <a:t>ọc</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tiếp</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nối</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835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977</TotalTime>
  <Words>922</Words>
  <Application>Microsoft Office PowerPoint</Application>
  <PresentationFormat>Widescreen</PresentationFormat>
  <Paragraphs>121</Paragraphs>
  <Slides>21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.VnAvant</vt:lpstr>
      <vt:lpstr>Arial</vt:lpstr>
      <vt:lpstr>Arial-Rounded</vt:lpstr>
      <vt:lpstr>Calibri</vt:lpstr>
      <vt:lpstr>Calibri Light</vt:lpstr>
      <vt:lpstr>等线</vt:lpstr>
      <vt:lpstr>DFPOP1-W9</vt:lpstr>
      <vt:lpstr>HP001 4 hàng</vt:lpstr>
      <vt:lpstr>HP211</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Đồng</dc:creator>
  <cp:lastModifiedBy>MAIHUNG</cp:lastModifiedBy>
  <cp:revision>112</cp:revision>
  <dcterms:created xsi:type="dcterms:W3CDTF">2021-07-06T02:11:11Z</dcterms:created>
  <dcterms:modified xsi:type="dcterms:W3CDTF">2025-04-16T07:38:41Z</dcterms:modified>
</cp:coreProperties>
</file>