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20" r:id="rId2"/>
    <p:sldId id="287" r:id="rId3"/>
    <p:sldId id="261" r:id="rId4"/>
    <p:sldId id="283" r:id="rId5"/>
    <p:sldId id="305" r:id="rId6"/>
    <p:sldId id="284" r:id="rId7"/>
    <p:sldId id="304" r:id="rId8"/>
    <p:sldId id="309" r:id="rId9"/>
    <p:sldId id="30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FF1"/>
    <a:srgbClr val="2E88DA"/>
    <a:srgbClr val="FF00FF"/>
    <a:srgbClr val="0D94D7"/>
    <a:srgbClr val="FF6600"/>
    <a:srgbClr val="9AD3DE"/>
    <a:srgbClr val="45AEC3"/>
    <a:srgbClr val="7AC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82176-EBF2-4F34-9304-D05B3A9DEDEB}" type="datetimeFigureOut">
              <a:rPr lang="en-GB" smtClean="0"/>
              <a:t>16/04/2025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2C934-CA26-4EF2-8BEC-923F073CA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589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14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79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08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4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4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59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10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9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6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0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5ED77-E63F-4614-A211-FF0E179E9980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7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2390528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0EEE6E9-7236-43F9-B397-63B34B5C8854}"/>
              </a:ext>
            </a:extLst>
          </p:cNvPr>
          <p:cNvGrpSpPr/>
          <p:nvPr/>
        </p:nvGrpSpPr>
        <p:grpSpPr>
          <a:xfrm>
            <a:off x="1802827" y="1150545"/>
            <a:ext cx="6939425" cy="1288862"/>
            <a:chOff x="1543633" y="1001196"/>
            <a:chExt cx="6939425" cy="128886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D0D1694-7B78-4A51-86EB-A4EA433B0ADD}"/>
                </a:ext>
              </a:extLst>
            </p:cNvPr>
            <p:cNvGrpSpPr/>
            <p:nvPr/>
          </p:nvGrpSpPr>
          <p:grpSpPr>
            <a:xfrm>
              <a:off x="1543633" y="1001196"/>
              <a:ext cx="6939425" cy="1288862"/>
              <a:chOff x="1399567" y="986345"/>
              <a:chExt cx="6939425" cy="1288862"/>
            </a:xfrm>
          </p:grpSpPr>
          <p:sp>
            <p:nvSpPr>
              <p:cNvPr id="25" name="Arrow: Chevron 24">
                <a:extLst>
                  <a:ext uri="{FF2B5EF4-FFF2-40B4-BE49-F238E27FC236}">
                    <a16:creationId xmlns:a16="http://schemas.microsoft.com/office/drawing/2014/main" id="{A59EC3ED-3AA0-408A-8967-9FF97C10B700}"/>
                  </a:ext>
                </a:extLst>
              </p:cNvPr>
              <p:cNvSpPr/>
              <p:nvPr/>
            </p:nvSpPr>
            <p:spPr>
              <a:xfrm>
                <a:off x="1399567" y="1392789"/>
                <a:ext cx="2255235" cy="882418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509366 w 2224312"/>
                  <a:gd name="connsiteY5" fmla="*/ 527357 h 989308"/>
                  <a:gd name="connsiteX6" fmla="*/ 0 w 2224312"/>
                  <a:gd name="connsiteY6" fmla="*/ 0 h 989308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611375 w 2224312"/>
                  <a:gd name="connsiteY5" fmla="*/ 421128 h 989308"/>
                  <a:gd name="connsiteX6" fmla="*/ 0 w 2224312"/>
                  <a:gd name="connsiteY6" fmla="*/ 0 h 989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4312" h="989308">
                    <a:moveTo>
                      <a:pt x="0" y="0"/>
                    </a:moveTo>
                    <a:lnTo>
                      <a:pt x="1762361" y="65406"/>
                    </a:lnTo>
                    <a:lnTo>
                      <a:pt x="2224312" y="527357"/>
                    </a:lnTo>
                    <a:lnTo>
                      <a:pt x="1762361" y="989308"/>
                    </a:lnTo>
                    <a:lnTo>
                      <a:pt x="47415" y="989308"/>
                    </a:lnTo>
                    <a:lnTo>
                      <a:pt x="611375" y="421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" name="Arrow: Chevron 1">
                <a:extLst>
                  <a:ext uri="{FF2B5EF4-FFF2-40B4-BE49-F238E27FC236}">
                    <a16:creationId xmlns:a16="http://schemas.microsoft.com/office/drawing/2014/main" id="{B63FA407-F6E7-4460-BE00-59C5CD88A4FA}"/>
                  </a:ext>
                </a:extLst>
              </p:cNvPr>
              <p:cNvSpPr/>
              <p:nvPr/>
            </p:nvSpPr>
            <p:spPr>
              <a:xfrm rot="272365">
                <a:off x="1802298" y="1221534"/>
                <a:ext cx="2176897" cy="980242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Arrow: Chevron 1">
                <a:extLst>
                  <a:ext uri="{FF2B5EF4-FFF2-40B4-BE49-F238E27FC236}">
                    <a16:creationId xmlns:a16="http://schemas.microsoft.com/office/drawing/2014/main" id="{590CC015-3E37-462D-87F1-800608B7309E}"/>
                  </a:ext>
                </a:extLst>
              </p:cNvPr>
              <p:cNvSpPr/>
              <p:nvPr/>
            </p:nvSpPr>
            <p:spPr>
              <a:xfrm rot="10800000">
                <a:off x="6162095" y="1114568"/>
                <a:ext cx="2176897" cy="906303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88827ECE-11D4-41A5-BD76-14CB0C233C3C}"/>
                  </a:ext>
                </a:extLst>
              </p:cNvPr>
              <p:cNvGrpSpPr/>
              <p:nvPr/>
            </p:nvGrpSpPr>
            <p:grpSpPr>
              <a:xfrm>
                <a:off x="3224644" y="986345"/>
                <a:ext cx="4627419" cy="1174964"/>
                <a:chOff x="3186544" y="986344"/>
                <a:chExt cx="4627419" cy="1174964"/>
              </a:xfrm>
            </p:grpSpPr>
            <p:sp>
              <p:nvSpPr>
                <p:cNvPr id="12" name="Flowchart: Process 11">
                  <a:extLst>
                    <a:ext uri="{FF2B5EF4-FFF2-40B4-BE49-F238E27FC236}">
                      <a16:creationId xmlns:a16="http://schemas.microsoft.com/office/drawing/2014/main" id="{BD9F4E7D-C279-42A3-AD35-63E330C3EF98}"/>
                    </a:ext>
                  </a:extLst>
                </p:cNvPr>
                <p:cNvSpPr/>
                <p:nvPr/>
              </p:nvSpPr>
              <p:spPr>
                <a:xfrm rot="10800000">
                  <a:off x="3186544" y="986344"/>
                  <a:ext cx="4627419" cy="1174964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rgbClr val="0D94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Flowchart: Process 11">
                  <a:extLst>
                    <a:ext uri="{FF2B5EF4-FFF2-40B4-BE49-F238E27FC236}">
                      <a16:creationId xmlns:a16="http://schemas.microsoft.com/office/drawing/2014/main" id="{91A18FC5-A49A-4527-ACF9-B885DAF2C54B}"/>
                    </a:ext>
                  </a:extLst>
                </p:cNvPr>
                <p:cNvSpPr/>
                <p:nvPr/>
              </p:nvSpPr>
              <p:spPr>
                <a:xfrm rot="10800000">
                  <a:off x="3359724" y="1095843"/>
                  <a:ext cx="4281057" cy="981003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B316B6E-E7AC-496E-B8EA-19739A405995}"/>
                </a:ext>
              </a:extLst>
            </p:cNvPr>
            <p:cNvSpPr/>
            <p:nvPr/>
          </p:nvSpPr>
          <p:spPr>
            <a:xfrm>
              <a:off x="2167483" y="1151516"/>
              <a:ext cx="1697934" cy="1034829"/>
            </a:xfrm>
            <a:prstGeom prst="ellipse">
              <a:avLst/>
            </a:prstGeom>
            <a:solidFill>
              <a:srgbClr val="45AEC3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.VnAvant" panose="020B7200000000000000" pitchFamily="34" charset="0"/>
                </a:rPr>
                <a:t>Bài3</a:t>
              </a:r>
              <a:endParaRPr lang="en-US" sz="3200" b="1" dirty="0">
                <a:latin typeface=".VnAvant" panose="020B7200000000000000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844E92B-6A1F-49C4-B6AC-341CD38D38AD}"/>
              </a:ext>
            </a:extLst>
          </p:cNvPr>
          <p:cNvSpPr txBox="1"/>
          <p:nvPr/>
        </p:nvSpPr>
        <p:spPr>
          <a:xfrm>
            <a:off x="4315363" y="1484808"/>
            <a:ext cx="3546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HP211"/>
                <a:cs typeface="Arial" panose="020B0604020202020204" pitchFamily="34" charset="0"/>
              </a:rPr>
              <a:t>HOẠ MI HÓT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D0D1694-7B78-4A51-86EB-A4EA433B0ADD}"/>
              </a:ext>
            </a:extLst>
          </p:cNvPr>
          <p:cNvGrpSpPr/>
          <p:nvPr/>
        </p:nvGrpSpPr>
        <p:grpSpPr>
          <a:xfrm>
            <a:off x="1660246" y="2895934"/>
            <a:ext cx="7082006" cy="1294969"/>
            <a:chOff x="1399567" y="980238"/>
            <a:chExt cx="7082006" cy="1294969"/>
          </a:xfrm>
        </p:grpSpPr>
        <p:sp>
          <p:nvSpPr>
            <p:cNvPr id="39" name="Arrow: Chevron 24">
              <a:extLst>
                <a:ext uri="{FF2B5EF4-FFF2-40B4-BE49-F238E27FC236}">
                  <a16:creationId xmlns:a16="http://schemas.microsoft.com/office/drawing/2014/main" id="{A59EC3ED-3AA0-408A-8967-9FF97C10B700}"/>
                </a:ext>
              </a:extLst>
            </p:cNvPr>
            <p:cNvSpPr/>
            <p:nvPr/>
          </p:nvSpPr>
          <p:spPr>
            <a:xfrm>
              <a:off x="1399567" y="1392789"/>
              <a:ext cx="2255235" cy="882418"/>
            </a:xfrm>
            <a:custGeom>
              <a:avLst/>
              <a:gdLst>
                <a:gd name="connsiteX0" fmla="*/ 0 w 2176897"/>
                <a:gd name="connsiteY0" fmla="*/ 0 h 923902"/>
                <a:gd name="connsiteX1" fmla="*/ 1714946 w 2176897"/>
                <a:gd name="connsiteY1" fmla="*/ 0 h 923902"/>
                <a:gd name="connsiteX2" fmla="*/ 2176897 w 2176897"/>
                <a:gd name="connsiteY2" fmla="*/ 461951 h 923902"/>
                <a:gd name="connsiteX3" fmla="*/ 1714946 w 2176897"/>
                <a:gd name="connsiteY3" fmla="*/ 923902 h 923902"/>
                <a:gd name="connsiteX4" fmla="*/ 0 w 2176897"/>
                <a:gd name="connsiteY4" fmla="*/ 923902 h 923902"/>
                <a:gd name="connsiteX5" fmla="*/ 461951 w 2176897"/>
                <a:gd name="connsiteY5" fmla="*/ 461951 h 923902"/>
                <a:gd name="connsiteX6" fmla="*/ 0 w 2176897"/>
                <a:gd name="connsiteY6" fmla="*/ 0 h 923902"/>
                <a:gd name="connsiteX0" fmla="*/ 0 w 2224312"/>
                <a:gd name="connsiteY0" fmla="*/ 0 h 989308"/>
                <a:gd name="connsiteX1" fmla="*/ 1762361 w 2224312"/>
                <a:gd name="connsiteY1" fmla="*/ 65406 h 989308"/>
                <a:gd name="connsiteX2" fmla="*/ 2224312 w 2224312"/>
                <a:gd name="connsiteY2" fmla="*/ 527357 h 989308"/>
                <a:gd name="connsiteX3" fmla="*/ 1762361 w 2224312"/>
                <a:gd name="connsiteY3" fmla="*/ 989308 h 989308"/>
                <a:gd name="connsiteX4" fmla="*/ 47415 w 2224312"/>
                <a:gd name="connsiteY4" fmla="*/ 989308 h 989308"/>
                <a:gd name="connsiteX5" fmla="*/ 509366 w 2224312"/>
                <a:gd name="connsiteY5" fmla="*/ 527357 h 989308"/>
                <a:gd name="connsiteX6" fmla="*/ 0 w 2224312"/>
                <a:gd name="connsiteY6" fmla="*/ 0 h 989308"/>
                <a:gd name="connsiteX0" fmla="*/ 0 w 2224312"/>
                <a:gd name="connsiteY0" fmla="*/ 0 h 989308"/>
                <a:gd name="connsiteX1" fmla="*/ 1762361 w 2224312"/>
                <a:gd name="connsiteY1" fmla="*/ 65406 h 989308"/>
                <a:gd name="connsiteX2" fmla="*/ 2224312 w 2224312"/>
                <a:gd name="connsiteY2" fmla="*/ 527357 h 989308"/>
                <a:gd name="connsiteX3" fmla="*/ 1762361 w 2224312"/>
                <a:gd name="connsiteY3" fmla="*/ 989308 h 989308"/>
                <a:gd name="connsiteX4" fmla="*/ 47415 w 2224312"/>
                <a:gd name="connsiteY4" fmla="*/ 989308 h 989308"/>
                <a:gd name="connsiteX5" fmla="*/ 611375 w 2224312"/>
                <a:gd name="connsiteY5" fmla="*/ 421128 h 989308"/>
                <a:gd name="connsiteX6" fmla="*/ 0 w 2224312"/>
                <a:gd name="connsiteY6" fmla="*/ 0 h 989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4312" h="989308">
                  <a:moveTo>
                    <a:pt x="0" y="0"/>
                  </a:moveTo>
                  <a:lnTo>
                    <a:pt x="1762361" y="65406"/>
                  </a:lnTo>
                  <a:lnTo>
                    <a:pt x="2224312" y="527357"/>
                  </a:lnTo>
                  <a:lnTo>
                    <a:pt x="1762361" y="989308"/>
                  </a:lnTo>
                  <a:lnTo>
                    <a:pt x="47415" y="989308"/>
                  </a:lnTo>
                  <a:lnTo>
                    <a:pt x="611375" y="421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94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Arrow: Chevron 1">
              <a:extLst>
                <a:ext uri="{FF2B5EF4-FFF2-40B4-BE49-F238E27FC236}">
                  <a16:creationId xmlns:a16="http://schemas.microsoft.com/office/drawing/2014/main" id="{B63FA407-F6E7-4460-BE00-59C5CD88A4FA}"/>
                </a:ext>
              </a:extLst>
            </p:cNvPr>
            <p:cNvSpPr/>
            <p:nvPr/>
          </p:nvSpPr>
          <p:spPr>
            <a:xfrm rot="272365">
              <a:off x="1802298" y="1221534"/>
              <a:ext cx="2176897" cy="980242"/>
            </a:xfrm>
            <a:custGeom>
              <a:avLst/>
              <a:gdLst>
                <a:gd name="connsiteX0" fmla="*/ 0 w 2176897"/>
                <a:gd name="connsiteY0" fmla="*/ 0 h 923902"/>
                <a:gd name="connsiteX1" fmla="*/ 1714946 w 2176897"/>
                <a:gd name="connsiteY1" fmla="*/ 0 h 923902"/>
                <a:gd name="connsiteX2" fmla="*/ 2176897 w 2176897"/>
                <a:gd name="connsiteY2" fmla="*/ 461951 h 923902"/>
                <a:gd name="connsiteX3" fmla="*/ 1714946 w 2176897"/>
                <a:gd name="connsiteY3" fmla="*/ 923902 h 923902"/>
                <a:gd name="connsiteX4" fmla="*/ 0 w 2176897"/>
                <a:gd name="connsiteY4" fmla="*/ 923902 h 923902"/>
                <a:gd name="connsiteX5" fmla="*/ 461951 w 2176897"/>
                <a:gd name="connsiteY5" fmla="*/ 461951 h 923902"/>
                <a:gd name="connsiteX6" fmla="*/ 0 w 2176897"/>
                <a:gd name="connsiteY6" fmla="*/ 0 h 923902"/>
                <a:gd name="connsiteX0" fmla="*/ 9424 w 2176897"/>
                <a:gd name="connsiteY0" fmla="*/ 0 h 980242"/>
                <a:gd name="connsiteX1" fmla="*/ 1714946 w 2176897"/>
                <a:gd name="connsiteY1" fmla="*/ 56340 h 980242"/>
                <a:gd name="connsiteX2" fmla="*/ 2176897 w 2176897"/>
                <a:gd name="connsiteY2" fmla="*/ 518291 h 980242"/>
                <a:gd name="connsiteX3" fmla="*/ 1714946 w 2176897"/>
                <a:gd name="connsiteY3" fmla="*/ 980242 h 980242"/>
                <a:gd name="connsiteX4" fmla="*/ 0 w 2176897"/>
                <a:gd name="connsiteY4" fmla="*/ 980242 h 980242"/>
                <a:gd name="connsiteX5" fmla="*/ 461951 w 2176897"/>
                <a:gd name="connsiteY5" fmla="*/ 518291 h 980242"/>
                <a:gd name="connsiteX6" fmla="*/ 9424 w 2176897"/>
                <a:gd name="connsiteY6" fmla="*/ 0 h 980242"/>
                <a:gd name="connsiteX0" fmla="*/ 9424 w 2176897"/>
                <a:gd name="connsiteY0" fmla="*/ 0 h 980242"/>
                <a:gd name="connsiteX1" fmla="*/ 1714946 w 2176897"/>
                <a:gd name="connsiteY1" fmla="*/ 56340 h 980242"/>
                <a:gd name="connsiteX2" fmla="*/ 2176897 w 2176897"/>
                <a:gd name="connsiteY2" fmla="*/ 518291 h 980242"/>
                <a:gd name="connsiteX3" fmla="*/ 1714946 w 2176897"/>
                <a:gd name="connsiteY3" fmla="*/ 980242 h 980242"/>
                <a:gd name="connsiteX4" fmla="*/ 0 w 2176897"/>
                <a:gd name="connsiteY4" fmla="*/ 980242 h 980242"/>
                <a:gd name="connsiteX5" fmla="*/ 649824 w 2176897"/>
                <a:gd name="connsiteY5" fmla="*/ 433884 h 980242"/>
                <a:gd name="connsiteX6" fmla="*/ 9424 w 2176897"/>
                <a:gd name="connsiteY6" fmla="*/ 0 h 98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6897" h="980242">
                  <a:moveTo>
                    <a:pt x="9424" y="0"/>
                  </a:moveTo>
                  <a:lnTo>
                    <a:pt x="1714946" y="56340"/>
                  </a:lnTo>
                  <a:lnTo>
                    <a:pt x="2176897" y="518291"/>
                  </a:lnTo>
                  <a:lnTo>
                    <a:pt x="1714946" y="980242"/>
                  </a:lnTo>
                  <a:lnTo>
                    <a:pt x="0" y="980242"/>
                  </a:lnTo>
                  <a:lnTo>
                    <a:pt x="649824" y="433884"/>
                  </a:lnTo>
                  <a:lnTo>
                    <a:pt x="9424" y="0"/>
                  </a:lnTo>
                  <a:close/>
                </a:path>
              </a:pathLst>
            </a:custGeom>
            <a:solidFill>
              <a:srgbClr val="9AD3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ĐỌC</a:t>
              </a:r>
              <a:endPara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1" name="Arrow: Chevron 1">
              <a:extLst>
                <a:ext uri="{FF2B5EF4-FFF2-40B4-BE49-F238E27FC236}">
                  <a16:creationId xmlns:a16="http://schemas.microsoft.com/office/drawing/2014/main" id="{590CC015-3E37-462D-87F1-800608B7309E}"/>
                </a:ext>
              </a:extLst>
            </p:cNvPr>
            <p:cNvSpPr/>
            <p:nvPr/>
          </p:nvSpPr>
          <p:spPr>
            <a:xfrm rot="10800000">
              <a:off x="6304676" y="1104447"/>
              <a:ext cx="2176897" cy="906303"/>
            </a:xfrm>
            <a:custGeom>
              <a:avLst/>
              <a:gdLst>
                <a:gd name="connsiteX0" fmla="*/ 0 w 2176897"/>
                <a:gd name="connsiteY0" fmla="*/ 0 h 923902"/>
                <a:gd name="connsiteX1" fmla="*/ 1714946 w 2176897"/>
                <a:gd name="connsiteY1" fmla="*/ 0 h 923902"/>
                <a:gd name="connsiteX2" fmla="*/ 2176897 w 2176897"/>
                <a:gd name="connsiteY2" fmla="*/ 461951 h 923902"/>
                <a:gd name="connsiteX3" fmla="*/ 1714946 w 2176897"/>
                <a:gd name="connsiteY3" fmla="*/ 923902 h 923902"/>
                <a:gd name="connsiteX4" fmla="*/ 0 w 2176897"/>
                <a:gd name="connsiteY4" fmla="*/ 923902 h 923902"/>
                <a:gd name="connsiteX5" fmla="*/ 461951 w 2176897"/>
                <a:gd name="connsiteY5" fmla="*/ 461951 h 923902"/>
                <a:gd name="connsiteX6" fmla="*/ 0 w 2176897"/>
                <a:gd name="connsiteY6" fmla="*/ 0 h 923902"/>
                <a:gd name="connsiteX0" fmla="*/ 9424 w 2176897"/>
                <a:gd name="connsiteY0" fmla="*/ 0 h 980242"/>
                <a:gd name="connsiteX1" fmla="*/ 1714946 w 2176897"/>
                <a:gd name="connsiteY1" fmla="*/ 56340 h 980242"/>
                <a:gd name="connsiteX2" fmla="*/ 2176897 w 2176897"/>
                <a:gd name="connsiteY2" fmla="*/ 518291 h 980242"/>
                <a:gd name="connsiteX3" fmla="*/ 1714946 w 2176897"/>
                <a:gd name="connsiteY3" fmla="*/ 980242 h 980242"/>
                <a:gd name="connsiteX4" fmla="*/ 0 w 2176897"/>
                <a:gd name="connsiteY4" fmla="*/ 980242 h 980242"/>
                <a:gd name="connsiteX5" fmla="*/ 461951 w 2176897"/>
                <a:gd name="connsiteY5" fmla="*/ 518291 h 980242"/>
                <a:gd name="connsiteX6" fmla="*/ 9424 w 2176897"/>
                <a:gd name="connsiteY6" fmla="*/ 0 h 980242"/>
                <a:gd name="connsiteX0" fmla="*/ 9424 w 2176897"/>
                <a:gd name="connsiteY0" fmla="*/ 0 h 980242"/>
                <a:gd name="connsiteX1" fmla="*/ 1714946 w 2176897"/>
                <a:gd name="connsiteY1" fmla="*/ 56340 h 980242"/>
                <a:gd name="connsiteX2" fmla="*/ 2176897 w 2176897"/>
                <a:gd name="connsiteY2" fmla="*/ 518291 h 980242"/>
                <a:gd name="connsiteX3" fmla="*/ 1714946 w 2176897"/>
                <a:gd name="connsiteY3" fmla="*/ 980242 h 980242"/>
                <a:gd name="connsiteX4" fmla="*/ 0 w 2176897"/>
                <a:gd name="connsiteY4" fmla="*/ 980242 h 980242"/>
                <a:gd name="connsiteX5" fmla="*/ 649824 w 2176897"/>
                <a:gd name="connsiteY5" fmla="*/ 433884 h 980242"/>
                <a:gd name="connsiteX6" fmla="*/ 9424 w 2176897"/>
                <a:gd name="connsiteY6" fmla="*/ 0 h 98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6897" h="980242">
                  <a:moveTo>
                    <a:pt x="9424" y="0"/>
                  </a:moveTo>
                  <a:lnTo>
                    <a:pt x="1714946" y="56340"/>
                  </a:lnTo>
                  <a:lnTo>
                    <a:pt x="2176897" y="518291"/>
                  </a:lnTo>
                  <a:lnTo>
                    <a:pt x="1714946" y="980242"/>
                  </a:lnTo>
                  <a:lnTo>
                    <a:pt x="0" y="980242"/>
                  </a:lnTo>
                  <a:lnTo>
                    <a:pt x="649824" y="433884"/>
                  </a:lnTo>
                  <a:lnTo>
                    <a:pt x="9424" y="0"/>
                  </a:lnTo>
                  <a:close/>
                </a:path>
              </a:pathLst>
            </a:custGeom>
            <a:solidFill>
              <a:srgbClr val="9AD3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8827ECE-11D4-41A5-BD76-14CB0C233C3C}"/>
                </a:ext>
              </a:extLst>
            </p:cNvPr>
            <p:cNvGrpSpPr/>
            <p:nvPr/>
          </p:nvGrpSpPr>
          <p:grpSpPr>
            <a:xfrm>
              <a:off x="3397824" y="980238"/>
              <a:ext cx="4686021" cy="1174964"/>
              <a:chOff x="3359724" y="980237"/>
              <a:chExt cx="4686021" cy="1174964"/>
            </a:xfrm>
          </p:grpSpPr>
          <p:sp>
            <p:nvSpPr>
              <p:cNvPr id="43" name="Flowchart: Process 11">
                <a:extLst>
                  <a:ext uri="{FF2B5EF4-FFF2-40B4-BE49-F238E27FC236}">
                    <a16:creationId xmlns:a16="http://schemas.microsoft.com/office/drawing/2014/main" id="{BD9F4E7D-C279-42A3-AD35-63E330C3EF98}"/>
                  </a:ext>
                </a:extLst>
              </p:cNvPr>
              <p:cNvSpPr/>
              <p:nvPr/>
            </p:nvSpPr>
            <p:spPr>
              <a:xfrm rot="10800000">
                <a:off x="3418326" y="980237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Flowchart: Process 11">
                <a:extLst>
                  <a:ext uri="{FF2B5EF4-FFF2-40B4-BE49-F238E27FC236}">
                    <a16:creationId xmlns:a16="http://schemas.microsoft.com/office/drawing/2014/main" id="{91A18FC5-A49A-4527-ACF9-B885DAF2C54B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TIÊ</a:t>
                </a:r>
                <a:endParaRPr lang="en-US" dirty="0"/>
              </a:p>
            </p:txBody>
          </p: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B844E92B-6A1F-49C4-B6AC-341CD38D38AD}"/>
              </a:ext>
            </a:extLst>
          </p:cNvPr>
          <p:cNvSpPr txBox="1"/>
          <p:nvPr/>
        </p:nvSpPr>
        <p:spPr>
          <a:xfrm>
            <a:off x="4392795" y="3274414"/>
            <a:ext cx="3546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HP211"/>
                <a:cs typeface="Arial" panose="020B0604020202020204" pitchFamily="34" charset="0"/>
              </a:rPr>
              <a:t>TIẾT </a:t>
            </a:r>
            <a:r>
              <a:rPr lang="en-US" sz="3200" b="1" dirty="0" smtClean="0">
                <a:solidFill>
                  <a:srgbClr val="0070C0"/>
                </a:solidFill>
                <a:latin typeface="HP211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rgbClr val="0070C0"/>
              </a:solidFill>
              <a:latin typeface="HP211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73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A020E-C852-4598-972B-93AF46C5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017" y="1467852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chữ hoa: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CFCA939B-9CCE-43E5-8253-B8C49CA3E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325882"/>
              </p:ext>
            </p:extLst>
          </p:nvPr>
        </p:nvGraphicFramePr>
        <p:xfrm>
          <a:off x="1947490" y="2195992"/>
          <a:ext cx="384048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34197651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03549371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45953176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537065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96511363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2288406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60443202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61729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78507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33596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69779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20786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96111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4B0CB39-1C2A-445C-904A-0F06554514DC}"/>
              </a:ext>
            </a:extLst>
          </p:cNvPr>
          <p:cNvSpPr txBox="1"/>
          <p:nvPr/>
        </p:nvSpPr>
        <p:spPr>
          <a:xfrm>
            <a:off x="2511380" y="3395514"/>
            <a:ext cx="3116687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900" dirty="0" smtClean="0">
                <a:latin typeface="HP001 4 hàng" panose="020B0603050302020204" pitchFamily="34" charset="0"/>
              </a:rPr>
              <a:t>R</a:t>
            </a:r>
            <a:endParaRPr lang="en-US" sz="21900" dirty="0"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12D5B7-131A-4965-8D7F-189476DE62E5}"/>
              </a:ext>
            </a:extLst>
          </p:cNvPr>
          <p:cNvSpPr txBox="1"/>
          <p:nvPr/>
        </p:nvSpPr>
        <p:spPr>
          <a:xfrm>
            <a:off x="7460375" y="579617"/>
            <a:ext cx="31569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dirty="0">
              <a:solidFill>
                <a:srgbClr val="2E88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12D5B7-131A-4965-8D7F-189476DE62E5}"/>
              </a:ext>
            </a:extLst>
          </p:cNvPr>
          <p:cNvSpPr txBox="1"/>
          <p:nvPr/>
        </p:nvSpPr>
        <p:spPr>
          <a:xfrm>
            <a:off x="4650912" y="580644"/>
            <a:ext cx="829235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ô? </a:t>
            </a:r>
            <a:endParaRPr lang="en-US" sz="3000" dirty="0">
              <a:solidFill>
                <a:srgbClr val="2E88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12D5B7-131A-4965-8D7F-189476DE62E5}"/>
              </a:ext>
            </a:extLst>
          </p:cNvPr>
          <p:cNvSpPr txBox="1"/>
          <p:nvPr/>
        </p:nvSpPr>
        <p:spPr>
          <a:xfrm>
            <a:off x="6143389" y="574215"/>
            <a:ext cx="829235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000" dirty="0">
              <a:solidFill>
                <a:srgbClr val="2E88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389" y="1839757"/>
            <a:ext cx="3314700" cy="36480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012D5B7-131A-4965-8D7F-189476DE62E5}"/>
              </a:ext>
            </a:extLst>
          </p:cNvPr>
          <p:cNvSpPr txBox="1"/>
          <p:nvPr/>
        </p:nvSpPr>
        <p:spPr>
          <a:xfrm>
            <a:off x="4892653" y="574215"/>
            <a:ext cx="829235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 qua video </a:t>
            </a:r>
            <a:endParaRPr lang="en-US" sz="3000" dirty="0">
              <a:solidFill>
                <a:srgbClr val="2E88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E8E3D71-AC87-4B09-9102-0964C78640E4}"/>
              </a:ext>
            </a:extLst>
          </p:cNvPr>
          <p:cNvGrpSpPr/>
          <p:nvPr/>
        </p:nvGrpSpPr>
        <p:grpSpPr>
          <a:xfrm>
            <a:off x="47558" y="49245"/>
            <a:ext cx="1524000" cy="1290158"/>
            <a:chOff x="36715" y="2258787"/>
            <a:chExt cx="1524000" cy="82384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193C04B-5948-4355-B14A-2DAA4E2BEC3A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25" name="Flowchart: Process 11">
                <a:extLst>
                  <a:ext uri="{FF2B5EF4-FFF2-40B4-BE49-F238E27FC236}">
                    <a16:creationId xmlns:a16="http://schemas.microsoft.com/office/drawing/2014/main" id="{3003A314-1BAD-4F1E-BA75-5039C4A2C14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Flowchart: Process 11">
                <a:extLst>
                  <a:ext uri="{FF2B5EF4-FFF2-40B4-BE49-F238E27FC236}">
                    <a16:creationId xmlns:a16="http://schemas.microsoft.com/office/drawing/2014/main" id="{35C7E71B-3F89-4459-8CC8-FB8F4A779C05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DF97810-FDA7-4853-85DE-AB038AF4581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8F84A77-EFFE-4FDD-8D00-A38B5E68479A}"/>
              </a:ext>
            </a:extLst>
          </p:cNvPr>
          <p:cNvSpPr txBox="1"/>
          <p:nvPr/>
        </p:nvSpPr>
        <p:spPr>
          <a:xfrm>
            <a:off x="104592" y="608062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 3.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90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6" grpId="0"/>
      <p:bldP spid="16" grpId="1"/>
      <p:bldP spid="17" grpId="0"/>
      <p:bldP spid="17" grpId="1"/>
      <p:bldP spid="21" grpId="0"/>
      <p:bldP spid="2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ướng dẫn viết chữ R hoa (Tập viết Lớp 2 - Tuần 21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9251" y="528035"/>
            <a:ext cx="8989453" cy="5048518"/>
          </a:xfrm>
        </p:spPr>
      </p:pic>
    </p:spTree>
    <p:extLst>
      <p:ext uri="{BB962C8B-B14F-4D97-AF65-F5344CB8AC3E}">
        <p14:creationId xmlns:p14="http://schemas.microsoft.com/office/powerpoint/2010/main" val="125984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A020E-C852-4598-972B-93AF46C5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017" y="1467852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chữ hoa: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8E3D71-AC87-4B09-9102-0964C78640E4}"/>
              </a:ext>
            </a:extLst>
          </p:cNvPr>
          <p:cNvGrpSpPr/>
          <p:nvPr/>
        </p:nvGrpSpPr>
        <p:grpSpPr>
          <a:xfrm>
            <a:off x="47558" y="49245"/>
            <a:ext cx="1524000" cy="1290158"/>
            <a:chOff x="36715" y="2258787"/>
            <a:chExt cx="1524000" cy="8238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193C04B-5948-4355-B14A-2DAA4E2BEC3A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3003A314-1BAD-4F1E-BA75-5039C4A2C14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35C7E71B-3F89-4459-8CC8-FB8F4A779C05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F97810-FDA7-4853-85DE-AB038AF4581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</a:p>
          </p:txBody>
        </p:sp>
      </p:grp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CFCA939B-9CCE-43E5-8253-B8C49CA3E82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47490" y="2195992"/>
          <a:ext cx="384048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34197651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03549371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45953176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537065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96511363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2288406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60443202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61729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78507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33596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69779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20786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96111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4B0CB39-1C2A-445C-904A-0F06554514DC}"/>
              </a:ext>
            </a:extLst>
          </p:cNvPr>
          <p:cNvSpPr txBox="1"/>
          <p:nvPr/>
        </p:nvSpPr>
        <p:spPr>
          <a:xfrm>
            <a:off x="2402724" y="3380125"/>
            <a:ext cx="31777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900" dirty="0">
                <a:latin typeface="HP001 4 hàng" panose="020B0603050302020204" pitchFamily="34" charset="0"/>
              </a:rPr>
              <a:t>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12D5B7-131A-4965-8D7F-189476DE62E5}"/>
              </a:ext>
            </a:extLst>
          </p:cNvPr>
          <p:cNvSpPr txBox="1"/>
          <p:nvPr/>
        </p:nvSpPr>
        <p:spPr>
          <a:xfrm>
            <a:off x="5206572" y="638839"/>
            <a:ext cx="795369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ô?</a:t>
            </a:r>
            <a:endParaRPr lang="en-US" sz="3000" dirty="0">
              <a:solidFill>
                <a:srgbClr val="2E88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8">
            <a:extLst>
              <a:ext uri="{FF2B5EF4-FFF2-40B4-BE49-F238E27FC236}">
                <a16:creationId xmlns:a16="http://schemas.microsoft.com/office/drawing/2014/main" id="{A7D67A59-D10A-4D70-85F7-3222BE0B2D1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558557" y="2195992"/>
          <a:ext cx="329184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341976514"/>
                    </a:ext>
                  </a:extLst>
                </a:gridCol>
                <a:gridCol w="581490">
                  <a:extLst>
                    <a:ext uri="{9D8B030D-6E8A-4147-A177-3AD203B41FA5}">
                      <a16:colId xmlns:a16="http://schemas.microsoft.com/office/drawing/2014/main" val="3035493717"/>
                    </a:ext>
                  </a:extLst>
                </a:gridCol>
                <a:gridCol w="515790">
                  <a:extLst>
                    <a:ext uri="{9D8B030D-6E8A-4147-A177-3AD203B41FA5}">
                      <a16:colId xmlns:a16="http://schemas.microsoft.com/office/drawing/2014/main" val="145953176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537065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96511363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22884066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61729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78507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33596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69779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20786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96111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B7DB357-5FA6-4349-B77C-8F6F4F2BA879}"/>
              </a:ext>
            </a:extLst>
          </p:cNvPr>
          <p:cNvSpPr txBox="1"/>
          <p:nvPr/>
        </p:nvSpPr>
        <p:spPr>
          <a:xfrm>
            <a:off x="7045670" y="4445923"/>
            <a:ext cx="3177772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700" dirty="0">
                <a:latin typeface="HP001 4 hàng" panose="020B0603050302020204" pitchFamily="34" charset="0"/>
              </a:rPr>
              <a:t>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4A77-EFFE-4FDD-8D00-A38B5E68479A}"/>
              </a:ext>
            </a:extLst>
          </p:cNvPr>
          <p:cNvSpPr txBox="1"/>
          <p:nvPr/>
        </p:nvSpPr>
        <p:spPr>
          <a:xfrm>
            <a:off x="104592" y="608062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 3.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12D5B7-131A-4965-8D7F-189476DE62E5}"/>
              </a:ext>
            </a:extLst>
          </p:cNvPr>
          <p:cNvSpPr txBox="1"/>
          <p:nvPr/>
        </p:nvSpPr>
        <p:spPr>
          <a:xfrm>
            <a:off x="5206572" y="588262"/>
            <a:ext cx="69854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video? </a:t>
            </a:r>
            <a:endParaRPr lang="en-US" sz="3000" dirty="0">
              <a:solidFill>
                <a:srgbClr val="2E88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45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ƯỚNG DẪN VIẾT CHỮ HOA R - CỠ CHỮ 2,5 LY - -KIẾN THỨC TIỂU HỌC-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8850" y="1825625"/>
            <a:ext cx="7734300" cy="4351338"/>
          </a:xfrm>
        </p:spPr>
      </p:pic>
    </p:spTree>
    <p:extLst>
      <p:ext uri="{BB962C8B-B14F-4D97-AF65-F5344CB8AC3E}">
        <p14:creationId xmlns:p14="http://schemas.microsoft.com/office/powerpoint/2010/main" val="290389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E8E3D71-AC87-4B09-9102-0964C78640E4}"/>
              </a:ext>
            </a:extLst>
          </p:cNvPr>
          <p:cNvGrpSpPr/>
          <p:nvPr/>
        </p:nvGrpSpPr>
        <p:grpSpPr>
          <a:xfrm>
            <a:off x="0" y="-100580"/>
            <a:ext cx="1524000" cy="1401346"/>
            <a:chOff x="36715" y="2258787"/>
            <a:chExt cx="1524000" cy="8238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193C04B-5948-4355-B14A-2DAA4E2BEC3A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3003A314-1BAD-4F1E-BA75-5039C4A2C14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35C7E71B-3F89-4459-8CC8-FB8F4A779C05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F97810-FDA7-4853-85DE-AB038AF4581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012D5B7-131A-4965-8D7F-189476DE62E5}"/>
              </a:ext>
            </a:extLst>
          </p:cNvPr>
          <p:cNvSpPr txBox="1"/>
          <p:nvPr/>
        </p:nvSpPr>
        <p:spPr>
          <a:xfrm>
            <a:off x="1703182" y="110049"/>
            <a:ext cx="1048881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ứng dụng: </a:t>
            </a:r>
            <a:r>
              <a:rPr lang="en-US" sz="3000" dirty="0" smtClean="0">
                <a:solidFill>
                  <a:srgbClr val="2E88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cây vươn mình đón ánh mai.</a:t>
            </a:r>
            <a:endParaRPr lang="en-US" sz="3000" dirty="0">
              <a:solidFill>
                <a:srgbClr val="2E88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F84A77-EFFE-4FDD-8D00-A38B5E68479A}"/>
              </a:ext>
            </a:extLst>
          </p:cNvPr>
          <p:cNvSpPr txBox="1"/>
          <p:nvPr/>
        </p:nvSpPr>
        <p:spPr>
          <a:xfrm>
            <a:off x="57034" y="504315"/>
            <a:ext cx="1409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 3.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474970" y="1420192"/>
            <a:ext cx="1171703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8"/>
          <p:cNvSpPr txBox="1"/>
          <p:nvPr/>
        </p:nvSpPr>
        <p:spPr>
          <a:xfrm>
            <a:off x="1466963" y="1703534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4000" b="1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Rừng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cây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vươn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mình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đón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nắng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mai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21994" y="5140938"/>
            <a:ext cx="3333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đọc</a:t>
            </a:r>
            <a:r>
              <a:rPr lang="en-US" sz="2800" dirty="0" smtClean="0"/>
              <a:t> </a:t>
            </a:r>
            <a:r>
              <a:rPr lang="en-US" sz="2800" dirty="0" err="1" smtClean="0"/>
              <a:t>câu</a:t>
            </a:r>
            <a:r>
              <a:rPr lang="en-US" sz="2800" dirty="0" smtClean="0"/>
              <a:t> </a:t>
            </a:r>
            <a:r>
              <a:rPr lang="en-US" sz="2800" dirty="0" err="1" smtClean="0"/>
              <a:t>ứng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3612099" y="5140938"/>
            <a:ext cx="5442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hiểu</a:t>
            </a:r>
            <a:r>
              <a:rPr lang="en-US" sz="2800" dirty="0" smtClean="0"/>
              <a:t> </a:t>
            </a:r>
            <a:r>
              <a:rPr lang="en-US" sz="2800" dirty="0" err="1" smtClean="0"/>
              <a:t>nội</a:t>
            </a:r>
            <a:r>
              <a:rPr lang="en-US" sz="2800" dirty="0" smtClean="0"/>
              <a:t> dung </a:t>
            </a:r>
            <a:r>
              <a:rPr lang="en-US" sz="2800" dirty="0" err="1" smtClean="0"/>
              <a:t>câu</a:t>
            </a:r>
            <a:r>
              <a:rPr lang="en-US" sz="2800" dirty="0" smtClean="0"/>
              <a:t>  </a:t>
            </a:r>
            <a:r>
              <a:rPr lang="en-US" sz="2800" dirty="0" err="1" smtClean="0"/>
              <a:t>như</a:t>
            </a:r>
            <a:r>
              <a:rPr lang="en-US" sz="2800" dirty="0" smtClean="0"/>
              <a:t> </a:t>
            </a:r>
            <a:r>
              <a:rPr lang="en-US" sz="2800" dirty="0" err="1" smtClean="0"/>
              <a:t>thế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3612099" y="5168963"/>
            <a:ext cx="6893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nêu</a:t>
            </a:r>
            <a:r>
              <a:rPr lang="en-US" sz="2800" dirty="0" smtClean="0"/>
              <a:t> </a:t>
            </a: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cao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con </a:t>
            </a:r>
            <a:r>
              <a:rPr lang="en-US" sz="2800" dirty="0" err="1" smtClean="0"/>
              <a:t>chữ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câu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3721994" y="5168963"/>
            <a:ext cx="6831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câu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chữ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</a:t>
            </a:r>
            <a:r>
              <a:rPr lang="en-US" sz="2800" dirty="0" err="1" smtClean="0"/>
              <a:t>hoa</a:t>
            </a:r>
            <a:r>
              <a:rPr lang="en-US" sz="2800" dirty="0" smtClean="0"/>
              <a:t>, </a:t>
            </a:r>
            <a:r>
              <a:rPr lang="en-US" sz="2800" dirty="0" err="1" smtClean="0"/>
              <a:t>vì</a:t>
            </a:r>
            <a:r>
              <a:rPr lang="en-US" sz="2800" dirty="0" smtClean="0"/>
              <a:t> </a:t>
            </a:r>
            <a:r>
              <a:rPr lang="en-US" sz="2800" dirty="0" err="1" smtClean="0"/>
              <a:t>sao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3721994" y="5112913"/>
            <a:ext cx="7460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</a:t>
            </a:r>
            <a:r>
              <a:rPr lang="en-US" sz="2800" dirty="0" err="1" smtClean="0"/>
              <a:t>chữ</a:t>
            </a:r>
            <a:r>
              <a:rPr lang="en-US" sz="2800" dirty="0" smtClean="0"/>
              <a:t> </a:t>
            </a:r>
            <a:r>
              <a:rPr lang="en-US" sz="2800" dirty="0" err="1" smtClean="0"/>
              <a:t>Rừng</a:t>
            </a:r>
            <a:r>
              <a:rPr lang="en-US" sz="2800" dirty="0" smtClean="0"/>
              <a:t> </a:t>
            </a:r>
            <a:r>
              <a:rPr lang="en-US" sz="2800" dirty="0" err="1" smtClean="0"/>
              <a:t>cỡ</a:t>
            </a:r>
            <a:r>
              <a:rPr lang="en-US" sz="2800" dirty="0" smtClean="0"/>
              <a:t> </a:t>
            </a:r>
            <a:r>
              <a:rPr lang="en-US" sz="2800" dirty="0" err="1" smtClean="0"/>
              <a:t>nhỏ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bảng</a:t>
            </a:r>
            <a:r>
              <a:rPr lang="en-US" sz="2800" dirty="0" smtClean="0"/>
              <a:t> con </a:t>
            </a:r>
            <a:r>
              <a:rPr lang="en-US" sz="2800" dirty="0" err="1" smtClean="0"/>
              <a:t>hoặc</a:t>
            </a:r>
            <a:r>
              <a:rPr lang="en-US" sz="2800" dirty="0" smtClean="0"/>
              <a:t> </a:t>
            </a:r>
            <a:r>
              <a:rPr lang="en-US" sz="2800" dirty="0" err="1" smtClean="0"/>
              <a:t>nháp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666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822" y="749724"/>
            <a:ext cx="9350062" cy="606785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E8E3D71-AC87-4B09-9102-0964C78640E4}"/>
              </a:ext>
            </a:extLst>
          </p:cNvPr>
          <p:cNvGrpSpPr/>
          <p:nvPr/>
        </p:nvGrpSpPr>
        <p:grpSpPr>
          <a:xfrm>
            <a:off x="0" y="-100580"/>
            <a:ext cx="1524000" cy="1401346"/>
            <a:chOff x="36715" y="2258787"/>
            <a:chExt cx="1524000" cy="82384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193C04B-5948-4355-B14A-2DAA4E2BEC3A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3003A314-1BAD-4F1E-BA75-5039C4A2C14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Flowchart: Process 11">
                <a:extLst>
                  <a:ext uri="{FF2B5EF4-FFF2-40B4-BE49-F238E27FC236}">
                    <a16:creationId xmlns:a16="http://schemas.microsoft.com/office/drawing/2014/main" id="{35C7E71B-3F89-4459-8CC8-FB8F4A779C05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F97810-FDA7-4853-85DE-AB038AF4581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8F84A77-EFFE-4FDD-8D00-A38B5E68479A}"/>
              </a:ext>
            </a:extLst>
          </p:cNvPr>
          <p:cNvSpPr txBox="1"/>
          <p:nvPr/>
        </p:nvSpPr>
        <p:spPr>
          <a:xfrm>
            <a:off x="57034" y="504315"/>
            <a:ext cx="1409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 3.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6259" y="226503"/>
            <a:ext cx="3091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quan</a:t>
            </a:r>
            <a:r>
              <a:rPr lang="en-US" sz="2800" dirty="0" smtClean="0"/>
              <a:t> </a:t>
            </a:r>
            <a:r>
              <a:rPr lang="en-US" sz="2800" dirty="0" err="1" smtClean="0"/>
              <a:t>sát</a:t>
            </a:r>
            <a:r>
              <a:rPr lang="en-US" sz="2800" dirty="0" smtClean="0"/>
              <a:t> </a:t>
            </a:r>
            <a:r>
              <a:rPr lang="en-US" sz="2800" dirty="0" err="1" smtClean="0"/>
              <a:t>trang</a:t>
            </a:r>
            <a:r>
              <a:rPr lang="en-US" sz="2800" dirty="0" smtClean="0"/>
              <a:t> 4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083564" y="242705"/>
            <a:ext cx="3104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nêu</a:t>
            </a:r>
            <a:r>
              <a:rPr lang="en-US" sz="2800" dirty="0" smtClean="0"/>
              <a:t> </a:t>
            </a:r>
            <a:r>
              <a:rPr lang="en-US" sz="2800" dirty="0" err="1" smtClean="0"/>
              <a:t>yêu</a:t>
            </a:r>
            <a:r>
              <a:rPr lang="en-US" sz="2800" dirty="0" smtClean="0"/>
              <a:t> </a:t>
            </a:r>
            <a:r>
              <a:rPr lang="en-US" sz="2800" dirty="0" err="1" smtClean="0"/>
              <a:t>cầu</a:t>
            </a:r>
            <a:r>
              <a:rPr lang="en-US" sz="2800" dirty="0" smtClean="0"/>
              <a:t> </a:t>
            </a:r>
            <a:r>
              <a:rPr lang="en-US" sz="2800" dirty="0" err="1" smtClean="0"/>
              <a:t>viết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096259" y="223018"/>
            <a:ext cx="2839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</a:t>
            </a: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vở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959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/>
          <p:cNvSpPr/>
          <p:nvPr/>
        </p:nvSpPr>
        <p:spPr>
          <a:xfrm>
            <a:off x="518615" y="465512"/>
            <a:ext cx="10699845" cy="5375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Vận dụng, trải nghiệm</a:t>
            </a:r>
          </a:p>
          <a:p>
            <a:pPr marL="571500" indent="-571500" algn="ctr">
              <a:buFontTx/>
              <a:buChar char="-"/>
              <a:defRPr/>
            </a:pPr>
            <a:r>
              <a:rPr sz="4000" b="1" dirty="0" err="1" smtClean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sz="4000" b="1" dirty="0" smtClean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4000" b="1" dirty="0" smtClean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4000" b="1" dirty="0" smtClean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hoa</a:t>
            </a:r>
            <a:r>
              <a:rPr lang="en-US" sz="4000" b="1" dirty="0" smtClean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 R </a:t>
            </a:r>
            <a:r>
              <a:rPr lang="en-US" sz="4000" b="1" dirty="0" err="1" smtClean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viết</a:t>
            </a:r>
            <a:endParaRPr lang="en-US" sz="4000" b="1" dirty="0" smtClean="0">
              <a:solidFill>
                <a:prstClr val="white"/>
              </a:solidFill>
              <a:latin typeface="HP001 4 hàng" panose="020B0603050302020204" pitchFamily="34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571500" indent="-571500" algn="ctr">
              <a:buFontTx/>
              <a:buChar char="-"/>
              <a:defRPr/>
            </a:pPr>
            <a:r>
              <a:rPr lang="en-US" sz="4000" b="1" dirty="0" err="1" smtClean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4000" b="1" dirty="0" smtClean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4000" b="1" dirty="0" smtClean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hoa</a:t>
            </a:r>
            <a:r>
              <a:rPr lang="en-US" sz="4000" b="1" dirty="0" smtClean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 R </a:t>
            </a:r>
            <a:r>
              <a:rPr lang="en-US" sz="4000" b="1" dirty="0" err="1" smtClean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4000" b="1" dirty="0" smtClean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điệu</a:t>
            </a:r>
            <a:endParaRPr lang="en-US" sz="4000" b="1" dirty="0" smtClean="0">
              <a:solidFill>
                <a:prstClr val="white"/>
              </a:solidFill>
              <a:latin typeface="HP001 4 hàng" panose="020B0603050302020204" pitchFamily="34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65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975</TotalTime>
  <Words>236</Words>
  <Application>Microsoft Office PowerPoint</Application>
  <PresentationFormat>Widescreen</PresentationFormat>
  <Paragraphs>43</Paragraphs>
  <Slides>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.VnAvant</vt:lpstr>
      <vt:lpstr>Arial</vt:lpstr>
      <vt:lpstr>Arial-Rounded</vt:lpstr>
      <vt:lpstr>Calibri</vt:lpstr>
      <vt:lpstr>Calibri Light</vt:lpstr>
      <vt:lpstr>DFPOP1-W9</vt:lpstr>
      <vt:lpstr>HP001 4 hàng</vt:lpstr>
      <vt:lpstr>HP211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MAIHUNG</cp:lastModifiedBy>
  <cp:revision>112</cp:revision>
  <dcterms:created xsi:type="dcterms:W3CDTF">2021-07-06T02:11:11Z</dcterms:created>
  <dcterms:modified xsi:type="dcterms:W3CDTF">2025-04-16T07:39:53Z</dcterms:modified>
</cp:coreProperties>
</file>