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320" r:id="rId2"/>
    <p:sldId id="287" r:id="rId3"/>
    <p:sldId id="310" r:id="rId4"/>
    <p:sldId id="311" r:id="rId5"/>
    <p:sldId id="285" r:id="rId6"/>
    <p:sldId id="263" r:id="rId7"/>
    <p:sldId id="307" r:id="rId8"/>
    <p:sldId id="31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FF1"/>
    <a:srgbClr val="2E88DA"/>
    <a:srgbClr val="FF00FF"/>
    <a:srgbClr val="0D94D7"/>
    <a:srgbClr val="FF6600"/>
    <a:srgbClr val="9AD3DE"/>
    <a:srgbClr val="45AEC3"/>
    <a:srgbClr val="7AC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64" autoAdjust="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82176-EBF2-4F34-9304-D05B3A9DEDEB}" type="datetimeFigureOut">
              <a:rPr lang="en-GB" smtClean="0"/>
              <a:t>16/04/2025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2C934-CA26-4EF2-8BEC-923F073CABFA}" type="slidenum">
              <a:rPr lang="en-GB" smtClean="0"/>
              <a:t>‹#›</a:t>
            </a:fld>
            <a:endParaRPr lang="en-GB"/>
          </a:p>
        </p:txBody>
      </p:sp>
    </p:spTree>
    <p:extLst>
      <p:ext uri="{BB962C8B-B14F-4D97-AF65-F5344CB8AC3E}">
        <p14:creationId xmlns:p14="http://schemas.microsoft.com/office/powerpoint/2010/main" val="2340589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2149314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C5ED77-E63F-4614-A211-FF0E179E998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605579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5ED77-E63F-4614-A211-FF0E179E998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51470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5ED77-E63F-4614-A211-FF0E179E998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91464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5ED77-E63F-4614-A211-FF0E179E998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5097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C5ED77-E63F-4614-A211-FF0E179E998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396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C5ED77-E63F-4614-A211-FF0E179E9980}"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47844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C5ED77-E63F-4614-A211-FF0E179E9980}"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11885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C5ED77-E63F-4614-A211-FF0E179E9980}"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8431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5ED77-E63F-4614-A211-FF0E179E9980}"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93379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C5ED77-E63F-4614-A211-FF0E179E9980}"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1566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C5ED77-E63F-4614-A211-FF0E179E9980}"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96330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5ED77-E63F-4614-A211-FF0E179E9980}" type="datetimeFigureOut">
              <a:rPr lang="en-US" smtClean="0"/>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25273-407A-457C-845B-8166E70E5B4D}" type="slidenum">
              <a:rPr lang="en-US" smtClean="0"/>
              <a:t>‹#›</a:t>
            </a:fld>
            <a:endParaRPr lang="en-US"/>
          </a:p>
        </p:txBody>
      </p:sp>
    </p:spTree>
    <p:extLst>
      <p:ext uri="{BB962C8B-B14F-4D97-AF65-F5344CB8AC3E}">
        <p14:creationId xmlns:p14="http://schemas.microsoft.com/office/powerpoint/2010/main" val="1049379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12192000" cy="6857999"/>
          </a:xfrm>
          <a:prstGeom prst="rect">
            <a:avLst/>
          </a:prstGeom>
          <a:solidFill>
            <a:schemeClr val="bg1">
              <a:alpha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32">
              <a:defRPr/>
            </a:pPr>
            <a:endParaRPr lang="en-US" dirty="0">
              <a:solidFill>
                <a:prstClr val="black"/>
              </a:solidFill>
              <a:latin typeface="DFPOP1-W9"/>
            </a:endParaRPr>
          </a:p>
        </p:txBody>
      </p:sp>
      <p:sp>
        <p:nvSpPr>
          <p:cNvPr id="5" name="TextBox 4"/>
          <p:cNvSpPr txBox="1"/>
          <p:nvPr/>
        </p:nvSpPr>
        <p:spPr>
          <a:xfrm>
            <a:off x="-101598" y="1448301"/>
            <a:ext cx="12253036" cy="1405641"/>
          </a:xfrm>
          <a:prstGeom prst="rect">
            <a:avLst/>
          </a:prstGeom>
          <a:noFill/>
        </p:spPr>
        <p:txBody>
          <a:bodyPr wrap="square">
            <a:spAutoFit/>
          </a:bodyPr>
          <a:lstStyle/>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CHÀO MỪNG </a:t>
            </a:r>
          </a:p>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4267" b="1" dirty="0">
              <a:solidFill>
                <a:srgbClr val="FF0000"/>
              </a:solidFill>
              <a:latin typeface="+mj-lt"/>
              <a:cs typeface="Times New Roman" panose="02020603050405020304" pitchFamily="18" charset="0"/>
            </a:endParaRPr>
          </a:p>
        </p:txBody>
      </p:sp>
      <p:sp>
        <p:nvSpPr>
          <p:cNvPr id="6" name="TextBox 5"/>
          <p:cNvSpPr txBox="1"/>
          <p:nvPr/>
        </p:nvSpPr>
        <p:spPr>
          <a:xfrm>
            <a:off x="3670661" y="378826"/>
            <a:ext cx="7070955" cy="523220"/>
          </a:xfrm>
          <a:prstGeom prst="rect">
            <a:avLst/>
          </a:prstGeom>
          <a:noFill/>
        </p:spPr>
        <p:txBody>
          <a:bodyPr wrap="square">
            <a:spAutoFit/>
          </a:bodyPr>
          <a:lstStyle/>
          <a:p>
            <a:pPr defTabSz="685766">
              <a:defRPr/>
            </a:pPr>
            <a:r>
              <a:rPr lang="en-US" sz="2800"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1625602" y="3137099"/>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Môn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Lớp</a:t>
            </a:r>
            <a:r>
              <a:rPr lang="en-US" sz="3200" b="1" dirty="0">
                <a:solidFill>
                  <a:srgbClr val="FF0000"/>
                </a:solidFill>
                <a:latin typeface="Times New Roman" panose="02020603050405020304" pitchFamily="18" charset="0"/>
                <a:cs typeface="Times New Roman" panose="02020603050405020304" pitchFamily="18" charset="0"/>
              </a:rPr>
              <a:t> 2A</a:t>
            </a: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688047"/>
            <a:ext cx="12196868" cy="1356903"/>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08" y="5443866"/>
            <a:ext cx="4328771" cy="1356903"/>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507" y="3175994"/>
            <a:ext cx="2472596" cy="3624775"/>
          </a:xfrm>
          <a:prstGeom prst="rect">
            <a:avLst/>
          </a:prstGeom>
        </p:spPr>
      </p:pic>
      <p:sp>
        <p:nvSpPr>
          <p:cNvPr id="12" name="TextBox 11"/>
          <p:cNvSpPr txBox="1"/>
          <p:nvPr/>
        </p:nvSpPr>
        <p:spPr>
          <a:xfrm>
            <a:off x="1771659" y="4328506"/>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Giáo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Thị</a:t>
            </a:r>
            <a:r>
              <a:rPr lang="en-US" sz="3200" b="1" dirty="0">
                <a:solidFill>
                  <a:srgbClr val="FF0000"/>
                </a:solidFill>
                <a:latin typeface="Times New Roman" panose="02020603050405020304" pitchFamily="18" charset="0"/>
                <a:cs typeface="Times New Roman" panose="02020603050405020304" pitchFamily="18" charset="0"/>
              </a:rPr>
              <a:t> Mai Lan</a:t>
            </a:r>
          </a:p>
        </p:txBody>
      </p:sp>
    </p:spTree>
    <p:extLst>
      <p:ext uri="{BB962C8B-B14F-4D97-AF65-F5344CB8AC3E}">
        <p14:creationId xmlns:p14="http://schemas.microsoft.com/office/powerpoint/2010/main" val="2390528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EEE6E9-7236-43F9-B397-63B34B5C8854}"/>
              </a:ext>
            </a:extLst>
          </p:cNvPr>
          <p:cNvGrpSpPr/>
          <p:nvPr/>
        </p:nvGrpSpPr>
        <p:grpSpPr>
          <a:xfrm>
            <a:off x="1802827" y="1150545"/>
            <a:ext cx="6939425" cy="1288862"/>
            <a:chOff x="1543633" y="1001196"/>
            <a:chExt cx="6939425" cy="1288862"/>
          </a:xfrm>
        </p:grpSpPr>
        <p:grpSp>
          <p:nvGrpSpPr>
            <p:cNvPr id="3" name="Group 2">
              <a:extLst>
                <a:ext uri="{FF2B5EF4-FFF2-40B4-BE49-F238E27FC236}">
                  <a16:creationId xmlns:a16="http://schemas.microsoft.com/office/drawing/2014/main" id="{3D0D1694-7B78-4A51-86EB-A4EA433B0ADD}"/>
                </a:ext>
              </a:extLst>
            </p:cNvPr>
            <p:cNvGrpSpPr/>
            <p:nvPr/>
          </p:nvGrpSpPr>
          <p:grpSpPr>
            <a:xfrm>
              <a:off x="1543633" y="1001196"/>
              <a:ext cx="6939425" cy="1288862"/>
              <a:chOff x="1399567" y="986345"/>
              <a:chExt cx="6939425" cy="1288862"/>
            </a:xfrm>
          </p:grpSpPr>
          <p:sp>
            <p:nvSpPr>
              <p:cNvPr id="25" name="Arrow: Chevron 24">
                <a:extLst>
                  <a:ext uri="{FF2B5EF4-FFF2-40B4-BE49-F238E27FC236}">
                    <a16:creationId xmlns:a16="http://schemas.microsoft.com/office/drawing/2014/main" id="{A59EC3ED-3AA0-408A-8967-9FF97C10B700}"/>
                  </a:ext>
                </a:extLst>
              </p:cNvPr>
              <p:cNvSpPr/>
              <p:nvPr/>
            </p:nvSpPr>
            <p:spPr>
              <a:xfrm>
                <a:off x="1399567" y="1392789"/>
                <a:ext cx="2255235" cy="882418"/>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509366 w 2224312"/>
                  <a:gd name="connsiteY5" fmla="*/ 527357 h 989308"/>
                  <a:gd name="connsiteX6" fmla="*/ 0 w 2224312"/>
                  <a:gd name="connsiteY6" fmla="*/ 0 h 989308"/>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611375 w 2224312"/>
                  <a:gd name="connsiteY5" fmla="*/ 421128 h 989308"/>
                  <a:gd name="connsiteX6" fmla="*/ 0 w 2224312"/>
                  <a:gd name="connsiteY6" fmla="*/ 0 h 9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312" h="989308">
                    <a:moveTo>
                      <a:pt x="0" y="0"/>
                    </a:moveTo>
                    <a:lnTo>
                      <a:pt x="1762361" y="65406"/>
                    </a:lnTo>
                    <a:lnTo>
                      <a:pt x="2224312" y="527357"/>
                    </a:lnTo>
                    <a:lnTo>
                      <a:pt x="1762361" y="989308"/>
                    </a:lnTo>
                    <a:lnTo>
                      <a:pt x="47415" y="989308"/>
                    </a:lnTo>
                    <a:lnTo>
                      <a:pt x="611375" y="421128"/>
                    </a:lnTo>
                    <a:lnTo>
                      <a:pt x="0" y="0"/>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Arrow: Chevron 1">
                <a:extLst>
                  <a:ext uri="{FF2B5EF4-FFF2-40B4-BE49-F238E27FC236}">
                    <a16:creationId xmlns:a16="http://schemas.microsoft.com/office/drawing/2014/main" id="{B63FA407-F6E7-4460-BE00-59C5CD88A4FA}"/>
                  </a:ext>
                </a:extLst>
              </p:cNvPr>
              <p:cNvSpPr/>
              <p:nvPr/>
            </p:nvSpPr>
            <p:spPr>
              <a:xfrm rot="272365">
                <a:off x="1802298" y="1221534"/>
                <a:ext cx="2176897" cy="980242"/>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1">
                <a:extLst>
                  <a:ext uri="{FF2B5EF4-FFF2-40B4-BE49-F238E27FC236}">
                    <a16:creationId xmlns:a16="http://schemas.microsoft.com/office/drawing/2014/main" id="{590CC015-3E37-462D-87F1-800608B7309E}"/>
                  </a:ext>
                </a:extLst>
              </p:cNvPr>
              <p:cNvSpPr/>
              <p:nvPr/>
            </p:nvSpPr>
            <p:spPr>
              <a:xfrm rot="10800000">
                <a:off x="6162095" y="1114568"/>
                <a:ext cx="2176897" cy="906303"/>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8" name="Group 17">
                <a:extLst>
                  <a:ext uri="{FF2B5EF4-FFF2-40B4-BE49-F238E27FC236}">
                    <a16:creationId xmlns:a16="http://schemas.microsoft.com/office/drawing/2014/main" id="{88827ECE-11D4-41A5-BD76-14CB0C233C3C}"/>
                  </a:ext>
                </a:extLst>
              </p:cNvPr>
              <p:cNvGrpSpPr/>
              <p:nvPr/>
            </p:nvGrpSpPr>
            <p:grpSpPr>
              <a:xfrm>
                <a:off x="3224644" y="986345"/>
                <a:ext cx="4627419" cy="1174964"/>
                <a:chOff x="3186544" y="986344"/>
                <a:chExt cx="4627419" cy="1174964"/>
              </a:xfrm>
            </p:grpSpPr>
            <p:sp>
              <p:nvSpPr>
                <p:cNvPr id="12" name="Flowchart: Process 11">
                  <a:extLst>
                    <a:ext uri="{FF2B5EF4-FFF2-40B4-BE49-F238E27FC236}">
                      <a16:creationId xmlns:a16="http://schemas.microsoft.com/office/drawing/2014/main" id="{BD9F4E7D-C279-42A3-AD35-63E330C3EF98}"/>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Process 11">
                  <a:extLst>
                    <a:ext uri="{FF2B5EF4-FFF2-40B4-BE49-F238E27FC236}">
                      <a16:creationId xmlns:a16="http://schemas.microsoft.com/office/drawing/2014/main" id="{91A18FC5-A49A-4527-ACF9-B885DAF2C54B}"/>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 name="Oval 16">
              <a:extLst>
                <a:ext uri="{FF2B5EF4-FFF2-40B4-BE49-F238E27FC236}">
                  <a16:creationId xmlns:a16="http://schemas.microsoft.com/office/drawing/2014/main" id="{9B316B6E-E7AC-496E-B8EA-19739A405995}"/>
                </a:ext>
              </a:extLst>
            </p:cNvPr>
            <p:cNvSpPr/>
            <p:nvPr/>
          </p:nvSpPr>
          <p:spPr>
            <a:xfrm>
              <a:off x="2167483" y="1151516"/>
              <a:ext cx="1697934" cy="1034829"/>
            </a:xfrm>
            <a:prstGeom prst="ellipse">
              <a:avLst/>
            </a:prstGeom>
            <a:solidFill>
              <a:srgbClr val="45AEC3"/>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smtClean="0">
                  <a:latin typeface=".VnAvant" panose="020B7200000000000000" pitchFamily="34" charset="0"/>
                </a:rPr>
                <a:t>Bài3</a:t>
              </a:r>
              <a:endParaRPr lang="en-US" sz="3200" b="1" dirty="0">
                <a:latin typeface=".VnAvant" panose="020B7200000000000000" pitchFamily="34" charset="0"/>
              </a:endParaRPr>
            </a:p>
          </p:txBody>
        </p:sp>
      </p:grpSp>
      <p:sp>
        <p:nvSpPr>
          <p:cNvPr id="20" name="TextBox 19">
            <a:extLst>
              <a:ext uri="{FF2B5EF4-FFF2-40B4-BE49-F238E27FC236}">
                <a16:creationId xmlns:a16="http://schemas.microsoft.com/office/drawing/2014/main" id="{B844E92B-6A1F-49C4-B6AC-341CD38D38AD}"/>
              </a:ext>
            </a:extLst>
          </p:cNvPr>
          <p:cNvSpPr txBox="1"/>
          <p:nvPr/>
        </p:nvSpPr>
        <p:spPr>
          <a:xfrm>
            <a:off x="4315363" y="1484808"/>
            <a:ext cx="3546765" cy="584775"/>
          </a:xfrm>
          <a:prstGeom prst="rect">
            <a:avLst/>
          </a:prstGeom>
          <a:noFill/>
        </p:spPr>
        <p:txBody>
          <a:bodyPr wrap="square" rtlCol="0">
            <a:spAutoFit/>
          </a:bodyPr>
          <a:lstStyle/>
          <a:p>
            <a:r>
              <a:rPr lang="en-US" sz="3200" b="1" dirty="0">
                <a:solidFill>
                  <a:srgbClr val="0070C0"/>
                </a:solidFill>
                <a:latin typeface="HP211"/>
                <a:cs typeface="Arial" panose="020B0604020202020204" pitchFamily="34" charset="0"/>
              </a:rPr>
              <a:t>HOẠ MI HÓT </a:t>
            </a:r>
          </a:p>
        </p:txBody>
      </p:sp>
      <p:grpSp>
        <p:nvGrpSpPr>
          <p:cNvPr id="37" name="Group 36">
            <a:extLst>
              <a:ext uri="{FF2B5EF4-FFF2-40B4-BE49-F238E27FC236}">
                <a16:creationId xmlns:a16="http://schemas.microsoft.com/office/drawing/2014/main" id="{3D0D1694-7B78-4A51-86EB-A4EA433B0ADD}"/>
              </a:ext>
            </a:extLst>
          </p:cNvPr>
          <p:cNvGrpSpPr/>
          <p:nvPr/>
        </p:nvGrpSpPr>
        <p:grpSpPr>
          <a:xfrm>
            <a:off x="1660246" y="2895934"/>
            <a:ext cx="7082006" cy="1294969"/>
            <a:chOff x="1399567" y="980238"/>
            <a:chExt cx="7082006" cy="1294969"/>
          </a:xfrm>
        </p:grpSpPr>
        <p:sp>
          <p:nvSpPr>
            <p:cNvPr id="39" name="Arrow: Chevron 24">
              <a:extLst>
                <a:ext uri="{FF2B5EF4-FFF2-40B4-BE49-F238E27FC236}">
                  <a16:creationId xmlns:a16="http://schemas.microsoft.com/office/drawing/2014/main" id="{A59EC3ED-3AA0-408A-8967-9FF97C10B700}"/>
                </a:ext>
              </a:extLst>
            </p:cNvPr>
            <p:cNvSpPr/>
            <p:nvPr/>
          </p:nvSpPr>
          <p:spPr>
            <a:xfrm>
              <a:off x="1399567" y="1392789"/>
              <a:ext cx="2255235" cy="882418"/>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509366 w 2224312"/>
                <a:gd name="connsiteY5" fmla="*/ 527357 h 989308"/>
                <a:gd name="connsiteX6" fmla="*/ 0 w 2224312"/>
                <a:gd name="connsiteY6" fmla="*/ 0 h 989308"/>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611375 w 2224312"/>
                <a:gd name="connsiteY5" fmla="*/ 421128 h 989308"/>
                <a:gd name="connsiteX6" fmla="*/ 0 w 2224312"/>
                <a:gd name="connsiteY6" fmla="*/ 0 h 9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312" h="989308">
                  <a:moveTo>
                    <a:pt x="0" y="0"/>
                  </a:moveTo>
                  <a:lnTo>
                    <a:pt x="1762361" y="65406"/>
                  </a:lnTo>
                  <a:lnTo>
                    <a:pt x="2224312" y="527357"/>
                  </a:lnTo>
                  <a:lnTo>
                    <a:pt x="1762361" y="989308"/>
                  </a:lnTo>
                  <a:lnTo>
                    <a:pt x="47415" y="989308"/>
                  </a:lnTo>
                  <a:lnTo>
                    <a:pt x="611375" y="421128"/>
                  </a:lnTo>
                  <a:lnTo>
                    <a:pt x="0" y="0"/>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Chevron 1">
              <a:extLst>
                <a:ext uri="{FF2B5EF4-FFF2-40B4-BE49-F238E27FC236}">
                  <a16:creationId xmlns:a16="http://schemas.microsoft.com/office/drawing/2014/main" id="{B63FA407-F6E7-4460-BE00-59C5CD88A4FA}"/>
                </a:ext>
              </a:extLst>
            </p:cNvPr>
            <p:cNvSpPr/>
            <p:nvPr/>
          </p:nvSpPr>
          <p:spPr>
            <a:xfrm rot="272365">
              <a:off x="1802298" y="1221534"/>
              <a:ext cx="2176897" cy="980242"/>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n w="22225">
                    <a:solidFill>
                      <a:schemeClr val="accent2"/>
                    </a:solidFill>
                    <a:prstDash val="solid"/>
                  </a:ln>
                  <a:solidFill>
                    <a:schemeClr val="accent2">
                      <a:lumMod val="40000"/>
                      <a:lumOff val="60000"/>
                    </a:schemeClr>
                  </a:solidFill>
                </a:rPr>
                <a:t>ĐỌC</a:t>
              </a:r>
              <a:endParaRPr lang="en-US" sz="4000" b="1" dirty="0">
                <a:ln w="22225">
                  <a:solidFill>
                    <a:schemeClr val="accent2"/>
                  </a:solidFill>
                  <a:prstDash val="solid"/>
                </a:ln>
                <a:solidFill>
                  <a:schemeClr val="accent2">
                    <a:lumMod val="40000"/>
                    <a:lumOff val="60000"/>
                  </a:schemeClr>
                </a:solidFill>
              </a:endParaRPr>
            </a:p>
          </p:txBody>
        </p:sp>
        <p:sp>
          <p:nvSpPr>
            <p:cNvPr id="41" name="Arrow: Chevron 1">
              <a:extLst>
                <a:ext uri="{FF2B5EF4-FFF2-40B4-BE49-F238E27FC236}">
                  <a16:creationId xmlns:a16="http://schemas.microsoft.com/office/drawing/2014/main" id="{590CC015-3E37-462D-87F1-800608B7309E}"/>
                </a:ext>
              </a:extLst>
            </p:cNvPr>
            <p:cNvSpPr/>
            <p:nvPr/>
          </p:nvSpPr>
          <p:spPr>
            <a:xfrm rot="10800000">
              <a:off x="6304676" y="1104447"/>
              <a:ext cx="2176897" cy="906303"/>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2" name="Group 41">
              <a:extLst>
                <a:ext uri="{FF2B5EF4-FFF2-40B4-BE49-F238E27FC236}">
                  <a16:creationId xmlns:a16="http://schemas.microsoft.com/office/drawing/2014/main" id="{88827ECE-11D4-41A5-BD76-14CB0C233C3C}"/>
                </a:ext>
              </a:extLst>
            </p:cNvPr>
            <p:cNvGrpSpPr/>
            <p:nvPr/>
          </p:nvGrpSpPr>
          <p:grpSpPr>
            <a:xfrm>
              <a:off x="3397824" y="980238"/>
              <a:ext cx="4686021" cy="1174964"/>
              <a:chOff x="3359724" y="980237"/>
              <a:chExt cx="4686021" cy="1174964"/>
            </a:xfrm>
          </p:grpSpPr>
          <p:sp>
            <p:nvSpPr>
              <p:cNvPr id="43" name="Flowchart: Process 11">
                <a:extLst>
                  <a:ext uri="{FF2B5EF4-FFF2-40B4-BE49-F238E27FC236}">
                    <a16:creationId xmlns:a16="http://schemas.microsoft.com/office/drawing/2014/main" id="{BD9F4E7D-C279-42A3-AD35-63E330C3EF98}"/>
                  </a:ext>
                </a:extLst>
              </p:cNvPr>
              <p:cNvSpPr/>
              <p:nvPr/>
            </p:nvSpPr>
            <p:spPr>
              <a:xfrm rot="10800000">
                <a:off x="3418326" y="980237"/>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Process 11">
                <a:extLst>
                  <a:ext uri="{FF2B5EF4-FFF2-40B4-BE49-F238E27FC236}">
                    <a16:creationId xmlns:a16="http://schemas.microsoft.com/office/drawing/2014/main" id="{91A18FC5-A49A-4527-ACF9-B885DAF2C54B}"/>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TIÊ</a:t>
                </a:r>
                <a:endParaRPr lang="en-US" dirty="0"/>
              </a:p>
            </p:txBody>
          </p:sp>
        </p:grpSp>
      </p:grpSp>
      <p:sp>
        <p:nvSpPr>
          <p:cNvPr id="45" name="TextBox 44">
            <a:extLst>
              <a:ext uri="{FF2B5EF4-FFF2-40B4-BE49-F238E27FC236}">
                <a16:creationId xmlns:a16="http://schemas.microsoft.com/office/drawing/2014/main" id="{B844E92B-6A1F-49C4-B6AC-341CD38D38AD}"/>
              </a:ext>
            </a:extLst>
          </p:cNvPr>
          <p:cNvSpPr txBox="1"/>
          <p:nvPr/>
        </p:nvSpPr>
        <p:spPr>
          <a:xfrm>
            <a:off x="4392795" y="3274414"/>
            <a:ext cx="3546765" cy="584775"/>
          </a:xfrm>
          <a:prstGeom prst="rect">
            <a:avLst/>
          </a:prstGeom>
          <a:noFill/>
        </p:spPr>
        <p:txBody>
          <a:bodyPr wrap="square" rtlCol="0">
            <a:spAutoFit/>
          </a:bodyPr>
          <a:lstStyle/>
          <a:p>
            <a:r>
              <a:rPr lang="en-US" sz="3200" b="1" dirty="0" smtClean="0">
                <a:solidFill>
                  <a:srgbClr val="0070C0"/>
                </a:solidFill>
                <a:latin typeface="HP211"/>
                <a:cs typeface="Arial" panose="020B0604020202020204" pitchFamily="34" charset="0"/>
              </a:rPr>
              <a:t>TIẾT </a:t>
            </a:r>
            <a:r>
              <a:rPr lang="en-US" sz="3200" b="1" dirty="0" smtClean="0">
                <a:solidFill>
                  <a:srgbClr val="0070C0"/>
                </a:solidFill>
                <a:latin typeface="HP211"/>
                <a:cs typeface="Arial" panose="020B0604020202020204" pitchFamily="34" charset="0"/>
              </a:rPr>
              <a:t>4</a:t>
            </a:r>
            <a:endParaRPr lang="en-US" sz="3200" b="1" dirty="0">
              <a:solidFill>
                <a:srgbClr val="0070C0"/>
              </a:solidFill>
              <a:latin typeface="HP211"/>
              <a:cs typeface="Arial" panose="020B0604020202020204" pitchFamily="34" charset="0"/>
            </a:endParaRPr>
          </a:p>
        </p:txBody>
      </p:sp>
    </p:spTree>
    <p:extLst>
      <p:ext uri="{BB962C8B-B14F-4D97-AF65-F5344CB8AC3E}">
        <p14:creationId xmlns:p14="http://schemas.microsoft.com/office/powerpoint/2010/main" val="2127730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0158" y="141669"/>
            <a:ext cx="9723549" cy="6716332"/>
          </a:xfrm>
          <a:prstGeom prst="rect">
            <a:avLst/>
          </a:prstGeom>
        </p:spPr>
      </p:pic>
    </p:spTree>
    <p:extLst>
      <p:ext uri="{BB962C8B-B14F-4D97-AF65-F5344CB8AC3E}">
        <p14:creationId xmlns:p14="http://schemas.microsoft.com/office/powerpoint/2010/main" val="1802982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8244" y="226788"/>
            <a:ext cx="2676927" cy="571702"/>
          </a:xfrm>
          <a:prstGeom prst="rect">
            <a:avLst/>
          </a:prstGeom>
        </p:spPr>
      </p:pic>
      <p:pic>
        <p:nvPicPr>
          <p:cNvPr id="5" name="Picture 4"/>
          <p:cNvPicPr>
            <a:picLocks noChangeAspect="1"/>
          </p:cNvPicPr>
          <p:nvPr/>
        </p:nvPicPr>
        <p:blipFill>
          <a:blip r:embed="rId3"/>
          <a:stretch>
            <a:fillRect/>
          </a:stretch>
        </p:blipFill>
        <p:spPr>
          <a:xfrm>
            <a:off x="4439186" y="553924"/>
            <a:ext cx="5773759" cy="1101279"/>
          </a:xfrm>
          <a:prstGeom prst="rect">
            <a:avLst/>
          </a:prstGeom>
        </p:spPr>
      </p:pic>
      <p:pic>
        <p:nvPicPr>
          <p:cNvPr id="6" name="Picture 5"/>
          <p:cNvPicPr>
            <a:picLocks noChangeAspect="1"/>
          </p:cNvPicPr>
          <p:nvPr/>
        </p:nvPicPr>
        <p:blipFill>
          <a:blip r:embed="rId4"/>
          <a:stretch>
            <a:fillRect/>
          </a:stretch>
        </p:blipFill>
        <p:spPr>
          <a:xfrm>
            <a:off x="1267830" y="1655203"/>
            <a:ext cx="4586691" cy="2686050"/>
          </a:xfrm>
          <a:prstGeom prst="rect">
            <a:avLst/>
          </a:prstGeom>
        </p:spPr>
      </p:pic>
      <p:pic>
        <p:nvPicPr>
          <p:cNvPr id="7" name="Picture 6"/>
          <p:cNvPicPr>
            <a:picLocks noChangeAspect="1"/>
          </p:cNvPicPr>
          <p:nvPr/>
        </p:nvPicPr>
        <p:blipFill>
          <a:blip r:embed="rId5"/>
          <a:stretch>
            <a:fillRect/>
          </a:stretch>
        </p:blipFill>
        <p:spPr>
          <a:xfrm>
            <a:off x="5854521" y="1655203"/>
            <a:ext cx="4577365" cy="2779289"/>
          </a:xfrm>
          <a:prstGeom prst="rect">
            <a:avLst/>
          </a:prstGeom>
        </p:spPr>
      </p:pic>
      <p:pic>
        <p:nvPicPr>
          <p:cNvPr id="8" name="Picture 7"/>
          <p:cNvPicPr>
            <a:picLocks noChangeAspect="1"/>
          </p:cNvPicPr>
          <p:nvPr/>
        </p:nvPicPr>
        <p:blipFill>
          <a:blip r:embed="rId6"/>
          <a:stretch>
            <a:fillRect/>
          </a:stretch>
        </p:blipFill>
        <p:spPr>
          <a:xfrm>
            <a:off x="1416676" y="4341253"/>
            <a:ext cx="4437845" cy="2819400"/>
          </a:xfrm>
          <a:prstGeom prst="rect">
            <a:avLst/>
          </a:prstGeom>
        </p:spPr>
      </p:pic>
      <p:pic>
        <p:nvPicPr>
          <p:cNvPr id="9" name="Picture 8"/>
          <p:cNvPicPr>
            <a:picLocks noChangeAspect="1"/>
          </p:cNvPicPr>
          <p:nvPr/>
        </p:nvPicPr>
        <p:blipFill>
          <a:blip r:embed="rId7"/>
          <a:stretch>
            <a:fillRect/>
          </a:stretch>
        </p:blipFill>
        <p:spPr>
          <a:xfrm>
            <a:off x="5854521" y="4360303"/>
            <a:ext cx="4586691" cy="2781300"/>
          </a:xfrm>
          <a:prstGeom prst="rect">
            <a:avLst/>
          </a:prstGeom>
        </p:spPr>
      </p:pic>
    </p:spTree>
    <p:extLst>
      <p:ext uri="{BB962C8B-B14F-4D97-AF65-F5344CB8AC3E}">
        <p14:creationId xmlns:p14="http://schemas.microsoft.com/office/powerpoint/2010/main" val="226826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ể chuyện HỒ NƯỚC VÀ MÂY đa cắt- Tiếng Việt lớp 2 - Tập 2 - Kết nối tri thức với cuộc sống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60500" y="727075"/>
            <a:ext cx="9166225" cy="5156200"/>
          </a:xfrm>
        </p:spPr>
      </p:pic>
    </p:spTree>
    <p:extLst>
      <p:ext uri="{BB962C8B-B14F-4D97-AF65-F5344CB8AC3E}">
        <p14:creationId xmlns:p14="http://schemas.microsoft.com/office/powerpoint/2010/main" val="1048665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4238" y="180236"/>
            <a:ext cx="7191375" cy="676275"/>
          </a:xfrm>
          <a:prstGeom prst="rect">
            <a:avLst/>
          </a:prstGeom>
        </p:spPr>
      </p:pic>
      <p:pic>
        <p:nvPicPr>
          <p:cNvPr id="7" name="Picture 6"/>
          <p:cNvPicPr>
            <a:picLocks noChangeAspect="1"/>
          </p:cNvPicPr>
          <p:nvPr/>
        </p:nvPicPr>
        <p:blipFill>
          <a:blip r:embed="rId3"/>
          <a:stretch>
            <a:fillRect/>
          </a:stretch>
        </p:blipFill>
        <p:spPr>
          <a:xfrm>
            <a:off x="837127" y="476518"/>
            <a:ext cx="10341735" cy="6381482"/>
          </a:xfrm>
          <a:prstGeom prst="rect">
            <a:avLst/>
          </a:prstGeom>
        </p:spPr>
      </p:pic>
    </p:spTree>
    <p:extLst>
      <p:ext uri="{BB962C8B-B14F-4D97-AF65-F5344CB8AC3E}">
        <p14:creationId xmlns:p14="http://schemas.microsoft.com/office/powerpoint/2010/main" val="4258660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p:cNvSpPr/>
          <p:nvPr/>
        </p:nvSpPr>
        <p:spPr>
          <a:xfrm>
            <a:off x="518615" y="465512"/>
            <a:ext cx="10699845" cy="5375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smtClean="0">
                <a:solidFill>
                  <a:srgbClr val="FF0000"/>
                </a:solidFill>
                <a:latin typeface="HP001 4 hàng" panose="020B0603050302020204" pitchFamily="34" charset="0"/>
                <a:ea typeface="Arial-Rounded" panose="020B0604020202020204" pitchFamily="34" charset="0"/>
                <a:cs typeface="Times New Roman" panose="02020603050405020304" pitchFamily="18" charset="0"/>
              </a:rPr>
              <a:t>Vận dụng, trải nghiệm</a:t>
            </a:r>
          </a:p>
          <a:p>
            <a:pPr marL="571500" indent="-571500" algn="ctr">
              <a:buFontTx/>
              <a:buChar char="-"/>
              <a:defRPr/>
            </a:pPr>
            <a:r>
              <a:rPr sz="4000" b="1" smtClean="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Em </a:t>
            </a:r>
            <a:r>
              <a:rPr lang="en-US" sz="4000" b="1" smtClean="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630F9F1D-8E75-489F-9546-1E47B4B01C1B}"/>
              </a:ext>
            </a:extLst>
          </p:cNvPr>
          <p:cNvPicPr>
            <a:picLocks noChangeAspect="1"/>
          </p:cNvPicPr>
          <p:nvPr/>
        </p:nvPicPr>
        <p:blipFill rotWithShape="1">
          <a:blip r:embed="rId2"/>
          <a:srcRect t="36520" r="2045" b="34942"/>
          <a:stretch/>
        </p:blipFill>
        <p:spPr>
          <a:xfrm>
            <a:off x="683541" y="3024588"/>
            <a:ext cx="10534919" cy="1956176"/>
          </a:xfrm>
          <a:prstGeom prst="rect">
            <a:avLst/>
          </a:prstGeom>
        </p:spPr>
      </p:pic>
    </p:spTree>
    <p:extLst>
      <p:ext uri="{BB962C8B-B14F-4D97-AF65-F5344CB8AC3E}">
        <p14:creationId xmlns:p14="http://schemas.microsoft.com/office/powerpoint/2010/main" val="2114321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888" y="263395"/>
            <a:ext cx="9866489" cy="5632311"/>
          </a:xfrm>
          <a:prstGeom prst="rect">
            <a:avLst/>
          </a:prstGeom>
        </p:spPr>
        <p:txBody>
          <a:bodyPr wrap="square">
            <a:spAutoFit/>
          </a:bodyPr>
          <a:lstStyle/>
          <a:p>
            <a:pPr algn="ctr"/>
            <a:r>
              <a:rPr lang="vi-VN" b="1" dirty="0">
                <a:solidFill>
                  <a:srgbClr val="000000"/>
                </a:solidFill>
                <a:latin typeface="OpenSans"/>
              </a:rPr>
              <a:t>HỒ NƯỚC VÀ MÂY</a:t>
            </a:r>
            <a:endParaRPr lang="vi-VN" dirty="0">
              <a:solidFill>
                <a:srgbClr val="000000"/>
              </a:solidFill>
              <a:latin typeface="OpenSans"/>
            </a:endParaRPr>
          </a:p>
          <a:p>
            <a:pPr algn="just"/>
            <a:r>
              <a:rPr lang="vi-VN" dirty="0">
                <a:solidFill>
                  <a:srgbClr val="000000"/>
                </a:solidFill>
                <a:latin typeface="OpenSans"/>
              </a:rPr>
              <a:t>(1) Vào một ngày cuối xuân, mặt hồ lấp lánh dưới nắng. Bỗng, một cơn gió đưa chị mây sà thấp xuống mặt hồ. Hồ nước cuộn sóng nói:</a:t>
            </a:r>
          </a:p>
          <a:p>
            <a:pPr algn="just"/>
            <a:r>
              <a:rPr lang="vi-VN" dirty="0">
                <a:solidFill>
                  <a:srgbClr val="000000"/>
                </a:solidFill>
                <a:latin typeface="OpenSans"/>
              </a:rPr>
              <a:t>- Tôi đẹp lên dưới ánh nắng, thế mà chị lại che mất.</a:t>
            </a:r>
          </a:p>
          <a:p>
            <a:pPr algn="just"/>
            <a:r>
              <a:rPr lang="vi-VN" dirty="0">
                <a:solidFill>
                  <a:srgbClr val="000000"/>
                </a:solidFill>
                <a:latin typeface="OpenSans"/>
              </a:rPr>
              <a:t>- Không có chị che nắng thì em gặp nguy đấy! – Chị mây đáp.</a:t>
            </a:r>
          </a:p>
          <a:p>
            <a:pPr algn="just"/>
            <a:r>
              <a:rPr lang="vi-VN" dirty="0">
                <a:solidFill>
                  <a:srgbClr val="000000"/>
                </a:solidFill>
                <a:latin typeface="OpenSans"/>
              </a:rPr>
              <a:t>- Tôi cần gì chị!</a:t>
            </a:r>
          </a:p>
          <a:p>
            <a:pPr algn="just"/>
            <a:r>
              <a:rPr lang="vi-VN" dirty="0">
                <a:solidFill>
                  <a:srgbClr val="000000"/>
                </a:solidFill>
                <a:latin typeface="OpenSans"/>
              </a:rPr>
              <a:t>Chị mấy giận hồ nước nên đã bay đi.</a:t>
            </a:r>
          </a:p>
          <a:p>
            <a:pPr algn="just"/>
            <a:r>
              <a:rPr lang="vi-VN" dirty="0">
                <a:solidFill>
                  <a:srgbClr val="000000"/>
                </a:solidFill>
                <a:latin typeface="OpenSans"/>
              </a:rPr>
              <a:t>(2) Mùa hè, dưới cái nắng gay gắt, hồ nước bị bốc hơi, cạn trở tận đáy. Nó cầu cứu:</a:t>
            </a:r>
          </a:p>
          <a:p>
            <a:pPr algn="just"/>
            <a:r>
              <a:rPr lang="vi-VN" dirty="0">
                <a:solidFill>
                  <a:srgbClr val="000000"/>
                </a:solidFill>
                <a:latin typeface="OpenSans"/>
              </a:rPr>
              <a:t>- Chị mây ơi, không có chị tôi chết mất.</a:t>
            </a:r>
          </a:p>
          <a:p>
            <a:pPr algn="just"/>
            <a:r>
              <a:rPr lang="vi-VN" dirty="0">
                <a:solidFill>
                  <a:srgbClr val="000000"/>
                </a:solidFill>
                <a:latin typeface="OpenSans"/>
              </a:rPr>
              <a:t>Bầy tôm cá trong hồ cũng than:</a:t>
            </a:r>
          </a:p>
          <a:p>
            <a:pPr algn="just"/>
            <a:r>
              <a:rPr lang="vi-VN" dirty="0">
                <a:solidFill>
                  <a:srgbClr val="000000"/>
                </a:solidFill>
                <a:latin typeface="OpenSans"/>
              </a:rPr>
              <a:t>- Chúng tôi cũng không sống được nếu hồ cạn thế này!</a:t>
            </a:r>
          </a:p>
          <a:p>
            <a:pPr algn="just"/>
            <a:r>
              <a:rPr lang="vi-VN" dirty="0">
                <a:solidFill>
                  <a:srgbClr val="000000"/>
                </a:solidFill>
                <a:latin typeface="OpenSans"/>
              </a:rPr>
              <a:t>(3) Nghe tiếng kêu của hồ nước và bầy tôm cá, chị mây không giận hồ nước nữa, bay về và cho mưa xuống. Hồ nước đầy lên, tràn căng sức sống.</a:t>
            </a:r>
          </a:p>
          <a:p>
            <a:pPr algn="just"/>
            <a:r>
              <a:rPr lang="vi-VN" dirty="0">
                <a:solidFill>
                  <a:srgbClr val="000000"/>
                </a:solidFill>
                <a:latin typeface="OpenSans"/>
              </a:rPr>
              <a:t>(4) Qua mùa thu, sang mùa đông, chị mây ngày càng mảnh mai, hao gầy như dải lụa mỏng. Chị ghé xuống hồ và nói:</a:t>
            </a:r>
          </a:p>
          <a:p>
            <a:pPr algn="just"/>
            <a:r>
              <a:rPr lang="vi-VN" dirty="0">
                <a:solidFill>
                  <a:srgbClr val="000000"/>
                </a:solidFill>
                <a:latin typeface="OpenSans"/>
              </a:rPr>
              <a:t>- Không có em, chị cũng yếu hẳn đi.</a:t>
            </a:r>
          </a:p>
          <a:p>
            <a:pPr algn="just"/>
            <a:r>
              <a:rPr lang="vi-VN" dirty="0">
                <a:solidFill>
                  <a:srgbClr val="000000"/>
                </a:solidFill>
                <a:latin typeface="OpenSans"/>
              </a:rPr>
              <a:t>Thế là hồ nước lao xao gợn sóng:</a:t>
            </a:r>
          </a:p>
          <a:p>
            <a:pPr algn="just"/>
            <a:r>
              <a:rPr lang="vi-VN" dirty="0">
                <a:solidFill>
                  <a:srgbClr val="000000"/>
                </a:solidFill>
                <a:latin typeface="OpenSans"/>
              </a:rPr>
              <a:t>- Để em tìm cách giúp chị!</a:t>
            </a:r>
          </a:p>
          <a:p>
            <a:pPr algn="just"/>
            <a:r>
              <a:rPr lang="vi-VN" dirty="0">
                <a:solidFill>
                  <a:srgbClr val="000000"/>
                </a:solidFill>
                <a:latin typeface="OpenSans"/>
              </a:rPr>
              <a:t>Hồ nước gọi ông mặt trời rọi nắng xuống cho nước bốc hơi lên. Chị mây khoẻ dần, nặng dần để chuẩn bị mưa </a:t>
            </a:r>
            <a:r>
              <a:rPr lang="vi-VN" dirty="0" smtClean="0">
                <a:solidFill>
                  <a:srgbClr val="000000"/>
                </a:solidFill>
                <a:latin typeface="OpenSans"/>
              </a:rPr>
              <a:t>xuống</a:t>
            </a:r>
            <a:r>
              <a:rPr lang="en-US" dirty="0">
                <a:solidFill>
                  <a:srgbClr val="000000"/>
                </a:solidFill>
                <a:latin typeface="OpenSans"/>
              </a:rPr>
              <a:t>.</a:t>
            </a:r>
            <a:endParaRPr lang="vi-VN" dirty="0">
              <a:solidFill>
                <a:srgbClr val="000000"/>
              </a:solidFill>
              <a:latin typeface="OpenSans"/>
            </a:endParaRPr>
          </a:p>
        </p:txBody>
      </p:sp>
    </p:spTree>
    <p:extLst>
      <p:ext uri="{BB962C8B-B14F-4D97-AF65-F5344CB8AC3E}">
        <p14:creationId xmlns:p14="http://schemas.microsoft.com/office/powerpoint/2010/main" val="12003188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975</TotalTime>
  <Words>322</Words>
  <Application>Microsoft Office PowerPoint</Application>
  <PresentationFormat>Widescreen</PresentationFormat>
  <Paragraphs>29</Paragraphs>
  <Slides>8</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.VnAvant</vt:lpstr>
      <vt:lpstr>Arial</vt:lpstr>
      <vt:lpstr>Arial-Rounded</vt:lpstr>
      <vt:lpstr>Calibri</vt:lpstr>
      <vt:lpstr>Calibri Light</vt:lpstr>
      <vt:lpstr>DFPOP1-W9</vt:lpstr>
      <vt:lpstr>HP001 4 hàng</vt:lpstr>
      <vt:lpstr>HP211</vt:lpstr>
      <vt:lpstr>OpenSans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 Đồng</dc:creator>
  <cp:lastModifiedBy>MAIHUNG</cp:lastModifiedBy>
  <cp:revision>112</cp:revision>
  <dcterms:created xsi:type="dcterms:W3CDTF">2021-07-06T02:11:11Z</dcterms:created>
  <dcterms:modified xsi:type="dcterms:W3CDTF">2025-04-16T07:40:27Z</dcterms:modified>
</cp:coreProperties>
</file>