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5"/>
  </p:notesMasterIdLst>
  <p:sldIdLst>
    <p:sldId id="324" r:id="rId2"/>
    <p:sldId id="326" r:id="rId3"/>
    <p:sldId id="325" r:id="rId4"/>
    <p:sldId id="299" r:id="rId5"/>
    <p:sldId id="293" r:id="rId6"/>
    <p:sldId id="294" r:id="rId7"/>
    <p:sldId id="279" r:id="rId8"/>
    <p:sldId id="281" r:id="rId9"/>
    <p:sldId id="307" r:id="rId10"/>
    <p:sldId id="327" r:id="rId11"/>
    <p:sldId id="298" r:id="rId12"/>
    <p:sldId id="296" r:id="rId13"/>
    <p:sldId id="297" r:id="rId14"/>
    <p:sldId id="313" r:id="rId15"/>
    <p:sldId id="328" r:id="rId16"/>
    <p:sldId id="308" r:id="rId17"/>
    <p:sldId id="283" r:id="rId18"/>
    <p:sldId id="284" r:id="rId19"/>
    <p:sldId id="285" r:id="rId20"/>
    <p:sldId id="309" r:id="rId21"/>
    <p:sldId id="329" r:id="rId22"/>
    <p:sldId id="314" r:id="rId23"/>
    <p:sldId id="2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275"/>
    <a:srgbClr val="972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109" autoAdjust="0"/>
  </p:normalViewPr>
  <p:slideViewPr>
    <p:cSldViewPr snapToGrid="0">
      <p:cViewPr varScale="1">
        <p:scale>
          <a:sx n="69" d="100"/>
          <a:sy n="69" d="100"/>
        </p:scale>
        <p:origin x="123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BA0FC-7B47-474C-8C6E-FE9476199D85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9044-99F4-44AD-83DC-4C458E3A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0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9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9542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3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9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5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5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9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8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5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5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9954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837986" y="16058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đoạn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9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7063206" y="3129113"/>
            <a:ext cx="1749413" cy="163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r="40016" b="81419"/>
          <a:stretch/>
        </p:blipFill>
        <p:spPr>
          <a:xfrm>
            <a:off x="1334790" y="71866"/>
            <a:ext cx="5881878" cy="1404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5" t="23516" r="1674" b="57877"/>
          <a:stretch/>
        </p:blipFill>
        <p:spPr>
          <a:xfrm>
            <a:off x="2913021" y="1584366"/>
            <a:ext cx="6740435" cy="162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7" t="76336" r="3587" b="1508"/>
          <a:stretch/>
        </p:blipFill>
        <p:spPr>
          <a:xfrm>
            <a:off x="4521808" y="4692972"/>
            <a:ext cx="5447212" cy="2224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49192" r="39366" b="35380"/>
          <a:stretch/>
        </p:blipFill>
        <p:spPr>
          <a:xfrm>
            <a:off x="1067122" y="3130302"/>
            <a:ext cx="5368835" cy="1637641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25359" r="23333" b="59172"/>
          <a:stretch/>
        </p:blipFill>
        <p:spPr>
          <a:xfrm>
            <a:off x="7365340" y="-39189"/>
            <a:ext cx="2285744" cy="165837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257665" y="1457012"/>
            <a:ext cx="2376054" cy="1843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9137" r="41023" b="9273"/>
          <a:stretch/>
        </p:blipFill>
        <p:spPr>
          <a:xfrm>
            <a:off x="2367214" y="4780619"/>
            <a:ext cx="2230582" cy="18470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2090123" y="505982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2623580" y="1563660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891511" y="3016103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4230071" y="468117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2425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41"/>
          <a:stretch/>
        </p:blipFill>
        <p:spPr>
          <a:xfrm>
            <a:off x="309916" y="146878"/>
            <a:ext cx="11700262" cy="616248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1551750" y="17177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5094668" y="3536756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83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0"/>
          <a:stretch/>
        </p:blipFill>
        <p:spPr>
          <a:xfrm>
            <a:off x="574766" y="104504"/>
            <a:ext cx="11013480" cy="672949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1648730" y="6740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5601051" y="381898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6044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7063206" y="3129113"/>
            <a:ext cx="1749413" cy="163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r="40016" b="81419"/>
          <a:stretch/>
        </p:blipFill>
        <p:spPr>
          <a:xfrm>
            <a:off x="1334790" y="71866"/>
            <a:ext cx="5881878" cy="1404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5" t="23516" r="1674" b="57877"/>
          <a:stretch/>
        </p:blipFill>
        <p:spPr>
          <a:xfrm>
            <a:off x="2913021" y="1584366"/>
            <a:ext cx="6740435" cy="162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7" t="76336" r="3587" b="1508"/>
          <a:stretch/>
        </p:blipFill>
        <p:spPr>
          <a:xfrm>
            <a:off x="4521808" y="4692972"/>
            <a:ext cx="5447212" cy="2224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49192" r="39366" b="35380"/>
          <a:stretch/>
        </p:blipFill>
        <p:spPr>
          <a:xfrm>
            <a:off x="1067122" y="3130302"/>
            <a:ext cx="5368835" cy="1637641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25359" r="23333" b="59172"/>
          <a:stretch/>
        </p:blipFill>
        <p:spPr>
          <a:xfrm>
            <a:off x="7365340" y="-39189"/>
            <a:ext cx="2285744" cy="165837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257665" y="1457012"/>
            <a:ext cx="2376054" cy="1843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9137" r="41023" b="9273"/>
          <a:stretch/>
        </p:blipFill>
        <p:spPr>
          <a:xfrm>
            <a:off x="2367214" y="4780619"/>
            <a:ext cx="2230582" cy="18470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2090123" y="505982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2623580" y="1563660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891511" y="3016103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4230071" y="468117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536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 txBox="1">
            <a:spLocks/>
          </p:cNvSpPr>
          <p:nvPr/>
        </p:nvSpPr>
        <p:spPr>
          <a:xfrm>
            <a:off x="2936754" y="1433113"/>
            <a:ext cx="7638143" cy="13094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smtClean="0">
                <a:solidFill>
                  <a:srgbClr val="FF0000"/>
                </a:solidFill>
                <a:latin typeface="VNI-Avo" pitchFamily="2" charset="0"/>
              </a:rPr>
              <a:t>Tìm hiểu bài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5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787952" y="2135071"/>
            <a:ext cx="8880049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133" dirty="0">
                <a:latin typeface="UTM Avo" panose="02040603050506020204" pitchFamily="18" charset="0"/>
              </a:rPr>
              <a:t>Sắp xếp các ý dưới đây theo trình tự các đoạn trong bài đọc.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3774891" y="655064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999C35-5A95-C44D-8472-5DCBD89EB9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6779" y="544998"/>
            <a:ext cx="1865304" cy="1607885"/>
          </a:xfrm>
          <a:prstGeom prst="ellipse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1B5006-F322-9248-A061-5D5A58E298CB}"/>
              </a:ext>
            </a:extLst>
          </p:cNvPr>
          <p:cNvSpPr/>
          <p:nvPr/>
        </p:nvSpPr>
        <p:spPr>
          <a:xfrm>
            <a:off x="2665831" y="2826897"/>
            <a:ext cx="6748208" cy="731292"/>
          </a:xfrm>
          <a:prstGeom prst="roundRect">
            <a:avLst/>
          </a:prstGeom>
          <a:solidFill>
            <a:schemeClr val="accent4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1.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Nói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về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mai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đào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9531C73-D2F3-6046-A3F3-352C6669C5B6}"/>
              </a:ext>
            </a:extLst>
          </p:cNvPr>
          <p:cNvSpPr/>
          <p:nvPr/>
        </p:nvSpPr>
        <p:spPr>
          <a:xfrm>
            <a:off x="2665831" y="3689407"/>
            <a:ext cx="6748208" cy="7312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2.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Giới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thiệu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chung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về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Tết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426D265-6AF4-C949-A55E-23A607E25725}"/>
              </a:ext>
            </a:extLst>
          </p:cNvPr>
          <p:cNvSpPr/>
          <p:nvPr/>
        </p:nvSpPr>
        <p:spPr>
          <a:xfrm>
            <a:off x="2665831" y="4551918"/>
            <a:ext cx="6748208" cy="7312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133" dirty="0">
                <a:solidFill>
                  <a:srgbClr val="000000"/>
                </a:solidFill>
                <a:latin typeface="UTM Avo" panose="02040603050506020204" pitchFamily="18" charset="0"/>
              </a:rPr>
              <a:t>3. Nói về hoạt dộng của mọi người trong dịp Tết.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9F36AD6-6775-AF41-88E0-F5EB5247BDB9}"/>
              </a:ext>
            </a:extLst>
          </p:cNvPr>
          <p:cNvSpPr/>
          <p:nvPr/>
        </p:nvSpPr>
        <p:spPr>
          <a:xfrm>
            <a:off x="2665831" y="5414429"/>
            <a:ext cx="6748208" cy="731292"/>
          </a:xfrm>
          <a:prstGeom prst="roundRect">
            <a:avLst/>
          </a:prstGeom>
          <a:solidFill>
            <a:srgbClr val="B7D574"/>
          </a:solidFill>
          <a:ln>
            <a:solidFill>
              <a:srgbClr val="E2F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133" dirty="0">
                <a:solidFill>
                  <a:srgbClr val="000000"/>
                </a:solidFill>
                <a:latin typeface="UTM Avo" panose="02040603050506020204" pitchFamily="18" charset="0"/>
              </a:rPr>
              <a:t>4. Nói về bánh chưng, bánh tét.</a:t>
            </a:r>
          </a:p>
        </p:txBody>
      </p:sp>
    </p:spTree>
    <p:extLst>
      <p:ext uri="{BB962C8B-B14F-4D97-AF65-F5344CB8AC3E}">
        <p14:creationId xmlns:p14="http://schemas.microsoft.com/office/powerpoint/2010/main" val="26817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64" presetClass="path" presetSubtype="0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97531E-6 L 0 -0.12562 " pathEditMode="relative" rAng="0" ptsTypes="AA" p14:bounceEnd="50000">
                                          <p:cBhvr>
                                            <p:cTn id="2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09877E-6 L 0 0.12562 " pathEditMode="relative" rAng="0" ptsTypes="AA" p14:bounceEnd="50000">
                                          <p:cBhvr>
                                            <p:cTn id="3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path" presetSubtype="0" fill="hold" grpId="2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12561 L 0 0.25 " pathEditMode="relative" rAng="0" ptsTypes="AA" p14:bounceEnd="50000">
                                          <p:cBhvr>
                                            <p:cTn id="3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69136E-6 L 0 0.12561 " pathEditMode="relative" rAng="0" ptsTypes="AA" p14:bounceEnd="50000">
                                          <p:cBhvr>
                                            <p:cTn id="36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4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23457E-7 L 0 -0.25 " pathEditMode="relative" rAng="0" ptsTypes="AA" p14:bounceEnd="50000">
                                          <p:cBhvr>
                                            <p:cTn id="38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2" grpId="0" animBg="1"/>
          <p:bldP spid="2" grpId="1" animBg="1"/>
          <p:bldP spid="2" grpId="2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64" presetClass="pat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97531E-6 L 0 -0.12562 " pathEditMode="relative" rAng="0" ptsTypes="AA">
                                          <p:cBhvr>
                                            <p:cTn id="2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09877E-6 L 0 0.12562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path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12561 L 0 0.25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69136E-6 L 0 0.12561 " pathEditMode="relative" rAng="0" ptsTypes="AA">
                                          <p:cBhvr>
                                            <p:cTn id="36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4" presetClass="pat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23457E-7 L 0 -0.25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2" grpId="0" animBg="1"/>
          <p:bldP spid="2" grpId="1" animBg="1"/>
          <p:bldP spid="2" grpId="2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2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86" y="2588945"/>
            <a:ext cx="10515600" cy="9757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Người</a:t>
            </a:r>
            <a:r>
              <a:rPr lang="en-US" dirty="0">
                <a:latin typeface="VNI-Avo" pitchFamily="2" charset="0"/>
              </a:rPr>
              <a:t> ta </a:t>
            </a:r>
            <a:r>
              <a:rPr lang="en-US" dirty="0" err="1">
                <a:latin typeface="VNI-Avo" pitchFamily="2" charset="0"/>
              </a:rPr>
              <a:t>thường</a:t>
            </a:r>
            <a:r>
              <a:rPr lang="en-US" dirty="0">
                <a:latin typeface="VNI-Avo" pitchFamily="2" charset="0"/>
              </a:rPr>
              <a:t> dung </a:t>
            </a:r>
            <a:r>
              <a:rPr lang="en-US" dirty="0" err="1">
                <a:latin typeface="VNI-Avo" pitchFamily="2" charset="0"/>
              </a:rPr>
              <a:t>những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đẻ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làm</a:t>
            </a:r>
            <a:r>
              <a:rPr lang="en-US" dirty="0">
                <a:latin typeface="VNI-Avo" pitchFamily="2" charset="0"/>
              </a:rPr>
              <a:t> bánh </a:t>
            </a:r>
            <a:r>
              <a:rPr lang="en-US" dirty="0" err="1">
                <a:latin typeface="VNI-Avo" pitchFamily="2" charset="0"/>
              </a:rPr>
              <a:t>chưng</a:t>
            </a:r>
            <a:r>
              <a:rPr lang="en-US" dirty="0">
                <a:latin typeface="VNI-Avo" pitchFamily="2" charset="0"/>
              </a:rPr>
              <a:t>, bánh </a:t>
            </a:r>
            <a:r>
              <a:rPr lang="en-US" dirty="0" err="1">
                <a:latin typeface="VNI-Avo" pitchFamily="2" charset="0"/>
              </a:rPr>
              <a:t>tét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5608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26" y="2371231"/>
            <a:ext cx="11093334" cy="8538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3. </a:t>
            </a:r>
            <a:r>
              <a:rPr lang="en-US" dirty="0" err="1">
                <a:latin typeface="VNI-Avo" pitchFamily="2" charset="0"/>
              </a:rPr>
              <a:t>Người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lớn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ước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điều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tặng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8452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20" y="1303055"/>
            <a:ext cx="8921337" cy="17653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4.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thích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động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nào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của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đình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dịp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Tết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pic>
        <p:nvPicPr>
          <p:cNvPr id="3074" name="Picture 2" descr="Làm việc ngày Tết, hưởng lương gấp 4 lần ngày thường">
            <a:extLst>
              <a:ext uri="{FF2B5EF4-FFF2-40B4-BE49-F238E27FC236}">
                <a16:creationId xmlns:a16="http://schemas.microsoft.com/office/drawing/2014/main" id="{96D7F2BB-9192-430C-8BF0-932054D0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31" y="2274097"/>
            <a:ext cx="4630057" cy="23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ỹ năng sống: Dạy trẻ ứng xử ngày Tết - Thiết bị mầm non Việt Mỹ">
            <a:extLst>
              <a:ext uri="{FF2B5EF4-FFF2-40B4-BE49-F238E27FC236}">
                <a16:creationId xmlns:a16="http://schemas.microsoft.com/office/drawing/2014/main" id="{F6C4C85E-D8C0-4682-8BA4-30FD23C91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1" b="14868"/>
          <a:stretch/>
        </p:blipFill>
        <p:spPr bwMode="auto">
          <a:xfrm>
            <a:off x="4904305" y="4570018"/>
            <a:ext cx="3391809" cy="21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hòng Giáo Dục Và Đào Tạo quận Thanh Xuân">
            <a:extLst>
              <a:ext uri="{FF2B5EF4-FFF2-40B4-BE49-F238E27FC236}">
                <a16:creationId xmlns:a16="http://schemas.microsoft.com/office/drawing/2014/main" id="{6086B6DE-8092-4B82-8AF6-DFE65CD4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31" y="2167184"/>
            <a:ext cx="4265385" cy="24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3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715C-D726-49AF-8C30-E0AC7C92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11E4-F490-4F10-ACC3-DB266F9C0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037" y="2068305"/>
            <a:ext cx="7411515" cy="60349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VNI-Avo" pitchFamily="2" charset="0"/>
              </a:rPr>
              <a:t>Nói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điều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biết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về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ngày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Tết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7F5EC2-45CE-4BAA-8866-AEEBF17B300D}"/>
              </a:ext>
            </a:extLst>
          </p:cNvPr>
          <p:cNvGrpSpPr/>
          <p:nvPr/>
        </p:nvGrpSpPr>
        <p:grpSpPr>
          <a:xfrm>
            <a:off x="-41565" y="-12492"/>
            <a:ext cx="12233565" cy="1604338"/>
            <a:chOff x="-27709" y="-11797"/>
            <a:chExt cx="12233565" cy="1604338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1D70DAE-35D3-4B6A-A118-DB9599F61321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E8D0CA0-D8F8-44EE-A011-8FB990D31317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94191C-3492-4C83-85D5-AB49F205C737}"/>
              </a:ext>
            </a:extLst>
          </p:cNvPr>
          <p:cNvGrpSpPr/>
          <p:nvPr/>
        </p:nvGrpSpPr>
        <p:grpSpPr>
          <a:xfrm>
            <a:off x="1543633" y="-78009"/>
            <a:ext cx="6939425" cy="1288862"/>
            <a:chOff x="1543633" y="1001196"/>
            <a:chExt cx="6939425" cy="12888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C409FC-02F9-48E2-B58A-7F0B676D39C6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19" name="Arrow: Chevron 24">
                <a:extLst>
                  <a:ext uri="{FF2B5EF4-FFF2-40B4-BE49-F238E27FC236}">
                    <a16:creationId xmlns:a16="http://schemas.microsoft.com/office/drawing/2014/main" id="{C83D3C0C-17AB-4642-A5E0-8BAD3367CDB4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row: Chevron 1">
                <a:extLst>
                  <a:ext uri="{FF2B5EF4-FFF2-40B4-BE49-F238E27FC236}">
                    <a16:creationId xmlns:a16="http://schemas.microsoft.com/office/drawing/2014/main" id="{CA303118-7E9D-4FB1-A318-5AEE2D30E2D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row: Chevron 1">
                <a:extLst>
                  <a:ext uri="{FF2B5EF4-FFF2-40B4-BE49-F238E27FC236}">
                    <a16:creationId xmlns:a16="http://schemas.microsoft.com/office/drawing/2014/main" id="{641F94E7-327A-417F-A2D0-6E8ADB078228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E6B771C-4C80-4855-81F0-1D3852C8129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23" name="Flowchart: Process 11">
                  <a:extLst>
                    <a:ext uri="{FF2B5EF4-FFF2-40B4-BE49-F238E27FC236}">
                      <a16:creationId xmlns:a16="http://schemas.microsoft.com/office/drawing/2014/main" id="{1212619A-FED5-45C1-9930-B65F68C0F77B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Flowchart: Process 11">
                  <a:extLst>
                    <a:ext uri="{FF2B5EF4-FFF2-40B4-BE49-F238E27FC236}">
                      <a16:creationId xmlns:a16="http://schemas.microsoft.com/office/drawing/2014/main" id="{F7AB33FA-92F8-4F0E-9EF4-2C5D7BF133C4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8908F2-EB66-4CBC-83AF-D1CCD2FFA5F4}"/>
                </a:ext>
              </a:extLst>
            </p:cNvPr>
            <p:cNvSpPr/>
            <p:nvPr/>
          </p:nvSpPr>
          <p:spPr>
            <a:xfrm>
              <a:off x="2362200" y="1151516"/>
              <a:ext cx="1503217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.VnAvant" panose="020B7200000000000000" pitchFamily="34" charset="0"/>
                </a:rPr>
                <a:t>Bài</a:t>
              </a:r>
              <a:r>
                <a:rPr lang="en-US" b="1" dirty="0" smtClean="0">
                  <a:latin typeface=".VnAvant" panose="020B7200000000000000" pitchFamily="34" charset="0"/>
                </a:rPr>
                <a:t> </a:t>
              </a:r>
              <a:endParaRPr lang="en-US" b="1" dirty="0">
                <a:latin typeface=".VnAvant" panose="020B7200000000000000" pitchFamily="34" charset="0"/>
              </a:endParaRP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3C9BF11-2B3A-45C2-AF1F-519CCA0F854F}"/>
              </a:ext>
            </a:extLst>
          </p:cNvPr>
          <p:cNvSpPr txBox="1"/>
          <p:nvPr/>
        </p:nvSpPr>
        <p:spPr>
          <a:xfrm>
            <a:off x="3923270" y="256619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94D7"/>
                </a:solidFill>
                <a:latin typeface="VNI-Avo" pitchFamily="2" charset="0"/>
              </a:rPr>
              <a:t>TẾT ĐẾN </a:t>
            </a:r>
            <a:r>
              <a:rPr lang="en-US" sz="2800" b="1" dirty="0" smtClean="0">
                <a:solidFill>
                  <a:srgbClr val="0D94D7"/>
                </a:solidFill>
                <a:latin typeface="VNI-Avo" pitchFamily="2" charset="0"/>
              </a:rPr>
              <a:t>RỒI</a:t>
            </a:r>
            <a:endParaRPr lang="en-US" sz="2800" b="1" dirty="0">
              <a:solidFill>
                <a:srgbClr val="0D94D7"/>
              </a:solidFill>
              <a:latin typeface="VNI-Avo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BD7508-5F48-497D-81AD-5341F8003AAF}"/>
              </a:ext>
            </a:extLst>
          </p:cNvPr>
          <p:cNvGrpSpPr/>
          <p:nvPr/>
        </p:nvGrpSpPr>
        <p:grpSpPr>
          <a:xfrm>
            <a:off x="33226" y="1244768"/>
            <a:ext cx="1524000" cy="823848"/>
            <a:chOff x="36715" y="2258787"/>
            <a:chExt cx="1524000" cy="82384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A30DFEE-8203-435A-84CE-25ABF2F464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9" name="Flowchart: Process 11">
                <a:extLst>
                  <a:ext uri="{FF2B5EF4-FFF2-40B4-BE49-F238E27FC236}">
                    <a16:creationId xmlns:a16="http://schemas.microsoft.com/office/drawing/2014/main" id="{AA083BE5-E39C-4C5A-8393-D66F8760A464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lowchart: Process 11">
                <a:extLst>
                  <a:ext uri="{FF2B5EF4-FFF2-40B4-BE49-F238E27FC236}">
                    <a16:creationId xmlns:a16="http://schemas.microsoft.com/office/drawing/2014/main" id="{1495FFB0-999F-4094-9A2D-E1685EAA19AD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84E57E-76ED-4B1E-AB6D-D36A5D14F10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92505168-ECCC-426B-9824-929001524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0" t="48416" r="62715" b="43411"/>
          <a:stretch/>
        </p:blipFill>
        <p:spPr>
          <a:xfrm>
            <a:off x="1095787" y="1988848"/>
            <a:ext cx="1393682" cy="104572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7F420E-A8F5-40D0-868E-659428E82943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220EC4-07FC-4B9D-82DD-EE3C6C237B70}"/>
              </a:ext>
            </a:extLst>
          </p:cNvPr>
          <p:cNvSpPr txBox="1"/>
          <p:nvPr/>
        </p:nvSpPr>
        <p:spPr>
          <a:xfrm>
            <a:off x="1543633" y="1325855"/>
            <a:ext cx="2151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VNI-Avo" pitchFamily="2" charset="0"/>
              </a:rPr>
              <a:t>Tiết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>
                <a:latin typeface="VNI-Avo" pitchFamily="2" charset="0"/>
              </a:rPr>
              <a:t>1, 2</a:t>
            </a:r>
          </a:p>
        </p:txBody>
      </p:sp>
      <p:pic>
        <p:nvPicPr>
          <p:cNvPr id="1026" name="Picture 2" descr="Nguồn gốc và ý nghĩa nhân văn của Tết Nguyên đán - TIN logi">
            <a:extLst>
              <a:ext uri="{FF2B5EF4-FFF2-40B4-BE49-F238E27FC236}">
                <a16:creationId xmlns:a16="http://schemas.microsoft.com/office/drawing/2014/main" id="{B8634CCC-4CB5-4ED1-ADFD-D7911EB1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50" y="2603134"/>
            <a:ext cx="7295521" cy="41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5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951D501-F11C-9442-A1F1-2A0133DDCBF7}"/>
              </a:ext>
            </a:extLst>
          </p:cNvPr>
          <p:cNvGrpSpPr/>
          <p:nvPr/>
        </p:nvGrpSpPr>
        <p:grpSpPr>
          <a:xfrm>
            <a:off x="4306813" y="3357797"/>
            <a:ext cx="3953849" cy="3357796"/>
            <a:chOff x="2289207" y="3404925"/>
            <a:chExt cx="2493247" cy="173857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A4A4663-5F4A-5049-B7F3-140DFC3D1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9207" y="3404925"/>
              <a:ext cx="2493247" cy="1435800"/>
            </a:xfrm>
            <a:prstGeom prst="rect">
              <a:avLst/>
            </a:prstGeom>
          </p:spPr>
        </p:pic>
        <p:sp>
          <p:nvSpPr>
            <p:cNvPr id="23" name="Rectangle: Rounded Corners 5">
              <a:extLst>
                <a:ext uri="{FF2B5EF4-FFF2-40B4-BE49-F238E27FC236}">
                  <a16:creationId xmlns:a16="http://schemas.microsoft.com/office/drawing/2014/main" id="{DE11291D-5E09-F948-89F9-C1A609853B51}"/>
                </a:ext>
              </a:extLst>
            </p:cNvPr>
            <p:cNvSpPr/>
            <p:nvPr/>
          </p:nvSpPr>
          <p:spPr>
            <a:xfrm>
              <a:off x="2693403" y="4732077"/>
              <a:ext cx="1684854" cy="411423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vi-VN" sz="2400" b="1" kern="0" dirty="0">
                  <a:solidFill>
                    <a:srgbClr val="0070C0"/>
                  </a:solidFill>
                  <a:latin typeface="Arial" panose="020B0604020202020204" pitchFamily="34" charset="0"/>
                </a:rPr>
                <a:t>Gói bánh chưng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882932C-C682-1944-A126-1AAC4927D4E7}"/>
              </a:ext>
            </a:extLst>
          </p:cNvPr>
          <p:cNvSpPr txBox="1"/>
          <p:nvPr/>
        </p:nvSpPr>
        <p:spPr>
          <a:xfrm>
            <a:off x="1059865" y="282124"/>
            <a:ext cx="10016196" cy="2203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84" indent="50799"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vi-VN" sz="3200" b="1" dirty="0">
                <a:latin typeface="UTM Avo" panose="02040603050506020204" pitchFamily="18" charset="0"/>
              </a:rPr>
              <a:t>Em thích những hoạt động nào của gia đình em trong dịp Tết? </a:t>
            </a:r>
          </a:p>
          <a:p>
            <a:pPr marL="10584" indent="50799" algn="just">
              <a:lnSpc>
                <a:spcPct val="150000"/>
              </a:lnSpc>
            </a:pPr>
            <a:endParaRPr lang="vi-VN" sz="3200" b="1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E6DC67-9AFD-9F44-AE16-92B28C235C95}"/>
              </a:ext>
            </a:extLst>
          </p:cNvPr>
          <p:cNvSpPr txBox="1"/>
          <p:nvPr/>
        </p:nvSpPr>
        <p:spPr>
          <a:xfrm>
            <a:off x="1970211" y="1913781"/>
            <a:ext cx="6073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Em thích hoạt động….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B89C37-AA33-6445-9C81-59BAA2EFACA4}"/>
              </a:ext>
            </a:extLst>
          </p:cNvPr>
          <p:cNvGrpSpPr/>
          <p:nvPr/>
        </p:nvGrpSpPr>
        <p:grpSpPr>
          <a:xfrm>
            <a:off x="160630" y="2283113"/>
            <a:ext cx="4146183" cy="3737229"/>
            <a:chOff x="-41124" y="1617261"/>
            <a:chExt cx="2590529" cy="2053470"/>
          </a:xfrm>
        </p:grpSpPr>
        <p:pic>
          <p:nvPicPr>
            <p:cNvPr id="18" name="Picture 2" descr="Dọn dẹp nhà cửa">
              <a:extLst>
                <a:ext uri="{FF2B5EF4-FFF2-40B4-BE49-F238E27FC236}">
                  <a16:creationId xmlns:a16="http://schemas.microsoft.com/office/drawing/2014/main" id="{23FB8284-67F3-8D48-A744-9D66627B8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4F3F1"/>
                </a:clrFrom>
                <a:clrTo>
                  <a:srgbClr val="F4F3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124" y="1617261"/>
              <a:ext cx="2590529" cy="1667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: Rounded Corners 5">
              <a:extLst>
                <a:ext uri="{FF2B5EF4-FFF2-40B4-BE49-F238E27FC236}">
                  <a16:creationId xmlns:a16="http://schemas.microsoft.com/office/drawing/2014/main" id="{F14D8277-6DA1-F34D-8D46-11A1B46D43C5}"/>
                </a:ext>
              </a:extLst>
            </p:cNvPr>
            <p:cNvSpPr/>
            <p:nvPr/>
          </p:nvSpPr>
          <p:spPr>
            <a:xfrm>
              <a:off x="563229" y="3259308"/>
              <a:ext cx="1684854" cy="411423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vi-VN" sz="2200" b="1" kern="0" dirty="0">
                  <a:solidFill>
                    <a:srgbClr val="0070C0"/>
                  </a:solidFill>
                  <a:latin typeface="Arial" panose="020B0604020202020204" pitchFamily="34" charset="0"/>
                </a:rPr>
                <a:t>Dọn dẹp nhà cửa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A9114D-237B-5141-9CB6-ED29B7D4EAF9}"/>
              </a:ext>
            </a:extLst>
          </p:cNvPr>
          <p:cNvGrpSpPr/>
          <p:nvPr/>
        </p:nvGrpSpPr>
        <p:grpSpPr>
          <a:xfrm>
            <a:off x="8260662" y="2015014"/>
            <a:ext cx="3931338" cy="3691261"/>
            <a:chOff x="2682196" y="1716018"/>
            <a:chExt cx="2274077" cy="2034768"/>
          </a:xfrm>
        </p:grpSpPr>
        <p:pic>
          <p:nvPicPr>
            <p:cNvPr id="19" name="Picture 6" descr="Nguyễn Hồng Nhung và con đi chợ Tết - VnExpress Giải trí">
              <a:extLst>
                <a:ext uri="{FF2B5EF4-FFF2-40B4-BE49-F238E27FC236}">
                  <a16:creationId xmlns:a16="http://schemas.microsoft.com/office/drawing/2014/main" id="{F5494FBC-EA6A-9B4A-9A12-6B00B5252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196" y="1716018"/>
              <a:ext cx="2274077" cy="1560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C4036CC5-1B54-A64D-9B48-5BE8C2E2511D}"/>
                </a:ext>
              </a:extLst>
            </p:cNvPr>
            <p:cNvSpPr/>
            <p:nvPr/>
          </p:nvSpPr>
          <p:spPr>
            <a:xfrm>
              <a:off x="3272384" y="3376765"/>
              <a:ext cx="1093699" cy="374021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vi-VN" sz="2400" b="1" kern="0" dirty="0">
                  <a:solidFill>
                    <a:srgbClr val="0070C0"/>
                  </a:solidFill>
                  <a:latin typeface="Arial" panose="020B0604020202020204" pitchFamily="34" charset="0"/>
                </a:rPr>
                <a:t>Đi chợ Tết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7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 txBox="1">
            <a:spLocks/>
          </p:cNvSpPr>
          <p:nvPr/>
        </p:nvSpPr>
        <p:spPr>
          <a:xfrm>
            <a:off x="2936754" y="1433113"/>
            <a:ext cx="7638143" cy="13094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Luyện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lại</a:t>
            </a:r>
            <a:endParaRPr lang="en-US" sz="48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86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7063206" y="3129113"/>
            <a:ext cx="1749413" cy="163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r="40016" b="81419"/>
          <a:stretch/>
        </p:blipFill>
        <p:spPr>
          <a:xfrm>
            <a:off x="1334790" y="71866"/>
            <a:ext cx="5881878" cy="1404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5" t="23516" r="1674" b="57877"/>
          <a:stretch/>
        </p:blipFill>
        <p:spPr>
          <a:xfrm>
            <a:off x="2913021" y="1584366"/>
            <a:ext cx="6740435" cy="162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7" t="76336" r="3587" b="1508"/>
          <a:stretch/>
        </p:blipFill>
        <p:spPr>
          <a:xfrm>
            <a:off x="4521808" y="4692972"/>
            <a:ext cx="5447212" cy="2224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49192" r="39366" b="35380"/>
          <a:stretch/>
        </p:blipFill>
        <p:spPr>
          <a:xfrm>
            <a:off x="1067122" y="3130302"/>
            <a:ext cx="5368835" cy="1637641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25359" r="23333" b="59172"/>
          <a:stretch/>
        </p:blipFill>
        <p:spPr>
          <a:xfrm>
            <a:off x="7365340" y="-39189"/>
            <a:ext cx="2285744" cy="165837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257665" y="1457012"/>
            <a:ext cx="2376054" cy="1843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9137" r="41023" b="9273"/>
          <a:stretch/>
        </p:blipFill>
        <p:spPr>
          <a:xfrm>
            <a:off x="2367214" y="4780619"/>
            <a:ext cx="2230582" cy="18470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2090123" y="505982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2623580" y="1563660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891511" y="3016103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4230071" y="468117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198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053ECE-B675-4072-8181-AB67DAE35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0" t="39794" r="13750" b="12910"/>
          <a:stretch/>
        </p:blipFill>
        <p:spPr>
          <a:xfrm>
            <a:off x="0" y="792378"/>
            <a:ext cx="11582400" cy="4292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E2476-75C3-4853-8594-B0BAF402EC79}"/>
              </a:ext>
            </a:extLst>
          </p:cNvPr>
          <p:cNvSpPr txBox="1"/>
          <p:nvPr/>
        </p:nvSpPr>
        <p:spPr>
          <a:xfrm>
            <a:off x="3644137" y="2173980"/>
            <a:ext cx="341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Rực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rỡ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sắc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vàng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2E706-E5BA-4160-9645-2E7505358086}"/>
              </a:ext>
            </a:extLst>
          </p:cNvPr>
          <p:cNvSpPr txBox="1"/>
          <p:nvPr/>
        </p:nvSpPr>
        <p:spPr>
          <a:xfrm>
            <a:off x="3433156" y="2817897"/>
            <a:ext cx="8149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hồng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tươi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, xen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lẫn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nụ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hồng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chum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chím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2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025716" y="2091184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9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7170000" y="3106713"/>
            <a:ext cx="1749413" cy="163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r="40016" b="81419"/>
          <a:stretch/>
        </p:blipFill>
        <p:spPr>
          <a:xfrm>
            <a:off x="1334790" y="71866"/>
            <a:ext cx="5881878" cy="1404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5" t="23516" r="1674" b="57877"/>
          <a:stretch/>
        </p:blipFill>
        <p:spPr>
          <a:xfrm>
            <a:off x="2913021" y="1584366"/>
            <a:ext cx="6740435" cy="162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7" t="76336" r="3587" b="1508"/>
          <a:stretch/>
        </p:blipFill>
        <p:spPr>
          <a:xfrm>
            <a:off x="4521808" y="4692972"/>
            <a:ext cx="5447212" cy="2224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49192" r="39366" b="35380"/>
          <a:stretch/>
        </p:blipFill>
        <p:spPr>
          <a:xfrm>
            <a:off x="1067122" y="3130302"/>
            <a:ext cx="5368835" cy="1637641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25359" r="23333" b="59172"/>
          <a:stretch/>
        </p:blipFill>
        <p:spPr>
          <a:xfrm>
            <a:off x="7365340" y="-39189"/>
            <a:ext cx="2285744" cy="165837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257665" y="1457012"/>
            <a:ext cx="2376054" cy="1843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9137" r="41023" b="9273"/>
          <a:stretch/>
        </p:blipFill>
        <p:spPr>
          <a:xfrm>
            <a:off x="2367214" y="4780619"/>
            <a:ext cx="2230582" cy="18470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2090123" y="505982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2623580" y="1563660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891511" y="3016103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4230071" y="468117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8281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41"/>
          <a:stretch/>
        </p:blipFill>
        <p:spPr>
          <a:xfrm>
            <a:off x="309916" y="146878"/>
            <a:ext cx="11700262" cy="616248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1551750" y="17177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5094668" y="3536756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920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0"/>
          <a:stretch/>
        </p:blipFill>
        <p:spPr>
          <a:xfrm>
            <a:off x="574766" y="104504"/>
            <a:ext cx="11013480" cy="672949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1648730" y="6740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5601051" y="381898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3464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401" y="2933065"/>
            <a:ext cx="8529320" cy="103368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>
                <a:latin typeface="VNI-Avo" pitchFamily="2" charset="0"/>
              </a:rPr>
              <a:t>Từ</a:t>
            </a:r>
            <a:r>
              <a:rPr lang="en-US" b="1" i="1" dirty="0">
                <a:latin typeface="VNI-Avo" pitchFamily="2" charset="0"/>
              </a:rPr>
              <a:t> </a:t>
            </a:r>
            <a:r>
              <a:rPr lang="en-US" b="1" i="1" dirty="0" err="1">
                <a:latin typeface="VNI-Avo" pitchFamily="2" charset="0"/>
              </a:rPr>
              <a:t>khó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chúm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chím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quây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quần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22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574766"/>
            <a:ext cx="10515600" cy="4180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latin typeface="VNI-Avo" pitchFamily="2" charset="0"/>
              </a:rPr>
              <a:t>Giaûi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nghóa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töø</a:t>
            </a:r>
            <a:r>
              <a:rPr lang="en-US" b="1" dirty="0">
                <a:latin typeface="VNI-Avo" pitchFamily="2" charset="0"/>
              </a:rPr>
              <a:t>:</a:t>
            </a: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2050" name="Picture 2" descr="3d Shape Cylinder Clipart, HD Png Download , Transparent Png Image - PNGitem">
            <a:extLst>
              <a:ext uri="{FF2B5EF4-FFF2-40B4-BE49-F238E27FC236}">
                <a16:creationId xmlns:a16="http://schemas.microsoft.com/office/drawing/2014/main" id="{446D1967-8559-46F9-A170-0ECD7F73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0" y="3501626"/>
            <a:ext cx="3761921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iger Beer 24x323ml - Tiger Beer Can Png PNG Image | Transparent PNG Free  Download on SeekPNG">
            <a:extLst>
              <a:ext uri="{FF2B5EF4-FFF2-40B4-BE49-F238E27FC236}">
                <a16:creationId xmlns:a16="http://schemas.microsoft.com/office/drawing/2014/main" id="{D89F93A0-9977-4FF0-9F09-0F6709B9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8" y="3429000"/>
            <a:ext cx="3754724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CBB61-0F7D-49EC-A2B6-ABEE285DB1ED}"/>
              </a:ext>
            </a:extLst>
          </p:cNvPr>
          <p:cNvSpPr txBox="1"/>
          <p:nvPr/>
        </p:nvSpPr>
        <p:spPr>
          <a:xfrm>
            <a:off x="3031199" y="2301592"/>
            <a:ext cx="83299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khối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dạng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ống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tròn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đầu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bằng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giống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bia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2058" name="Picture 10" descr="Cách Làm Bánh Tét Truyền Thống Cho Ngày Tết Trọn Vị">
            <a:extLst>
              <a:ext uri="{FF2B5EF4-FFF2-40B4-BE49-F238E27FC236}">
                <a16:creationId xmlns:a16="http://schemas.microsoft.com/office/drawing/2014/main" id="{DD169042-F191-48ED-AD4A-0A85E29B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76" y="3501626"/>
            <a:ext cx="3881694" cy="25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 txBox="1">
            <a:spLocks/>
          </p:cNvSpPr>
          <p:nvPr/>
        </p:nvSpPr>
        <p:spPr>
          <a:xfrm>
            <a:off x="1105560" y="2301592"/>
            <a:ext cx="1925639" cy="53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i="1" dirty="0" err="1">
                <a:solidFill>
                  <a:srgbClr val="FF0000"/>
                </a:solidFill>
                <a:latin typeface="VNI-Avo" pitchFamily="2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Avo" pitchFamily="2" charset="0"/>
              </a:rPr>
              <a:t>trụ</a:t>
            </a:r>
            <a:r>
              <a:rPr lang="en-US" sz="3200" b="1" i="1" dirty="0">
                <a:solidFill>
                  <a:srgbClr val="FF0000"/>
                </a:solidFill>
                <a:latin typeface="VNI-Avo" pitchFamily="2" charset="0"/>
              </a:rPr>
              <a:t>: </a:t>
            </a: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222518" y="1341180"/>
            <a:ext cx="5595465" cy="65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dirty="0">
                <a:latin typeface="UTM Avo" panose="02040603050506020204" pitchFamily="18" charset="0"/>
              </a:rPr>
              <a:t> </a:t>
            </a:r>
            <a:r>
              <a:rPr lang="vi-VN" sz="2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đặc trưng </a:t>
            </a:r>
            <a:endParaRPr lang="vi-VN" sz="2800" b="1" i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939800" y="1637134"/>
            <a:ext cx="282718" cy="29679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i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406287" y="1362421"/>
            <a:ext cx="7579791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: đặc điểm riêng, tiêu biểu. 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822960" y="2422119"/>
            <a:ext cx="286659" cy="308017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i="1"/>
          </a:p>
        </p:txBody>
      </p:sp>
    </p:spTree>
    <p:extLst>
      <p:ext uri="{BB962C8B-B14F-4D97-AF65-F5344CB8AC3E}">
        <p14:creationId xmlns:p14="http://schemas.microsoft.com/office/powerpoint/2010/main" val="37108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77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518782" y="851388"/>
            <a:ext cx="7154436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solidFill>
                  <a:srgbClr val="FF0000"/>
                </a:solidFill>
                <a:latin typeface="UTM Avo" panose="02040603050506020204" pitchFamily="18" charset="0"/>
              </a:rPr>
              <a:t>Ngắt nghỉ câu dài</a:t>
            </a:r>
            <a:endParaRPr lang="en-US" sz="2667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622132" y="1692541"/>
            <a:ext cx="8684461" cy="1323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5" algn="just">
              <a:lnSpc>
                <a:spcPct val="150000"/>
              </a:lnSpc>
              <a:defRPr/>
            </a:pPr>
            <a:r>
              <a:rPr lang="vi-VN" sz="2667" dirty="0">
                <a:latin typeface="UTM Avo" panose="02040603050506020204" pitchFamily="18" charset="0"/>
              </a:rPr>
              <a:t>   Hoa đào thường có màu hồng tươi, xen lẫn lá xanh và nụ hồng chúm chím.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BA808F-D37E-46DF-8F52-B75EBB68AA23}"/>
              </a:ext>
            </a:extLst>
          </p:cNvPr>
          <p:cNvCxnSpPr/>
          <p:nvPr/>
        </p:nvCxnSpPr>
        <p:spPr>
          <a:xfrm flipH="1">
            <a:off x="9363632" y="1912235"/>
            <a:ext cx="92689" cy="4050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8D317D8-0BDE-2548-9473-1455B618C082}"/>
              </a:ext>
            </a:extLst>
          </p:cNvPr>
          <p:cNvSpPr/>
          <p:nvPr/>
        </p:nvSpPr>
        <p:spPr>
          <a:xfrm>
            <a:off x="1310245" y="191223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7EC95D-EAA1-8345-856B-572EAE6BA639}"/>
              </a:ext>
            </a:extLst>
          </p:cNvPr>
          <p:cNvGrpSpPr/>
          <p:nvPr/>
        </p:nvGrpSpPr>
        <p:grpSpPr>
          <a:xfrm>
            <a:off x="7087006" y="2025752"/>
            <a:ext cx="213943" cy="291554"/>
            <a:chOff x="4944388" y="3399410"/>
            <a:chExt cx="230207" cy="47081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30C2597-854E-F642-9996-D1F0B4ACB318}"/>
                </a:ext>
              </a:extLst>
            </p:cNvPr>
            <p:cNvCxnSpPr/>
            <p:nvPr/>
          </p:nvCxnSpPr>
          <p:spPr>
            <a:xfrm flipH="1">
              <a:off x="4993219" y="3399410"/>
              <a:ext cx="181376" cy="470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2F0557-CA71-8747-942E-CF3362518AD8}"/>
                </a:ext>
              </a:extLst>
            </p:cNvPr>
            <p:cNvCxnSpPr/>
            <p:nvPr/>
          </p:nvCxnSpPr>
          <p:spPr>
            <a:xfrm flipH="1">
              <a:off x="4944388" y="3399410"/>
              <a:ext cx="181376" cy="470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93B5F5-9E89-3347-9FAE-DEE49D9EE6AC}"/>
              </a:ext>
            </a:extLst>
          </p:cNvPr>
          <p:cNvCxnSpPr/>
          <p:nvPr/>
        </p:nvCxnSpPr>
        <p:spPr>
          <a:xfrm flipH="1">
            <a:off x="3299857" y="1856904"/>
            <a:ext cx="46610" cy="497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CFB3E53-A51D-404F-9D91-23E8F892E1FD}"/>
              </a:ext>
            </a:extLst>
          </p:cNvPr>
          <p:cNvSpPr/>
          <p:nvPr/>
        </p:nvSpPr>
        <p:spPr>
          <a:xfrm>
            <a:off x="1466189" y="3643989"/>
            <a:ext cx="9151574" cy="1939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5" algn="just">
              <a:lnSpc>
                <a:spcPct val="150000"/>
              </a:lnSpc>
              <a:defRPr/>
            </a:pPr>
            <a:r>
              <a:rPr lang="vi-VN" sz="2667" dirty="0">
                <a:latin typeface="UTM Avo" panose="02040603050506020204" pitchFamily="18" charset="0"/>
              </a:rPr>
              <a:t>   Ngày Tết, người lớn thường tặng trẻ em những bao lì xì xinh xắn, với mong ước các em mạnh khoẻ, giỏi giang.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171BCCF-04E8-F047-A57C-1A81E891285F}"/>
              </a:ext>
            </a:extLst>
          </p:cNvPr>
          <p:cNvSpPr/>
          <p:nvPr/>
        </p:nvSpPr>
        <p:spPr>
          <a:xfrm>
            <a:off x="1315842" y="387628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972CF3-BCE2-154F-B369-0C389398F5A3}"/>
              </a:ext>
            </a:extLst>
          </p:cNvPr>
          <p:cNvCxnSpPr/>
          <p:nvPr/>
        </p:nvCxnSpPr>
        <p:spPr>
          <a:xfrm flipH="1">
            <a:off x="6916785" y="4421022"/>
            <a:ext cx="62050" cy="3798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C7958A-ADED-7B4B-BF04-3F99A223E621}"/>
              </a:ext>
            </a:extLst>
          </p:cNvPr>
          <p:cNvCxnSpPr/>
          <p:nvPr/>
        </p:nvCxnSpPr>
        <p:spPr>
          <a:xfrm flipH="1">
            <a:off x="4147432" y="4451432"/>
            <a:ext cx="150160" cy="3798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E17A43B-BCD6-554A-8CB7-2ECFA5E6282A}"/>
              </a:ext>
            </a:extLst>
          </p:cNvPr>
          <p:cNvGrpSpPr/>
          <p:nvPr/>
        </p:nvGrpSpPr>
        <p:grpSpPr>
          <a:xfrm>
            <a:off x="2128128" y="4466763"/>
            <a:ext cx="118684" cy="349161"/>
            <a:chOff x="4944388" y="3399410"/>
            <a:chExt cx="230207" cy="47081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F93B920-5040-7C4D-BE9C-294BDCF9EC68}"/>
                </a:ext>
              </a:extLst>
            </p:cNvPr>
            <p:cNvCxnSpPr/>
            <p:nvPr/>
          </p:nvCxnSpPr>
          <p:spPr>
            <a:xfrm flipH="1">
              <a:off x="4993219" y="3399410"/>
              <a:ext cx="181376" cy="470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FA73612-6F0C-D742-BB11-FCFFFDE31C57}"/>
                </a:ext>
              </a:extLst>
            </p:cNvPr>
            <p:cNvCxnSpPr/>
            <p:nvPr/>
          </p:nvCxnSpPr>
          <p:spPr>
            <a:xfrm flipH="1">
              <a:off x="4944388" y="3399410"/>
              <a:ext cx="181376" cy="470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9E608FD-E818-5F4F-A242-4CD90E526DCC}"/>
              </a:ext>
            </a:extLst>
          </p:cNvPr>
          <p:cNvCxnSpPr/>
          <p:nvPr/>
        </p:nvCxnSpPr>
        <p:spPr>
          <a:xfrm flipH="1">
            <a:off x="3221665" y="3876285"/>
            <a:ext cx="62050" cy="347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AD7121-92BD-5E4D-9AF0-05001C5DDB40}"/>
              </a:ext>
            </a:extLst>
          </p:cNvPr>
          <p:cNvCxnSpPr/>
          <p:nvPr/>
        </p:nvCxnSpPr>
        <p:spPr>
          <a:xfrm flipH="1">
            <a:off x="8372759" y="4527656"/>
            <a:ext cx="73902" cy="3798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40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354</Words>
  <Application>Microsoft Office PowerPoint</Application>
  <PresentationFormat>Widescreen</PresentationFormat>
  <Paragraphs>98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.VnAvant</vt:lpstr>
      <vt:lpstr>Arial</vt:lpstr>
      <vt:lpstr>Calibri</vt:lpstr>
      <vt:lpstr>Calibri Light</vt:lpstr>
      <vt:lpstr>DFPOP1-W9</vt:lpstr>
      <vt:lpstr>Times New Roman</vt:lpstr>
      <vt:lpstr>UTM Avo</vt:lpstr>
      <vt:lpstr>UTM Cookies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MAIHUNG</cp:lastModifiedBy>
  <cp:revision>45</cp:revision>
  <dcterms:created xsi:type="dcterms:W3CDTF">2021-07-08T01:33:34Z</dcterms:created>
  <dcterms:modified xsi:type="dcterms:W3CDTF">2025-04-16T07:46:29Z</dcterms:modified>
</cp:coreProperties>
</file>