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sldIdLst>
    <p:sldId id="324" r:id="rId2"/>
    <p:sldId id="326" r:id="rId3"/>
    <p:sldId id="287" r:id="rId4"/>
    <p:sldId id="292" r:id="rId5"/>
    <p:sldId id="310" r:id="rId6"/>
    <p:sldId id="311" r:id="rId7"/>
    <p:sldId id="301" r:id="rId8"/>
    <p:sldId id="30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75"/>
    <a:srgbClr val="97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09" autoAdjust="0"/>
  </p:normalViewPr>
  <p:slideViewPr>
    <p:cSldViewPr snapToGrid="0">
      <p:cViewPr varScale="1">
        <p:scale>
          <a:sx n="69" d="100"/>
          <a:sy n="69" d="100"/>
        </p:scale>
        <p:origin x="1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A0FC-7B47-474C-8C6E-FE9476199D8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9044-99F4-44AD-83DC-4C458E3A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5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sôi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vi-V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 trưởng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vi-V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quá trình tăng về kích thước (chiều dài, bề mặt, thể tích) của cơ thể do tăng số lượng và kích thước của tế bào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xắn</a:t>
            </a:r>
            <a:r>
              <a:rPr lang="en-US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1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tươi</a:t>
            </a:r>
            <a:r>
              <a:rPr lang="en-US" sz="1200" b="1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xinh và tươi tắn, có sức sống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9954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41565" y="-12492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-78009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362200" y="1151516"/>
              <a:ext cx="1503217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.VnAvant" panose="020B7200000000000000" pitchFamily="34" charset="0"/>
                </a:rPr>
                <a:t>Bài</a:t>
              </a:r>
              <a:r>
                <a:rPr lang="en-US" b="1" dirty="0" smtClean="0">
                  <a:latin typeface=".VnAvant" panose="020B7200000000000000" pitchFamily="34" charset="0"/>
                </a:rPr>
                <a:t> </a:t>
              </a:r>
              <a:endParaRPr lang="en-US" b="1" dirty="0">
                <a:latin typeface=".VnAvant" panose="020B7200000000000000" pitchFamily="34" charset="0"/>
              </a:endParaRP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23270" y="256619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TẾT ĐẾN </a:t>
            </a:r>
            <a:r>
              <a:rPr lang="en-US" sz="2800" b="1" dirty="0" smtClean="0">
                <a:solidFill>
                  <a:srgbClr val="0D94D7"/>
                </a:solidFill>
                <a:latin typeface="VNI-Avo" pitchFamily="2" charset="0"/>
              </a:rPr>
              <a:t>RỒI</a:t>
            </a:r>
            <a:endParaRPr lang="en-US" sz="2800" b="1" dirty="0">
              <a:solidFill>
                <a:srgbClr val="0D94D7"/>
              </a:solidFill>
              <a:latin typeface="VNI-Avo" pitchFamily="2" charset="0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3025716" y="2091184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5417" y="4784020"/>
            <a:ext cx="6892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Nghe-viết</a:t>
            </a:r>
            <a:r>
              <a:rPr lang="en-US" sz="3600" dirty="0"/>
              <a:t>:  </a:t>
            </a:r>
            <a:r>
              <a:rPr lang="en-US" sz="3600" dirty="0" err="1"/>
              <a:t>Tết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. </a:t>
            </a:r>
          </a:p>
          <a:p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biệt</a:t>
            </a:r>
            <a:r>
              <a:rPr lang="en-US" sz="3600" dirty="0"/>
              <a:t>: g/</a:t>
            </a:r>
            <a:r>
              <a:rPr lang="en-US" sz="3600" dirty="0" err="1"/>
              <a:t>gh</a:t>
            </a:r>
            <a:r>
              <a:rPr lang="en-US" sz="3600" dirty="0"/>
              <a:t>, s/x, </a:t>
            </a:r>
            <a:r>
              <a:rPr lang="en-US" sz="3600" dirty="0" err="1"/>
              <a:t>uc</a:t>
            </a:r>
            <a:r>
              <a:rPr lang="en-US" sz="3600" dirty="0"/>
              <a:t>/</a:t>
            </a:r>
            <a:r>
              <a:rPr lang="en-US" sz="3600" dirty="0" err="1"/>
              <a:t>ut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VNI-Avo" pitchFamily="2" charset="0"/>
              </a:rPr>
              <a:t>Tiết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" y="2035543"/>
            <a:ext cx="11902300" cy="37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250" y="1374493"/>
            <a:ext cx="3864429" cy="3747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latin typeface="VNI-Avo" pitchFamily="2" charset="0"/>
              </a:rPr>
              <a:t>Từ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khó</a:t>
            </a:r>
            <a:r>
              <a:rPr lang="en-US" sz="4000" b="1" dirty="0" smtClean="0">
                <a:latin typeface="VNI-Avo" pitchFamily="2" charset="0"/>
              </a:rPr>
              <a:t>:</a:t>
            </a:r>
            <a:endParaRPr lang="en-US" sz="4000" b="1" dirty="0">
              <a:latin typeface="VNI-Avo" pitchFamily="2" charset="0"/>
            </a:endParaRPr>
          </a:p>
          <a:p>
            <a:pPr marL="0" indent="0">
              <a:buNone/>
            </a:pPr>
            <a:endParaRPr lang="en-US" sz="4000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Tết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vi-VN" sz="4000" dirty="0">
                <a:latin typeface="HP001 5H" pitchFamily="34" charset="0"/>
                <a:cs typeface="HP001 5H" pitchFamily="34" charset="0"/>
              </a:rPr>
              <a:t>bánh chưng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mạnh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khoẻ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GB" sz="4000" b="1" dirty="0">
                <a:latin typeface="HP001 4 hàng" panose="020B0603050302020204" pitchFamily="34" charset="0"/>
              </a:rPr>
              <a:t>g</a:t>
            </a:r>
            <a:r>
              <a:rPr lang="vi-VN" sz="4000" b="1" dirty="0" smtClean="0">
                <a:latin typeface="HP001 4 hàng" panose="020B0603050302020204" pitchFamily="34" charset="0"/>
              </a:rPr>
              <a:t>i</a:t>
            </a:r>
            <a:r>
              <a:rPr lang="en-GB" sz="4000" b="1" dirty="0" err="1" smtClean="0">
                <a:latin typeface="HP001 4 hàng" panose="020B0603050302020204" pitchFamily="34" charset="0"/>
              </a:rPr>
              <a:t>ỏi</a:t>
            </a:r>
            <a:r>
              <a:rPr lang="vi-VN" sz="4000" b="1" dirty="0" smtClean="0"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latin typeface="HP001 4 hàng" panose="020B0603050302020204" pitchFamily="34" charset="0"/>
              </a:rPr>
              <a:t>giang 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quây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quần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113" y="1355271"/>
            <a:ext cx="10482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Α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Ğn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ǟē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</a:rPr>
              <a:t>Vào dịp Tết, các gia đìζ κưŊg gĀ báζ εưng hǠc báζ Ι˛t.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</a:rPr>
              <a:t>NgưƟ lņ κưŊg Ǉặng Λ˞ em ηững bao lì xì xiζ xắn vƞ jΪg Ŕϐ các em jạζ δφǪ, giĈ giang.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</a:rPr>
              <a:t>Tết là dịp jĊ wgưƟ Ǖίây Ǖίần χĹn ηau và dàζ εo ηau ηững lƟ εúc Ǉō Α−p .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</a:rPr>
              <a:t>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558" t="34963" r="24850" b="15272"/>
          <a:stretch/>
        </p:blipFill>
        <p:spPr>
          <a:xfrm>
            <a:off x="112756" y="103517"/>
            <a:ext cx="11880661" cy="67027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8808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361" t="24777" r="24566" b="11384"/>
          <a:stretch/>
        </p:blipFill>
        <p:spPr>
          <a:xfrm>
            <a:off x="1202644" y="130628"/>
            <a:ext cx="9203145" cy="659674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C6107-6A8E-251D-1D3C-0239DFFF71AE}"/>
              </a:ext>
            </a:extLst>
          </p:cNvPr>
          <p:cNvSpPr txBox="1"/>
          <p:nvPr/>
        </p:nvSpPr>
        <p:spPr>
          <a:xfrm>
            <a:off x="2400616" y="406400"/>
            <a:ext cx="6969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4 hàng" panose="020B0603050302020204" pitchFamily="34" charset="0"/>
              </a:rPr>
              <a:t>Thứ năm ngày 25 tháng 1 năm 2024 </a:t>
            </a:r>
          </a:p>
        </p:txBody>
      </p:sp>
    </p:spTree>
    <p:extLst>
      <p:ext uri="{BB962C8B-B14F-4D97-AF65-F5344CB8AC3E}">
        <p14:creationId xmlns:p14="http://schemas.microsoft.com/office/powerpoint/2010/main" val="86698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22" t="14719" r="49922" b="57326"/>
          <a:stretch/>
        </p:blipFill>
        <p:spPr>
          <a:xfrm>
            <a:off x="373341" y="1162873"/>
            <a:ext cx="7900927" cy="3377820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5" t="14719" r="21358" b="46456"/>
          <a:stretch/>
        </p:blipFill>
        <p:spPr>
          <a:xfrm>
            <a:off x="8181146" y="1162873"/>
            <a:ext cx="3850971" cy="30793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31962" y="3080728"/>
            <a:ext cx="749508" cy="4125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>
                <a:solidFill>
                  <a:srgbClr val="FF0000"/>
                </a:solidFill>
              </a:rPr>
              <a:t>gh</a:t>
            </a:r>
            <a:r>
              <a:rPr lang="en-US" sz="2900" b="1" dirty="0" err="1">
                <a:solidFill>
                  <a:schemeClr val="tx1"/>
                </a:solidFill>
              </a:rPr>
              <a:t>é</a:t>
            </a:r>
            <a:endParaRPr lang="en-US" sz="29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8557" y="3006071"/>
            <a:ext cx="1645711" cy="561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</a:t>
            </a:r>
            <a:r>
              <a:rPr lang="en-US" sz="3600" b="1" dirty="0" err="1">
                <a:solidFill>
                  <a:schemeClr val="tx1"/>
                </a:solidFill>
              </a:rPr>
              <a:t>ương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38" t="47285" r="47885" b="7910"/>
          <a:stretch/>
        </p:blipFill>
        <p:spPr>
          <a:xfrm>
            <a:off x="308514" y="234245"/>
            <a:ext cx="7463650" cy="4937760"/>
          </a:xfrm>
        </p:spPr>
      </p:pic>
      <p:sp>
        <p:nvSpPr>
          <p:cNvPr id="4" name="Rectangle 3"/>
          <p:cNvSpPr/>
          <p:nvPr/>
        </p:nvSpPr>
        <p:spPr>
          <a:xfrm>
            <a:off x="4345576" y="1336049"/>
            <a:ext cx="743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8011" y="3411334"/>
            <a:ext cx="628759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0079" y="2006274"/>
            <a:ext cx="743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9303" y="4004638"/>
            <a:ext cx="62875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132</Words>
  <Application>Microsoft Office PowerPoint</Application>
  <PresentationFormat>Widescreen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DFPOP1-W9</vt:lpstr>
      <vt:lpstr>HP001 4 hàng</vt:lpstr>
      <vt:lpstr>HP001 5H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MAIHUNG</cp:lastModifiedBy>
  <cp:revision>45</cp:revision>
  <dcterms:created xsi:type="dcterms:W3CDTF">2021-07-08T01:33:34Z</dcterms:created>
  <dcterms:modified xsi:type="dcterms:W3CDTF">2025-04-16T07:49:50Z</dcterms:modified>
</cp:coreProperties>
</file>