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0" r:id="rId2"/>
  </p:sldMasterIdLst>
  <p:notesMasterIdLst>
    <p:notesMasterId r:id="rId16"/>
  </p:notesMasterIdLst>
  <p:sldIdLst>
    <p:sldId id="382" r:id="rId3"/>
    <p:sldId id="384" r:id="rId4"/>
    <p:sldId id="320" r:id="rId5"/>
    <p:sldId id="340" r:id="rId6"/>
    <p:sldId id="364" r:id="rId7"/>
    <p:sldId id="365" r:id="rId8"/>
    <p:sldId id="325" r:id="rId9"/>
    <p:sldId id="323" r:id="rId10"/>
    <p:sldId id="366" r:id="rId11"/>
    <p:sldId id="327" r:id="rId12"/>
    <p:sldId id="328" r:id="rId13"/>
    <p:sldId id="367" r:id="rId14"/>
    <p:sldId id="330" r:id="rId15"/>
  </p:sldIdLst>
  <p:sldSz cx="6858000" cy="5143500"/>
  <p:notesSz cx="6858000" cy="9144000"/>
  <p:embeddedFontLst>
    <p:embeddedFont>
      <p:font typeface="Calibri Light" panose="020F0302020204030204" pitchFamily="34" charset="0"/>
      <p:regular r:id="rId17"/>
      <p:italic r:id="rId18"/>
    </p:embeddedFont>
    <p:embeddedFont>
      <p:font typeface="Microsoft YaHei" panose="020B0503020204020204" pitchFamily="34" charset="-122"/>
      <p:regular r:id="rId19"/>
      <p:bold r:id="rId20"/>
    </p:embeddedFont>
    <p:embeddedFont>
      <p:font typeface="Calibri" panose="020F0502020204030204" pitchFamily="34" charset="0"/>
      <p:regular r:id="rId21"/>
      <p:bold r:id="rId22"/>
      <p:italic r:id="rId23"/>
      <p:boldItalic r:id="rId24"/>
    </p:embeddedFont>
    <p:embeddedFont>
      <p:font typeface="Montserrat" panose="020B0604020202020204" charset="0"/>
      <p:regular r:id="rId25"/>
      <p:bold r:id="rId26"/>
      <p:italic r:id="rId27"/>
      <p:boldItalic r:id="rId28"/>
    </p:embeddedFont>
    <p:embeddedFont>
      <p:font typeface="Kalam"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15" d="100"/>
          <a:sy n="115" d="100"/>
        </p:scale>
        <p:origin x="403" y="67"/>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916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76246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5143500"/>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514312">
              <a:defRPr/>
            </a:pPr>
            <a:endParaRPr lang="en-US" sz="788" dirty="0">
              <a:solidFill>
                <a:prstClr val="black"/>
              </a:solidFill>
              <a:latin typeface="DFPOP1-W9"/>
            </a:endParaRPr>
          </a:p>
        </p:txBody>
      </p:sp>
      <p:sp>
        <p:nvSpPr>
          <p:cNvPr id="5" name="TextBox 4"/>
          <p:cNvSpPr txBox="1"/>
          <p:nvPr/>
        </p:nvSpPr>
        <p:spPr>
          <a:xfrm>
            <a:off x="-57149" y="1457607"/>
            <a:ext cx="6892333" cy="830997"/>
          </a:xfrm>
          <a:prstGeom prst="rect">
            <a:avLst/>
          </a:prstGeom>
          <a:noFill/>
        </p:spPr>
        <p:txBody>
          <a:bodyPr wrap="square">
            <a:spAutoFit/>
          </a:bodyPr>
          <a:lstStyle/>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CHÀO MỪNG </a:t>
            </a:r>
          </a:p>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2400" b="1" dirty="0">
              <a:solidFill>
                <a:srgbClr val="FF0000"/>
              </a:solidFill>
              <a:latin typeface="+mj-lt"/>
              <a:cs typeface="Times New Roman" panose="02020603050405020304" pitchFamily="18" charset="0"/>
            </a:endParaRPr>
          </a:p>
        </p:txBody>
      </p:sp>
      <p:sp>
        <p:nvSpPr>
          <p:cNvPr id="6" name="TextBox 5"/>
          <p:cNvSpPr txBox="1"/>
          <p:nvPr/>
        </p:nvSpPr>
        <p:spPr>
          <a:xfrm>
            <a:off x="2064747" y="856027"/>
            <a:ext cx="3977412" cy="334707"/>
          </a:xfrm>
          <a:prstGeom prst="rect">
            <a:avLst/>
          </a:prstGeom>
          <a:noFill/>
        </p:spPr>
        <p:txBody>
          <a:bodyPr wrap="square">
            <a:spAutoFit/>
          </a:bodyPr>
          <a:lstStyle/>
          <a:p>
            <a:pPr defTabSz="385743">
              <a:defRPr/>
            </a:pPr>
            <a:r>
              <a:rPr lang="en-US" sz="1575"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914401" y="2407556"/>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Môn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Việt</a:t>
            </a:r>
            <a:r>
              <a:rPr lang="en-US" sz="1800" b="1" dirty="0">
                <a:solidFill>
                  <a:srgbClr val="FF0000"/>
                </a:solidFill>
                <a:latin typeface="Times New Roman" panose="02020603050405020304" pitchFamily="18" charset="0"/>
                <a:cs typeface="Times New Roman" panose="02020603050405020304" pitchFamily="18" charset="0"/>
              </a:rPr>
              <a:t> -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413"/>
            <a:ext cx="6860738" cy="763258"/>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0238"/>
            <a:ext cx="2434934" cy="76325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198" y="3020455"/>
            <a:ext cx="1390835" cy="2038936"/>
          </a:xfrm>
          <a:prstGeom prst="rect">
            <a:avLst/>
          </a:prstGeom>
        </p:spPr>
      </p:pic>
      <p:sp>
        <p:nvSpPr>
          <p:cNvPr id="12" name="TextBox 11"/>
          <p:cNvSpPr txBox="1"/>
          <p:nvPr/>
        </p:nvSpPr>
        <p:spPr>
          <a:xfrm>
            <a:off x="996558" y="3077722"/>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Giáo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Nguyễn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Thị</a:t>
            </a:r>
            <a:r>
              <a:rPr lang="en-US" sz="18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3731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64869" y="1601303"/>
            <a:ext cx="635795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loại cây loại quả nào được nhắc đến khi mùa thu về?</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9" name="TextBox 8">
            <a:extLst>
              <a:ext uri="{FF2B5EF4-FFF2-40B4-BE49-F238E27FC236}">
                <a16:creationId xmlns:a16="http://schemas.microsoft.com/office/drawing/2014/main" id="{BE012C5D-02DC-B244-89AC-6B146FC301A3}"/>
              </a:ext>
            </a:extLst>
          </p:cNvPr>
          <p:cNvSpPr txBox="1"/>
          <p:nvPr/>
        </p:nvSpPr>
        <p:spPr>
          <a:xfrm>
            <a:off x="264869" y="240064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hồng, hạt dẻ, quả na, cây lúa.</a:t>
            </a:r>
          </a:p>
        </p:txBody>
      </p:sp>
      <p:sp>
        <p:nvSpPr>
          <p:cNvPr id="10" name="TextBox 9">
            <a:extLst>
              <a:ext uri="{FF2B5EF4-FFF2-40B4-BE49-F238E27FC236}">
                <a16:creationId xmlns:a16="http://schemas.microsoft.com/office/drawing/2014/main" id="{72B4C0C9-1370-FE4F-9E4A-E58F0FEA7D50}"/>
              </a:ext>
            </a:extLst>
          </p:cNvPr>
          <p:cNvSpPr txBox="1"/>
          <p:nvPr/>
        </p:nvSpPr>
        <p:spPr>
          <a:xfrm>
            <a:off x="302084" y="2951746"/>
            <a:ext cx="635795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Bạn nhỏ nghĩ gì khi nhìn thấy quả chín? </a:t>
            </a:r>
          </a:p>
        </p:txBody>
      </p:sp>
      <p:sp>
        <p:nvSpPr>
          <p:cNvPr id="11" name="TextBox 10">
            <a:extLst>
              <a:ext uri="{FF2B5EF4-FFF2-40B4-BE49-F238E27FC236}">
                <a16:creationId xmlns:a16="http://schemas.microsoft.com/office/drawing/2014/main" id="{0FF907D3-87C8-D347-8A7E-D712942273EE}"/>
              </a:ext>
            </a:extLst>
          </p:cNvPr>
          <p:cNvSpPr txBox="1"/>
          <p:nvPr/>
        </p:nvSpPr>
        <p:spPr>
          <a:xfrm>
            <a:off x="264869" y="3427057"/>
            <a:ext cx="62910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864467"/>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3. </a:t>
            </a:r>
            <a:r>
              <a:rPr lang="vi-VN" sz="1800" dirty="0">
                <a:latin typeface="UTM Avo" panose="02040603050506020204" pitchFamily="18" charset="0"/>
              </a:rPr>
              <a:t>Kể tên những công việc người nông dân phải làm để có mùa thu hoạch.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45177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Cày bừa, gieo hạt, ươm mầm, chăm sóc.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89" y="2178240"/>
            <a:ext cx="5760620" cy="453009"/>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4. </a:t>
            </a:r>
            <a:r>
              <a:rPr lang="vi-VN" sz="1800" dirty="0">
                <a:latin typeface="UTM Avo" panose="02040603050506020204" pitchFamily="18" charset="0"/>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a16="http://schemas.microsoft.com/office/drawing/2014/main" id="{4731BFB4-6F71-6E48-B2D8-BD28FA690A02}"/>
              </a:ext>
            </a:extLst>
          </p:cNvPr>
          <p:cNvSpPr txBox="1"/>
          <p:nvPr/>
        </p:nvSpPr>
        <p:spPr>
          <a:xfrm>
            <a:off x="548689" y="2631249"/>
            <a:ext cx="5930170"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a16="http://schemas.microsoft.com/office/drawing/2014/main" id="{E9A8E86C-207F-B54F-8087-FD797FCA53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38510" y="2913675"/>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a16="http://schemas.microsoft.com/office/drawing/2014/main" id="{52AD9DBB-433B-8648-9A3D-3D9A4595973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44604" y="3243259"/>
            <a:ext cx="1294794" cy="19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3" name="Rounded Rectangle 12">
            <a:extLst>
              <a:ext uri="{FF2B5EF4-FFF2-40B4-BE49-F238E27FC236}">
                <a16:creationId xmlns:a16="http://schemas.microsoft.com/office/drawing/2014/main" id="{45AD0344-D15B-734F-AE0C-22123E614C82}"/>
              </a:ext>
            </a:extLst>
          </p:cNvPr>
          <p:cNvSpPr/>
          <p:nvPr/>
        </p:nvSpPr>
        <p:spPr>
          <a:xfrm>
            <a:off x="906688" y="232260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71262DD0-2D99-B444-8B14-F4B9727E7C0B}"/>
              </a:ext>
            </a:extLst>
          </p:cNvPr>
          <p:cNvSpPr/>
          <p:nvPr/>
        </p:nvSpPr>
        <p:spPr>
          <a:xfrm>
            <a:off x="906688" y="295645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Hạt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dẻ</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9294A276-0AA1-1746-AE79-AB9521556071}"/>
              </a:ext>
            </a:extLst>
          </p:cNvPr>
          <p:cNvSpPr/>
          <p:nvPr/>
        </p:nvSpPr>
        <p:spPr>
          <a:xfrm>
            <a:off x="906688" y="359029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na</a:t>
            </a:r>
            <a:endParaRPr lang="en-US" sz="1800" dirty="0">
              <a:solidFill>
                <a:srgbClr val="000000"/>
              </a:solidFill>
              <a:latin typeface="UTM Avo" panose="02040603050506020204" pitchFamily="18" charset="0"/>
            </a:endParaRPr>
          </a:p>
        </p:txBody>
      </p:sp>
      <p:sp>
        <p:nvSpPr>
          <p:cNvPr id="16" name="Rounded Rectangle 15">
            <a:extLst>
              <a:ext uri="{FF2B5EF4-FFF2-40B4-BE49-F238E27FC236}">
                <a16:creationId xmlns:a16="http://schemas.microsoft.com/office/drawing/2014/main" id="{D643137F-1943-D048-9DB1-32FEECA1139E}"/>
              </a:ext>
            </a:extLst>
          </p:cNvPr>
          <p:cNvSpPr/>
          <p:nvPr/>
        </p:nvSpPr>
        <p:spPr>
          <a:xfrm>
            <a:off x="3831496" y="232260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vàng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ươm</a:t>
            </a:r>
            <a:r>
              <a:rPr lang="en-US" sz="18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ECC2E5B2-5EBA-2045-AB89-2CACCEF514D7}"/>
              </a:ext>
            </a:extLst>
          </p:cNvPr>
          <p:cNvSpPr/>
          <p:nvPr/>
        </p:nvSpPr>
        <p:spPr>
          <a:xfrm>
            <a:off x="3831496" y="2956450"/>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latin typeface="UTM Avo" panose="02040603050506020204" pitchFamily="18" charset="0"/>
              </a:rPr>
              <a:t>thơm dìu dịu.</a:t>
            </a:r>
            <a:endParaRPr lang="en-US" sz="18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id="{C19DE42C-FCDF-DB41-8586-607E5D546448}"/>
              </a:ext>
            </a:extLst>
          </p:cNvPr>
          <p:cNvSpPr/>
          <p:nvPr/>
        </p:nvSpPr>
        <p:spPr>
          <a:xfrm>
            <a:off x="3831497" y="359029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đỏ</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mọng</a:t>
            </a:r>
            <a:r>
              <a:rPr lang="en-US" sz="1800" dirty="0">
                <a:solidFill>
                  <a:srgbClr val="000000"/>
                </a:solidFill>
                <a:latin typeface="UTM Avo" panose="02040603050506020204" pitchFamily="18" charset="0"/>
              </a:rPr>
              <a:t>.</a:t>
            </a:r>
          </a:p>
        </p:txBody>
      </p:sp>
      <p:sp>
        <p:nvSpPr>
          <p:cNvPr id="23" name="TextBox 22">
            <a:extLst>
              <a:ext uri="{FF2B5EF4-FFF2-40B4-BE49-F238E27FC236}">
                <a16:creationId xmlns:a16="http://schemas.microsoft.com/office/drawing/2014/main" id="{4E78AD0A-2BBF-264A-A9F4-1EDD1CE46092}"/>
              </a:ext>
            </a:extLst>
          </p:cNvPr>
          <p:cNvSpPr txBox="1"/>
          <p:nvPr/>
        </p:nvSpPr>
        <p:spPr>
          <a:xfrm>
            <a:off x="1371600" y="1875006"/>
            <a:ext cx="440691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24" name="Group 23">
            <a:extLst>
              <a:ext uri="{FF2B5EF4-FFF2-40B4-BE49-F238E27FC236}">
                <a16:creationId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D963AF30-1F28-9D4E-82B3-F13BC788DBCF}"/>
              </a:ext>
            </a:extLst>
          </p:cNvPr>
          <p:cNvSpPr/>
          <p:nvPr/>
        </p:nvSpPr>
        <p:spPr>
          <a:xfrm>
            <a:off x="944673" y="423854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Biển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lúa</a:t>
            </a:r>
            <a:endParaRPr lang="en-US" sz="1800" dirty="0">
              <a:solidFill>
                <a:srgbClr val="000000"/>
              </a:solidFill>
              <a:latin typeface="UTM Avo" panose="02040603050506020204" pitchFamily="18" charset="0"/>
            </a:endParaRPr>
          </a:p>
        </p:txBody>
      </p:sp>
      <p:sp>
        <p:nvSpPr>
          <p:cNvPr id="37" name="Rounded Rectangle 36">
            <a:extLst>
              <a:ext uri="{FF2B5EF4-FFF2-40B4-BE49-F238E27FC236}">
                <a16:creationId xmlns:a16="http://schemas.microsoft.com/office/drawing/2014/main" id="{E8AF8E4F-F8D2-B747-B1C1-F75A01898B6C}"/>
              </a:ext>
            </a:extLst>
          </p:cNvPr>
          <p:cNvSpPr/>
          <p:nvPr/>
        </p:nvSpPr>
        <p:spPr>
          <a:xfrm>
            <a:off x="3861210" y="4238540"/>
            <a:ext cx="2090102"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nấu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bóng</a:t>
            </a:r>
            <a:r>
              <a:rPr lang="en-US" sz="1800" dirty="0">
                <a:solidFill>
                  <a:srgbClr val="000000"/>
                </a:solidFill>
                <a:latin typeface="UTM Avo" panose="02040603050506020204" pitchFamily="18" charset="0"/>
              </a:rPr>
              <a:t>.</a:t>
            </a:r>
          </a:p>
        </p:txBody>
      </p:sp>
      <p:grpSp>
        <p:nvGrpSpPr>
          <p:cNvPr id="38" name="Group 37">
            <a:extLst>
              <a:ext uri="{FF2B5EF4-FFF2-40B4-BE49-F238E27FC236}">
                <a16:creationId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2"/>
          <p:cNvSpPr txBox="1"/>
          <p:nvPr/>
        </p:nvSpPr>
        <p:spPr>
          <a:xfrm>
            <a:off x="2082994" y="1322644"/>
            <a:ext cx="2639863" cy="8402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257175">
              <a:buClrTx/>
              <a:defRPr/>
            </a:pPr>
            <a:r>
              <a:rPr lang="en-US" altLang="zh-CN" sz="4050" b="1" kern="1200"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4050" b="1" kern="1200"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40506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499" y="134985"/>
            <a:ext cx="4620268" cy="982128"/>
          </a:xfrm>
          <a:prstGeom prst="rect">
            <a:avLst/>
          </a:prstGeom>
          <a:noFill/>
        </p:spPr>
        <p:txBody>
          <a:bodyPr wrap="square" rtlCol="0">
            <a:spAutoFit/>
          </a:bodyPr>
          <a:lstStyle/>
          <a:p>
            <a:pPr algn="ctr">
              <a:lnSpc>
                <a:spcPct val="150000"/>
              </a:lnSpc>
            </a:pPr>
            <a:r>
              <a:rPr lang="vi-VN" sz="4400" b="1" dirty="0">
                <a:ln>
                  <a:solidFill>
                    <a:schemeClr val="accent1">
                      <a:lumMod val="75000"/>
                    </a:schemeClr>
                  </a:solidFill>
                </a:ln>
                <a:solidFill>
                  <a:srgbClr val="FFC000"/>
                </a:solidFill>
                <a:latin typeface="UTM Avo" panose="02040603050506020204" pitchFamily="18" charset="0"/>
              </a:rPr>
              <a:t>Giải đố</a:t>
            </a:r>
          </a:p>
        </p:txBody>
      </p:sp>
      <p:sp>
        <p:nvSpPr>
          <p:cNvPr id="2" name="TextBox 1">
            <a:extLst>
              <a:ext uri="{FF2B5EF4-FFF2-40B4-BE49-F238E27FC236}">
                <a16:creationId xmlns:a16="http://schemas.microsoft.com/office/drawing/2014/main" id="{CE6E3102-0A59-D941-8EFB-F68A7CC0ACCD}"/>
              </a:ext>
            </a:extLst>
          </p:cNvPr>
          <p:cNvSpPr txBox="1"/>
          <p:nvPr/>
        </p:nvSpPr>
        <p:spPr>
          <a:xfrm>
            <a:off x="311376" y="2098098"/>
            <a:ext cx="4089581"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a.  Tròn như quả bóng màu xanh</a:t>
            </a:r>
            <a:endParaRPr lang="x-none" sz="1600" dirty="0">
              <a:latin typeface="Times New Roman" panose="02020603050405020304" pitchFamily="18" charset="0"/>
              <a:ea typeface="Calibri" panose="020F0502020204030204" pitchFamily="34" charset="0"/>
            </a:endParaRPr>
          </a:p>
          <a:p>
            <a:pPr>
              <a:lnSpc>
                <a:spcPct val="150000"/>
              </a:lnSpc>
            </a:pPr>
            <a:r>
              <a:rPr lang="vi-VN" sz="1600" dirty="0">
                <a:latin typeface="UTM Avo" panose="02040603050506020204" pitchFamily="18" charset="0"/>
                <a:ea typeface="Calibri" panose="020F0502020204030204" pitchFamily="34" charset="0"/>
              </a:rPr>
              <a:t>Đung đưa trên cành chờ Tết trung thu.</a:t>
            </a:r>
            <a:endParaRPr lang="x-none" sz="1600" dirty="0">
              <a:latin typeface="Times New Roman" panose="02020603050405020304" pitchFamily="18" charset="0"/>
              <a:ea typeface="Calibri" panose="020F0502020204030204" pitchFamily="34" charset="0"/>
            </a:endParaRPr>
          </a:p>
          <a:p>
            <a:pPr algn="r">
              <a:lnSpc>
                <a:spcPct val="150000"/>
              </a:lnSpc>
            </a:pPr>
            <a:r>
              <a:rPr lang="vi-VN" sz="1600" dirty="0">
                <a:latin typeface="UTM Avo" panose="02040603050506020204" pitchFamily="18" charset="0"/>
                <a:ea typeface="Calibri" panose="020F0502020204030204" pitchFamily="34" charset="0"/>
              </a:rPr>
              <a:t>(Là quả gì?)</a:t>
            </a:r>
            <a:endParaRPr lang="x-none" sz="1600" dirty="0">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60CFD7E7-1A43-474B-94DF-24BC8FAF6EAB}"/>
              </a:ext>
            </a:extLst>
          </p:cNvPr>
          <p:cNvSpPr txBox="1"/>
          <p:nvPr/>
        </p:nvSpPr>
        <p:spPr>
          <a:xfrm>
            <a:off x="304743" y="3358202"/>
            <a:ext cx="4012637"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b. Quả gì vỏ có gai mềm</a:t>
            </a:r>
          </a:p>
          <a:p>
            <a:pPr>
              <a:lnSpc>
                <a:spcPct val="150000"/>
              </a:lnSpc>
            </a:pPr>
            <a:r>
              <a:rPr lang="vi-VN" sz="1600" dirty="0">
                <a:latin typeface="UTM Avo" panose="02040603050506020204" pitchFamily="18" charset="0"/>
                <a:ea typeface="Calibri" panose="020F0502020204030204" pitchFamily="34" charset="0"/>
              </a:rPr>
              <a:t>Đến khi chín đỏ thoạt nhìn tưởng hoa?</a:t>
            </a:r>
          </a:p>
          <a:p>
            <a:pPr algn="r">
              <a:lnSpc>
                <a:spcPct val="150000"/>
              </a:lnSpc>
            </a:pPr>
            <a:r>
              <a:rPr lang="vi-VN" sz="1600" dirty="0">
                <a:latin typeface="UTM Avo" panose="02040603050506020204" pitchFamily="18" charset="0"/>
                <a:ea typeface="Calibri" panose="020F0502020204030204" pitchFamily="34" charset="0"/>
              </a:rPr>
              <a:t>(Là quả gì?)</a:t>
            </a:r>
          </a:p>
        </p:txBody>
      </p:sp>
      <p:pic>
        <p:nvPicPr>
          <p:cNvPr id="4" name="Picture 3">
            <a:extLst>
              <a:ext uri="{FF2B5EF4-FFF2-40B4-BE49-F238E27FC236}">
                <a16:creationId xmlns:a16="http://schemas.microsoft.com/office/drawing/2014/main" id="{2E7E9BBD-EA49-1D42-B983-A91C4C402B9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4946365" y="1295716"/>
            <a:ext cx="1530980" cy="1304168"/>
          </a:xfrm>
          <a:prstGeom prst="rect">
            <a:avLst/>
          </a:prstGeom>
        </p:spPr>
      </p:pic>
      <p:pic>
        <p:nvPicPr>
          <p:cNvPr id="6" name="Picture 5">
            <a:extLst>
              <a:ext uri="{FF2B5EF4-FFF2-40B4-BE49-F238E27FC236}">
                <a16:creationId xmlns:a16="http://schemas.microsoft.com/office/drawing/2014/main" id="{E5401378-BB17-DB49-B753-58323B26CD98}"/>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6000"/>
                    </a14:imgEffect>
                    <a14:imgEffect>
                      <a14:saturation sat="200000"/>
                    </a14:imgEffect>
                  </a14:imgLayer>
                </a14:imgProps>
              </a:ext>
            </a:extLst>
          </a:blip>
          <a:srcRect t="11580"/>
          <a:stretch/>
        </p:blipFill>
        <p:spPr>
          <a:xfrm>
            <a:off x="4335352" y="2472251"/>
            <a:ext cx="983535" cy="885951"/>
          </a:xfrm>
          <a:prstGeom prst="rect">
            <a:avLst/>
          </a:prstGeom>
        </p:spPr>
      </p:pic>
      <p:pic>
        <p:nvPicPr>
          <p:cNvPr id="15" name="Picture 14">
            <a:extLst>
              <a:ext uri="{FF2B5EF4-FFF2-40B4-BE49-F238E27FC236}">
                <a16:creationId xmlns:a16="http://schemas.microsoft.com/office/drawing/2014/main" id="{94D6325E-23B9-6448-A213-07D087862EB9}"/>
              </a:ext>
            </a:extLst>
          </p:cNvPr>
          <p:cNvPicPr>
            <a:picLocks noChangeAspect="1"/>
          </p:cNvPicPr>
          <p:nvPr/>
        </p:nvPicPr>
        <p:blipFill rotWithShape="1">
          <a:blip r:embed="rId11">
            <a:clrChange>
              <a:clrFrom>
                <a:srgbClr val="FFFFFF"/>
              </a:clrFrom>
              <a:clrTo>
                <a:srgbClr val="FFFFFF">
                  <a:alpha val="0"/>
                </a:srgbClr>
              </a:clrTo>
            </a:clrChange>
          </a:blip>
          <a:srcRect l="4553" t="8743" b="-12002"/>
          <a:stretch/>
        </p:blipFill>
        <p:spPr>
          <a:xfrm>
            <a:off x="5444026" y="2793445"/>
            <a:ext cx="1356702" cy="1280680"/>
          </a:xfrm>
          <a:prstGeom prst="ellipse">
            <a:avLst/>
          </a:prstGeom>
        </p:spPr>
      </p:pic>
      <p:pic>
        <p:nvPicPr>
          <p:cNvPr id="1026" name="Picture 2" descr="1kg chôm chôm bao nhiêu calo? - Bác sĩ phụ khoa giỏi">
            <a:extLst>
              <a:ext uri="{FF2B5EF4-FFF2-40B4-BE49-F238E27FC236}">
                <a16:creationId xmlns:a16="http://schemas.microsoft.com/office/drawing/2014/main" id="{7736993E-BA0A-3845-BB81-D9ECEACACF5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352" y="3690412"/>
            <a:ext cx="1441758" cy="115454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5">
            <a:extLst>
              <a:ext uri="{FF2B5EF4-FFF2-40B4-BE49-F238E27FC236}">
                <a16:creationId xmlns:a16="http://schemas.microsoft.com/office/drawing/2014/main" id="{E86D3390-30B6-9041-A381-D4DCBD774216}"/>
              </a:ext>
            </a:extLst>
          </p:cNvPr>
          <p:cNvSpPr/>
          <p:nvPr/>
        </p:nvSpPr>
        <p:spPr>
          <a:xfrm>
            <a:off x="3067485" y="2900872"/>
            <a:ext cx="1265855"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bưởi</a:t>
            </a:r>
          </a:p>
        </p:txBody>
      </p:sp>
      <p:sp>
        <p:nvSpPr>
          <p:cNvPr id="24" name="Rectangle: Rounded Corners 5">
            <a:extLst>
              <a:ext uri="{FF2B5EF4-FFF2-40B4-BE49-F238E27FC236}">
                <a16:creationId xmlns:a16="http://schemas.microsoft.com/office/drawing/2014/main" id="{EDC3DD57-BEFD-3344-9D55-C2511D19AD0D}"/>
              </a:ext>
            </a:extLst>
          </p:cNvPr>
          <p:cNvSpPr/>
          <p:nvPr/>
        </p:nvSpPr>
        <p:spPr>
          <a:xfrm>
            <a:off x="2294667" y="4222037"/>
            <a:ext cx="2038673"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chôm chôm</a:t>
            </a: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2000" fill="hold" nodeType="click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mph" presetSubtype="0" repeatCount="2000" fill="hold" nodeType="clickEffect">
                                  <p:stCondLst>
                                    <p:cond delay="0"/>
                                  </p:stCondLst>
                                  <p:childTnLst>
                                    <p:animEffect transition="out" filter="fade">
                                      <p:cBhvr>
                                        <p:cTn id="53" dur="500" tmFilter="0, 0; .2, .5; .8, .5; 1, 0"/>
                                        <p:tgtEl>
                                          <p:spTgt spid="1026"/>
                                        </p:tgtEl>
                                      </p:cBhvr>
                                    </p:animEffect>
                                    <p:animScale>
                                      <p:cBhvr>
                                        <p:cTn id="54" dur="250" autoRev="1" fill="hold"/>
                                        <p:tgtEl>
                                          <p:spTgt spid="1026"/>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30" y="28351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24715" y="4146349"/>
            <a:ext cx="342793" cy="377072"/>
          </a:xfrm>
          <a:prstGeom prst="rect">
            <a:avLst/>
          </a:prstGeom>
        </p:spPr>
      </p:pic>
    </p:spTree>
    <p:extLst>
      <p:ext uri="{BB962C8B-B14F-4D97-AF65-F5344CB8AC3E}">
        <p14:creationId xmlns:p14="http://schemas.microsoft.com/office/powerpoint/2010/main" val="1744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87936"/>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563676"/>
            <a:ext cx="6703809" cy="4613699"/>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a:t>
            </a:r>
            <a:r>
              <a:rPr lang="vi-VN" sz="1450" b="1" dirty="0">
                <a:solidFill>
                  <a:srgbClr val="FF0000"/>
                </a:solidFill>
                <a:latin typeface="UTM Avo" panose="02040603050506020204" pitchFamily="18" charset="0"/>
              </a:rPr>
              <a:t>dập dờn </a:t>
            </a:r>
            <a:r>
              <a:rPr lang="vi-VN" sz="1450" dirty="0">
                <a:latin typeface="UTM Avo" panose="02040603050506020204" pitchFamily="18" charset="0"/>
              </a:rPr>
              <a:t>trải tới chân trời.</a:t>
            </a:r>
          </a:p>
          <a:p>
            <a:pPr marL="44450" algn="just">
              <a:lnSpc>
                <a:spcPct val="120000"/>
              </a:lnSpc>
              <a:defRPr/>
            </a:pPr>
            <a:r>
              <a:rPr lang="vi-VN" sz="1450" dirty="0">
                <a:latin typeface="UTM Avo" panose="02040603050506020204" pitchFamily="18" charset="0"/>
              </a:rPr>
              <a:t>     Minh </a:t>
            </a:r>
            <a:r>
              <a:rPr lang="vi-VN" sz="1450" b="1" dirty="0">
                <a:solidFill>
                  <a:srgbClr val="FF0000"/>
                </a:solidFill>
                <a:latin typeface="UTM Avo" panose="02040603050506020204" pitchFamily="18" charset="0"/>
              </a:rPr>
              <a:t>ríu rít </a:t>
            </a:r>
            <a:r>
              <a:rPr lang="vi-VN" sz="1450" dirty="0">
                <a:latin typeface="UTM Avo" panose="02040603050506020204" pitchFamily="18" charset="0"/>
              </a:rPr>
              <a:t>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a:t>
            </a:r>
            <a:r>
              <a:rPr lang="vi-VN" sz="1450" b="1" dirty="0">
                <a:solidFill>
                  <a:srgbClr val="FF0000"/>
                </a:solidFill>
                <a:latin typeface="UTM Avo" panose="02040603050506020204" pitchFamily="18" charset="0"/>
              </a:rPr>
              <a:t>thu hoạch </a:t>
            </a:r>
            <a:r>
              <a:rPr lang="vi-VN" sz="1450" dirty="0">
                <a:latin typeface="UTM Avo" panose="02040603050506020204" pitchFamily="18" charset="0"/>
              </a:rPr>
              <a:t>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a:t>
            </a:r>
            <a:r>
              <a:rPr lang="vi-VN" sz="1450" b="1" dirty="0">
                <a:solidFill>
                  <a:srgbClr val="FF0000"/>
                </a:solidFill>
                <a:latin typeface="UTM Avo" panose="02040603050506020204" pitchFamily="18" charset="0"/>
              </a:rPr>
              <a:t>gieo hạt</a:t>
            </a:r>
            <a:r>
              <a:rPr lang="vi-VN" sz="1450" b="1" dirty="0">
                <a:latin typeface="UTM Avo" panose="02040603050506020204" pitchFamily="18" charset="0"/>
              </a:rPr>
              <a:t> </a:t>
            </a:r>
            <a:r>
              <a:rPr lang="vi-VN" sz="1450" dirty="0">
                <a:latin typeface="UTM Avo" panose="02040603050506020204" pitchFamily="18" charset="0"/>
              </a:rPr>
              <a:t>và ươm mầm. Rồi mưa nắng, hạn hán, họ phải chăm sóc vườn cây, ruộng đồng. Nhờ thế mà cây lớn dần, </a:t>
            </a:r>
            <a:r>
              <a:rPr lang="vi-VN" sz="1450" b="1" dirty="0">
                <a:solidFill>
                  <a:srgbClr val="FF0000"/>
                </a:solidFill>
                <a:latin typeface="UTM Avo" panose="02040603050506020204" pitchFamily="18" charset="0"/>
              </a:rPr>
              <a:t>ra hoa kết trái </a:t>
            </a:r>
            <a:r>
              <a:rPr lang="vi-VN" sz="1450" dirty="0">
                <a:latin typeface="UTM Avo" panose="02040603050506020204" pitchFamily="18" charset="0"/>
              </a:rPr>
              <a:t>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spTree>
    <p:extLst>
      <p:ext uri="{BB962C8B-B14F-4D97-AF65-F5344CB8AC3E}">
        <p14:creationId xmlns:p14="http://schemas.microsoft.com/office/powerpoint/2010/main" val="378989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dập dờn</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760636" y="1148562"/>
            <a:ext cx="499504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(lúa) chuyển động lên xuống nhịp nhàng</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72506" y="2300245"/>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gieo hạt cho mọc thành cây non.</a:t>
            </a:r>
            <a:endParaRPr lang="x-none"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7" y="2218336"/>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ươm mầm</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5" y="235871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12FDB7CE-ADBA-0641-AC4E-BCA076726925}"/>
              </a:ext>
            </a:extLst>
          </p:cNvPr>
          <p:cNvSpPr/>
          <p:nvPr/>
        </p:nvSpPr>
        <p:spPr>
          <a:xfrm>
            <a:off x="774601" y="1649670"/>
            <a:ext cx="1314784"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theo gió . </a:t>
            </a:r>
            <a:endParaRPr lang="x-none" dirty="0"/>
          </a:p>
        </p:txBody>
      </p:sp>
      <p:pic>
        <p:nvPicPr>
          <p:cNvPr id="1026" name="Picture 2" descr="Thiên lý hữu tình: Ươm một mầm cây, đường xanh muôn ngả - VOV Giao thông">
            <a:extLst>
              <a:ext uri="{FF2B5EF4-FFF2-40B4-BE49-F238E27FC236}">
                <a16:creationId xmlns:a16="http://schemas.microsoft.com/office/drawing/2014/main" id="{0F82537F-681A-E74B-9885-E555CBCF8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93" y="2751486"/>
            <a:ext cx="3853435" cy="216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Gió nổi lên và sóng lúa vàng dập dờn trải tới chân trời.</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1884180" y="123410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000589" y="1681040"/>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3856541" y="127771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950260"/>
          </a:xfrm>
          <a:prstGeom prst="rect">
            <a:avLst/>
          </a:prstGeom>
        </p:spPr>
        <p:txBody>
          <a:bodyPr wrap="square">
            <a:spAutoFit/>
          </a:bodyPr>
          <a:lstStyle/>
          <a:p>
            <a:pPr marL="44450" algn="just">
              <a:lnSpc>
                <a:spcPct val="150000"/>
              </a:lnSpc>
              <a:defRPr/>
            </a:pPr>
            <a:r>
              <a:rPr lang="vi-VN" sz="2000" dirty="0">
                <a:latin typeface="UTM Avo" panose="02040603050506020204" pitchFamily="18" charset="0"/>
              </a:rPr>
              <a:t>   Nếu mùa nào cũng được thu hoạch thì thích lắm, phải không mẹ?</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4771279" y="278876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2273680" y="3235155"/>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310412" y="27887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6346587" y="282136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1268</Words>
  <Application>Microsoft Office PowerPoint</Application>
  <PresentationFormat>Custom</PresentationFormat>
  <Paragraphs>92</Paragraphs>
  <Slides>13</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Times New Roman</vt:lpstr>
      <vt:lpstr>Calibri Light</vt:lpstr>
      <vt:lpstr>Microsoft YaHei</vt:lpstr>
      <vt:lpstr>Wingdings</vt:lpstr>
      <vt:lpstr>Calibri</vt:lpstr>
      <vt:lpstr>Montserrat</vt:lpstr>
      <vt:lpstr>DFPOP1-W9</vt:lpstr>
      <vt:lpstr>UTM Avo</vt:lpstr>
      <vt:lpstr>UTM Cookies</vt:lpstr>
      <vt:lpstr>Kalam</vt:lpstr>
      <vt:lpstr>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MAIHUNG</cp:lastModifiedBy>
  <cp:revision>223</cp:revision>
  <dcterms:modified xsi:type="dcterms:W3CDTF">2025-04-16T08:43:35Z</dcterms:modified>
</cp:coreProperties>
</file>