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84" r:id="rId2"/>
  </p:sldMasterIdLst>
  <p:notesMasterIdLst>
    <p:notesMasterId r:id="rId18"/>
  </p:notesMasterIdLst>
  <p:sldIdLst>
    <p:sldId id="550" r:id="rId3"/>
    <p:sldId id="534" r:id="rId4"/>
    <p:sldId id="548" r:id="rId5"/>
    <p:sldId id="547" r:id="rId6"/>
    <p:sldId id="551" r:id="rId7"/>
    <p:sldId id="267" r:id="rId8"/>
    <p:sldId id="272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1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63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967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88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63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63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630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1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47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0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0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4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96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67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3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8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0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87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6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en-US" sz="1051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2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996" y="1141370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11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2" y="3210076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5819218"/>
            <a:ext cx="12262338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724742"/>
            <a:ext cx="3246579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932" y="4103630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2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6566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7449" y="871619"/>
            <a:ext cx="598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việt: Đọc: Lũy tre 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3782" y="1694101"/>
            <a:ext cx="49854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8229" y="4002425"/>
            <a:ext cx="52343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82187" y="4002425"/>
            <a:ext cx="66059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 gà lên tiếng gáy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 xao ngoài lũy tre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 chuyển dần về sáng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 măng đợi nắng về.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79395" y="1645898"/>
            <a:ext cx="53726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núi ngủ 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nâng vầng trăng lên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Sao, sao treo đầy cành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55608" y="184535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tư, ngày 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2 năm 2022</a:t>
            </a:r>
            <a:r>
              <a:rPr lang="vi-VN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70808" y="6187639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Công Dương</a:t>
            </a:r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0166103" y="138670"/>
            <a:ext cx="1854679" cy="113006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Đọc nhóm đôi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0240657" y="138670"/>
            <a:ext cx="1854679" cy="113006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Thi đọc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0393057" y="291070"/>
            <a:ext cx="1854679" cy="113006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Đọc toàn bài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0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7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7449" y="594924"/>
            <a:ext cx="59835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182" y="1225866"/>
            <a:ext cx="49854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9182" y="3367716"/>
            <a:ext cx="52343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9135" y="3411080"/>
            <a:ext cx="66059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 gà lên tiếng gáy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 xao ngoài lũy tre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 chuyển dần về sáng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 măng đợi nắng về.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79395" y="1182502"/>
            <a:ext cx="53726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núi ngủ 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nâng vầng trăng lên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Sao, sao treo đầy cành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10137" y="5561291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Công Dương</a:t>
            </a:r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637" y="5859271"/>
            <a:ext cx="8126081" cy="558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 những câu thơ miêu tả cây tre vào lúc mặt trời mọc?</a:t>
            </a:r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31367" y="2318473"/>
            <a:ext cx="291572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83126" y="2812211"/>
            <a:ext cx="3717985" cy="4313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6889" y="5805757"/>
            <a:ext cx="8113248" cy="665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25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Câu thơ nào ở khổ thơ thứ hai cho thấy tre cũng giống như con người?</a:t>
            </a:r>
            <a:endParaRPr lang="en-US" sz="2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291753" y="4934309"/>
            <a:ext cx="3278038" cy="862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3436" y="5800641"/>
            <a:ext cx="8113248" cy="670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en-US" sz="25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khổ thơ thứ ba, hình ảnh lũy tre được miêu tả vào những lúc nào?</a:t>
            </a:r>
            <a:endParaRPr lang="en-US" sz="2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176" y="5814042"/>
            <a:ext cx="8187767" cy="702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khổ thơ thứ ba, hình ảnh lũy tre được miêu tả vào những lúc đêm tối.</a:t>
            </a:r>
            <a:endParaRPr lang="en-US" sz="2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629" y="5785439"/>
            <a:ext cx="8187767" cy="76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Em thích hình ảnh nào nhất trong bài thơ?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2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7449" y="871619"/>
            <a:ext cx="598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việt: Đọc: Lũy tre 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3782" y="1694101"/>
            <a:ext cx="49854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8229" y="4002425"/>
            <a:ext cx="52343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82187" y="4002425"/>
            <a:ext cx="66059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 gà lên tiếng gáy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 xao ngoài lũy tre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 chuyển dần về sáng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 măng đợi nắng về.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79395" y="1645898"/>
            <a:ext cx="53726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núi ngủ 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nâng vầng trăng lên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Sao, sao treo đầy cành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70808" y="6187639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Công Dương</a:t>
            </a:r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9920377" y="0"/>
            <a:ext cx="2389517" cy="179429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Luyện đọc lại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2878" y="154396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ea"/>
              </a:rPr>
              <a:t>Hoạt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ea"/>
              </a:rPr>
              <a:t>động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6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81699" y="388190"/>
            <a:ext cx="5852237" cy="204446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Tìm những từ ngữ chỉ thời gian trong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thơ.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3889" y="1910750"/>
            <a:ext cx="4028536" cy="923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Sớm mai, trưa, đêm, sán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96970" y="3476446"/>
            <a:ext cx="5852237" cy="2363638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Tìm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 những từ ngữ chỉ thời gian mà em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biết.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2686" y="5529532"/>
            <a:ext cx="4028536" cy="909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ngày,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tháng, năm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2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3706" y="2294626"/>
            <a:ext cx="4675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86" y="284672"/>
            <a:ext cx="8281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 khổ thơ 1 và 2 của bài Hạt thóc.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9186" y="1388853"/>
            <a:ext cx="577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Hạt thóc được sinh ra ở đâu?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08762" y="2372264"/>
            <a:ext cx="367485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 thóc được sinh ra trên cánh đồng.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86" y="284672"/>
            <a:ext cx="8281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 khổ thơ 3 và 4 của bài Hạt thóc.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9186" y="1388853"/>
            <a:ext cx="577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Hạt thóc quý giá như thế nào?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08762" y="2372264"/>
            <a:ext cx="367485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 thóc nuôi sống con người.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13" y="3872280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1B324-822E-9D41-8DE7-2AAC44C77CEB}"/>
              </a:ext>
            </a:extLst>
          </p:cNvPr>
          <p:cNvSpPr txBox="1"/>
          <p:nvPr/>
        </p:nvSpPr>
        <p:spPr>
          <a:xfrm>
            <a:off x="2978265" y="625792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867" dirty="0" smtClean="0">
                <a:solidFill>
                  <a:schemeClr val="accent2"/>
                </a:solidFill>
                <a:latin typeface="UTM Cookies" panose="02040603050506020204" pitchFamily="18" charset="0"/>
              </a:rPr>
              <a:t>LŨY TRE</a:t>
            </a:r>
            <a:endParaRPr lang="en-US" sz="5867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04A12D-8CAB-654E-B4AA-B189E3F55B46}"/>
              </a:ext>
            </a:extLst>
          </p:cNvPr>
          <p:cNvSpPr txBox="1"/>
          <p:nvPr/>
        </p:nvSpPr>
        <p:spPr>
          <a:xfrm>
            <a:off x="2160929" y="707994"/>
            <a:ext cx="215152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>
                <a:solidFill>
                  <a:schemeClr val="accent1"/>
                </a:solidFill>
                <a:latin typeface="UTM Cookies" panose="02040603050506020204" pitchFamily="18" charset="0"/>
              </a:rPr>
              <a:t>BÀI</a:t>
            </a:r>
            <a:r>
              <a:rPr lang="en-US" sz="2400" dirty="0"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5333" dirty="0" smtClean="0">
                <a:solidFill>
                  <a:schemeClr val="accent1"/>
                </a:solidFill>
                <a:latin typeface="UTM Cookies" panose="02040603050506020204" pitchFamily="18" charset="0"/>
              </a:rPr>
              <a:t>8</a:t>
            </a:r>
            <a:endParaRPr lang="en-US" sz="5333" dirty="0"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8" name="15"/>
          <p:cNvSpPr/>
          <p:nvPr/>
        </p:nvSpPr>
        <p:spPr>
          <a:xfrm>
            <a:off x="2335823" y="2113622"/>
            <a:ext cx="6112510" cy="20161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3992B5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9" name="TextBox 67"/>
          <p:cNvSpPr txBox="1"/>
          <p:nvPr/>
        </p:nvSpPr>
        <p:spPr>
          <a:xfrm>
            <a:off x="3340296" y="2331916"/>
            <a:ext cx="425322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rPr>
              <a:t>Tiết</a:t>
            </a:r>
            <a:r>
              <a:rPr kumimoji="0" lang="en-US" altLang="zh-CN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rPr>
              <a:t> </a:t>
            </a:r>
            <a:r>
              <a:rPr kumimoji="0" lang="en-US" altLang="zh-CN" sz="80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rPr>
              <a:t>1,2</a:t>
            </a:r>
            <a:endParaRPr kumimoji="0" lang="zh-CN" altLang="en-US" sz="80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Microsoft YaHei" panose="020B0503020204020204" charset="-122"/>
              <a:cs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495" y="1720103"/>
            <a:ext cx="8559893" cy="3416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853" cy="68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:a16="http://schemas.microsoft.com/office/drawing/2014/main" id="{AB44F01F-64FB-403D-8BC3-EE4DB1671F6A}"/>
              </a:ext>
            </a:extLst>
          </p:cNvPr>
          <p:cNvSpPr/>
          <p:nvPr/>
        </p:nvSpPr>
        <p:spPr>
          <a:xfrm>
            <a:off x="10079355" y="81837"/>
            <a:ext cx="1998345" cy="106712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7449" y="871619"/>
            <a:ext cx="598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việt: Đọc: Lũy tre 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5155" y="1692513"/>
            <a:ext cx="49854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8229" y="4002425"/>
            <a:ext cx="52343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82187" y="4002425"/>
            <a:ext cx="66059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 gà lên tiếng gáy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 xao ngoài lũy tre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 chuyển dần về sáng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 măng đợi nắng về.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79395" y="1645898"/>
            <a:ext cx="53726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núi ngủ 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nâng vầng trăng lên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Sao, sao treo đầy cành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70808" y="6187639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Công Dương</a:t>
            </a:r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21170" y="2786708"/>
            <a:ext cx="8885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57600" y="3303917"/>
            <a:ext cx="12120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26679" y="6124755"/>
            <a:ext cx="15441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257908" y="1833033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180271" y="2367569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493029" y="2902025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697082" y="3422722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783346" y="3440351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891950" y="4162098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579293" y="4680813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509618" y="5199378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099647" y="5738682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210349" y="5767444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578617" y="1822210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723834" y="2367569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914382" y="2852464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0231549" y="3303917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339690" y="3317010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198743" y="4144848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751145" y="4680813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095893" y="5199378"/>
            <a:ext cx="189114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0512219" y="5726428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619784" y="5738682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loud 41"/>
          <p:cNvSpPr/>
          <p:nvPr/>
        </p:nvSpPr>
        <p:spPr>
          <a:xfrm>
            <a:off x="10028878" y="81837"/>
            <a:ext cx="2099297" cy="1070027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168768" y="3422722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834547" y="5693885"/>
            <a:ext cx="172529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578617" y="2858129"/>
            <a:ext cx="172528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429757" y="3394315"/>
            <a:ext cx="172528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240643" y="5726428"/>
            <a:ext cx="189114" cy="370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82EE266C-03E9-4315-A85B-3446053A75A8}"/>
              </a:ext>
            </a:extLst>
          </p:cNvPr>
          <p:cNvSpPr/>
          <p:nvPr/>
        </p:nvSpPr>
        <p:spPr>
          <a:xfrm>
            <a:off x="9391168" y="-46743"/>
            <a:ext cx="2642681" cy="12630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2EBA176-382A-41D4-8969-D57B4E55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71" y="929371"/>
            <a:ext cx="527050" cy="26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186DF07-225D-4C1F-9278-D73FDE5F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85" y="3514630"/>
            <a:ext cx="527050" cy="25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2E30BCFE-B542-4651-B1BB-100F124B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73" y="833090"/>
            <a:ext cx="527050" cy="26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92281" y="653673"/>
            <a:ext cx="5939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việt: Đọc: Lũy tre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4290" y="1392207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7510" y="3917142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0857" y="1289271"/>
            <a:ext cx="537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núi ngủ</a:t>
            </a:r>
          </a:p>
          <a:p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Tre nâng vầng trăng lên</a:t>
            </a:r>
          </a:p>
          <a:p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Sao,sao treo đầy cành</a:t>
            </a:r>
          </a:p>
          <a:p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2E30BCFE-B542-4651-B1BB-100F124B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97" y="3315784"/>
            <a:ext cx="585926" cy="26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3"/>
          <p:cNvSpPr txBox="1"/>
          <p:nvPr/>
        </p:nvSpPr>
        <p:spPr>
          <a:xfrm>
            <a:off x="-256214" y="2349018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-256213" y="4777715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3"/>
          <p:cNvSpPr txBox="1"/>
          <p:nvPr/>
        </p:nvSpPr>
        <p:spPr>
          <a:xfrm>
            <a:off x="5455977" y="2181823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3"/>
          <p:cNvSpPr txBox="1"/>
          <p:nvPr/>
        </p:nvSpPr>
        <p:spPr>
          <a:xfrm>
            <a:off x="5670459" y="4809694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93778" y="6040800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(Nguyễn Công Dương)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6771" y="0"/>
            <a:ext cx="5976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tư, ngày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2 năm 2022.</a:t>
            </a:r>
          </a:p>
        </p:txBody>
      </p:sp>
      <p:sp>
        <p:nvSpPr>
          <p:cNvPr id="4" name="Rectangle 3"/>
          <p:cNvSpPr/>
          <p:nvPr/>
        </p:nvSpPr>
        <p:spPr>
          <a:xfrm>
            <a:off x="6997967" y="3917142"/>
            <a:ext cx="588589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>
                <a:latin typeface="Times New Roman" pitchFamily="18" charset="0"/>
                <a:cs typeface="Times New Roman" pitchFamily="18" charset="0"/>
              </a:rPr>
              <a:t>Bỗng gà lên tiếng gáy</a:t>
            </a:r>
          </a:p>
          <a:p>
            <a:r>
              <a:rPr lang="vi-VN" sz="3400">
                <a:latin typeface="Times New Roman" pitchFamily="18" charset="0"/>
                <a:cs typeface="Times New Roman" pitchFamily="18" charset="0"/>
              </a:rPr>
              <a:t>Xôn xao ngoài lũy tre</a:t>
            </a:r>
          </a:p>
          <a:p>
            <a:r>
              <a:rPr lang="vi-VN" sz="3400">
                <a:latin typeface="Times New Roman" pitchFamily="18" charset="0"/>
                <a:cs typeface="Times New Roman" pitchFamily="18" charset="0"/>
              </a:rPr>
              <a:t>Đêm chuyển dần về sáng</a:t>
            </a:r>
          </a:p>
          <a:p>
            <a:r>
              <a:rPr lang="vi-VN" sz="3400">
                <a:latin typeface="Times New Roman" pitchFamily="18" charset="0"/>
                <a:cs typeface="Times New Roman" pitchFamily="18" charset="0"/>
              </a:rPr>
              <a:t>Mầm măng đợi nắng về.</a:t>
            </a:r>
          </a:p>
        </p:txBody>
      </p:sp>
    </p:spTree>
    <p:extLst>
      <p:ext uri="{BB962C8B-B14F-4D97-AF65-F5344CB8AC3E}">
        <p14:creationId xmlns:p14="http://schemas.microsoft.com/office/powerpoint/2010/main" val="5733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371016" y="755091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4347" y="-1"/>
            <a:ext cx="906780" cy="84836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C44A66A-CFBC-4185-A688-03B3CA2D55C7}"/>
              </a:ext>
            </a:extLst>
          </p:cNvPr>
          <p:cNvGrpSpPr/>
          <p:nvPr/>
        </p:nvGrpSpPr>
        <p:grpSpPr>
          <a:xfrm>
            <a:off x="3842836" y="1993081"/>
            <a:ext cx="6916419" cy="2315210"/>
            <a:chOff x="3815445" y="140918"/>
            <a:chExt cx="3822655" cy="231519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539DEE3-0D31-4D4B-B17C-13F497CFC2B4}"/>
                </a:ext>
              </a:extLst>
            </p:cNvPr>
            <p:cNvGrpSpPr/>
            <p:nvPr/>
          </p:nvGrpSpPr>
          <p:grpSpPr>
            <a:xfrm>
              <a:off x="3815445" y="140918"/>
              <a:ext cx="3822655" cy="2315191"/>
              <a:chOff x="181619" y="1261924"/>
              <a:chExt cx="2109019" cy="2109019"/>
            </a:xfrm>
          </p:grpSpPr>
          <p:sp>
            <p:nvSpPr>
              <p:cNvPr id="29" name="Hexagon 28">
                <a:extLst>
                  <a:ext uri="{FF2B5EF4-FFF2-40B4-BE49-F238E27FC236}">
                    <a16:creationId xmlns:a16="http://schemas.microsoft.com/office/drawing/2014/main" id="{3EEDFF07-C64F-4FF0-923E-4B48D1B444BF}"/>
                  </a:ext>
                </a:extLst>
              </p:cNvPr>
              <p:cNvSpPr/>
              <p:nvPr/>
            </p:nvSpPr>
            <p:spPr>
              <a:xfrm>
                <a:off x="181619" y="1261924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84C34AA-C2BA-4DD7-9967-7C7586E86BEC}"/>
                  </a:ext>
                </a:extLst>
              </p:cNvPr>
              <p:cNvSpPr txBox="1"/>
              <p:nvPr/>
            </p:nvSpPr>
            <p:spPr>
              <a:xfrm>
                <a:off x="311048" y="1553831"/>
                <a:ext cx="1808630" cy="137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ần thần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vi-VN" sz="280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</a:t>
                </a:r>
                <a:r>
                  <a:rPr lang="en-US" altLang="vi-VN" sz="2800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hỉ tâm trạng nhớ thương, lưu luyến, nghĩ ngợi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26" name="10">
              <a:extLst>
                <a:ext uri="{FF2B5EF4-FFF2-40B4-BE49-F238E27FC236}">
                  <a16:creationId xmlns:a16="http://schemas.microsoft.com/office/drawing/2014/main" id="{A116BEF2-535D-41B5-BB8D-B674141EBBC4}"/>
                </a:ext>
              </a:extLst>
            </p:cNvPr>
            <p:cNvCxnSpPr/>
            <p:nvPr/>
          </p:nvCxnSpPr>
          <p:spPr>
            <a:xfrm>
              <a:off x="5042092" y="972168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10">
              <a:extLst>
                <a:ext uri="{FF2B5EF4-FFF2-40B4-BE49-F238E27FC236}">
                  <a16:creationId xmlns:a16="http://schemas.microsoft.com/office/drawing/2014/main" id="{A116BEF2-535D-41B5-BB8D-B674141EBBC4}"/>
                </a:ext>
              </a:extLst>
            </p:cNvPr>
            <p:cNvCxnSpPr/>
            <p:nvPr/>
          </p:nvCxnSpPr>
          <p:spPr>
            <a:xfrm>
              <a:off x="5108952" y="998388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8363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845</Words>
  <Application>Microsoft Office PowerPoint</Application>
  <PresentationFormat>Widescreen</PresentationFormat>
  <Paragraphs>146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DFPOP1-W9</vt:lpstr>
      <vt:lpstr>Times New Roman</vt:lpstr>
      <vt:lpstr>UTM Cookies</vt:lpstr>
      <vt:lpstr>Verdana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94</cp:revision>
  <dcterms:created xsi:type="dcterms:W3CDTF">2021-05-27T08:02:03Z</dcterms:created>
  <dcterms:modified xsi:type="dcterms:W3CDTF">2025-04-16T09:13:08Z</dcterms:modified>
</cp:coreProperties>
</file>