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8"/>
  </p:notesMasterIdLst>
  <p:sldIdLst>
    <p:sldId id="366" r:id="rId3"/>
    <p:sldId id="367" r:id="rId4"/>
    <p:sldId id="278" r:id="rId5"/>
    <p:sldId id="279" r:id="rId6"/>
    <p:sldId id="281" r:id="rId7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C00"/>
    <a:srgbClr val="E085E7"/>
    <a:srgbClr val="D24CDC"/>
    <a:srgbClr val="BD8E79"/>
    <a:srgbClr val="B37D65"/>
    <a:srgbClr val="8F5D47"/>
    <a:srgbClr val="BF27CB"/>
    <a:srgbClr val="F3CEF6"/>
    <a:srgbClr val="A521AF"/>
    <a:srgbClr val="AD2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3" autoAdjust="0"/>
  </p:normalViewPr>
  <p:slideViewPr>
    <p:cSldViewPr>
      <p:cViewPr varScale="1">
        <p:scale>
          <a:sx n="74" d="100"/>
          <a:sy n="74" d="100"/>
        </p:scale>
        <p:origin x="1013" y="77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7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3180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1553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3447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89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721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51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8425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46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2513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04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6092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66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973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en-US" sz="1051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6214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1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5408" y="1141370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11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1614" y="3210076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9218"/>
            <a:ext cx="10670063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3651"/>
            <a:ext cx="4768992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57" y="4206868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1157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202499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2764561" y="1854426"/>
            <a:ext cx="5874569" cy="4424362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35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GB" sz="3733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3733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525" y="3872280"/>
            <a:ext cx="2647507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E1B324-822E-9D41-8DE7-2AAC44C77CEB}"/>
              </a:ext>
            </a:extLst>
          </p:cNvPr>
          <p:cNvSpPr txBox="1"/>
          <p:nvPr/>
        </p:nvSpPr>
        <p:spPr>
          <a:xfrm>
            <a:off x="3568186" y="625792"/>
            <a:ext cx="616035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867" dirty="0" smtClean="0">
                <a:solidFill>
                  <a:schemeClr val="accent2"/>
                </a:solidFill>
                <a:latin typeface="UTM Cookies" panose="02040603050506020204" pitchFamily="18" charset="0"/>
              </a:rPr>
              <a:t>VÈ CHIM</a:t>
            </a:r>
            <a:endParaRPr lang="en-US" sz="5867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CFA86-F23C-4244-BBC2-E6C70FD793EF}"/>
              </a:ext>
            </a:extLst>
          </p:cNvPr>
          <p:cNvSpPr txBox="1"/>
          <p:nvPr/>
        </p:nvSpPr>
        <p:spPr>
          <a:xfrm>
            <a:off x="2061744" y="771219"/>
            <a:ext cx="2151529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smtClean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BÀI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en-US" sz="5333" dirty="0" smtClean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9</a:t>
            </a:r>
            <a:endParaRPr lang="en-US" sz="5333" dirty="0">
              <a:solidFill>
                <a:schemeClr val="accent1">
                  <a:lumMod val="50000"/>
                </a:schemeClr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238672-02DD-4306-9AD6-CFFAF6E449D3}"/>
              </a:ext>
            </a:extLst>
          </p:cNvPr>
          <p:cNvSpPr txBox="1"/>
          <p:nvPr/>
        </p:nvSpPr>
        <p:spPr>
          <a:xfrm>
            <a:off x="577296" y="875843"/>
            <a:ext cx="6078945" cy="4461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 fontAlgn="base"/>
            <a:r>
              <a:rPr lang="en-US" sz="2399" b="1" dirty="0">
                <a:solidFill>
                  <a:srgbClr val="0070C0"/>
                </a:solidFill>
                <a:latin typeface="Calibri"/>
              </a:rPr>
              <a:t>+ </a:t>
            </a:r>
            <a:r>
              <a:rPr lang="vi-VN" sz="2399" b="1" dirty="0">
                <a:solidFill>
                  <a:srgbClr val="0070C0"/>
                </a:solidFill>
                <a:latin typeface="Arial" panose="020B0604020202020204" pitchFamily="34" charset="0"/>
              </a:rPr>
              <a:t>C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ấu</a:t>
            </a:r>
            <a:r>
              <a:rPr lang="en-US" sz="2399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tạ</a:t>
            </a:r>
            <a:r>
              <a:rPr lang="vi-VN" sz="2399" b="1" dirty="0">
                <a:solidFill>
                  <a:srgbClr val="0070C0"/>
                </a:solidFill>
                <a:latin typeface="Arial" panose="020B0604020202020204" pitchFamily="34" charset="0"/>
              </a:rPr>
              <a:t>o</a:t>
            </a:r>
            <a:r>
              <a:rPr lang="en-US" sz="2399" b="1" dirty="0">
                <a:solidFill>
                  <a:srgbClr val="0070C0"/>
                </a:solidFill>
                <a:latin typeface="Calibri"/>
              </a:rPr>
              <a:t>: 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Cao 5 li ( 6 đường kẻ ngang)</a:t>
            </a:r>
          </a:p>
          <a:p>
            <a:pPr defTabSz="914126" fontAlgn="base"/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Viết 2 né</a:t>
            </a:r>
            <a:r>
              <a:rPr lang="en-US" sz="2399" dirty="0">
                <a:solidFill>
                  <a:prstClr val="black"/>
                </a:solidFill>
                <a:latin typeface="Calibri"/>
              </a:rPr>
              <a:t>t/ 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Nét 1: Nét hất</a:t>
            </a:r>
          </a:p>
          <a:p>
            <a:pPr defTabSz="914126" fontAlgn="base"/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Nét 2: Móc ngược (bên phải)</a:t>
            </a:r>
          </a:p>
          <a:p>
            <a:pPr defTabSz="914126" fontAlgn="base"/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Nét 3: Móc ngược (bên phải)</a:t>
            </a:r>
            <a:endParaRPr lang="en-US" sz="2399" b="1" dirty="0">
              <a:solidFill>
                <a:srgbClr val="0070C0"/>
              </a:solidFill>
              <a:latin typeface="Calibri"/>
            </a:endParaRPr>
          </a:p>
          <a:p>
            <a:pPr algn="just" defTabSz="914126" fontAlgn="base"/>
            <a:r>
              <a:rPr lang="en-US" sz="2399" b="1" dirty="0">
                <a:solidFill>
                  <a:srgbClr val="0070C0"/>
                </a:solidFill>
                <a:latin typeface="Calibri"/>
              </a:rPr>
              <a:t>+ 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Cách</a:t>
            </a:r>
            <a:r>
              <a:rPr lang="en-US" sz="2399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viết</a:t>
            </a:r>
            <a:r>
              <a:rPr lang="vi-VN" sz="2399" b="1" dirty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</a:p>
          <a:p>
            <a:pPr defTabSz="914126" fontAlgn="base"/>
            <a:r>
              <a:rPr lang="en-US" sz="2399" dirty="0">
                <a:solidFill>
                  <a:prstClr val="black"/>
                </a:solidFill>
                <a:latin typeface="Calibri"/>
              </a:rPr>
              <a:t> </a:t>
            </a:r>
            <a:r>
              <a:rPr lang="vi-VN" sz="1999" dirty="0">
                <a:solidFill>
                  <a:prstClr val="black"/>
                </a:solidFill>
                <a:latin typeface="Arial" panose="020B0604020202020204" pitchFamily="34" charset="0"/>
              </a:rPr>
              <a:t>Nét 1: Đặt bút trên đường kẻ 2, viết nét hất, đến đường kẻ 3 thì dừng lại.</a:t>
            </a:r>
          </a:p>
          <a:p>
            <a:pPr defTabSz="914126" fontAlgn="base"/>
            <a:r>
              <a:rPr lang="vi-VN" sz="1999" dirty="0">
                <a:solidFill>
                  <a:prstClr val="black"/>
                </a:solidFill>
                <a:latin typeface="Arial" panose="020B0604020202020204" pitchFamily="34" charset="0"/>
              </a:rPr>
              <a:t>Nét 2: Từ điểm dừng của bút của nét 1, chuyển hướng bút để viết nét móc ngược thứ nhất (1).</a:t>
            </a:r>
          </a:p>
          <a:p>
            <a:pPr defTabSz="914126" fontAlgn="base"/>
            <a:r>
              <a:rPr lang="vi-VN" sz="1999" dirty="0">
                <a:solidFill>
                  <a:prstClr val="black"/>
                </a:solidFill>
                <a:latin typeface="Arial" panose="020B0604020202020204" pitchFamily="34" charset="0"/>
              </a:rPr>
              <a:t>Nét 3: Từ điểm cuối của nét 2 (ở đường kẻ 2). Rê bút lên tới đường kẻ 3 rồi chuyển hướng bút ngược lại viết tiếp nét móc ngược thứ 2 (2). Dừng bút ở đường kẻ 2.</a:t>
            </a:r>
            <a:endParaRPr lang="vi-VN" sz="2399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61962-ABA4-4F43-91F2-6BA6260A4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90" y="71892"/>
            <a:ext cx="1609215" cy="8996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61042F-C5DA-494F-A065-9726E2B02074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" name="AutoShape 2" descr="Cách viết chữ x thường và hoa đúng nhất dành cho bé tập viết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2" descr="Cách viết chữ y thường và hoa giúp tập viết chữ đẹp"/>
          <p:cNvSpPr>
            <a:spLocks noChangeAspect="1" noChangeArrowheads="1"/>
          </p:cNvSpPr>
          <p:nvPr/>
        </p:nvSpPr>
        <p:spPr bwMode="auto">
          <a:xfrm>
            <a:off x="307894" y="8828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DFBAF2-54A5-4421-B16B-1F67FB90B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951" y="521710"/>
            <a:ext cx="4717224" cy="461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461962-ABA4-4F43-91F2-6BA6260A4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90" y="71892"/>
            <a:ext cx="1609215" cy="8996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1AC17D-C8B2-4A8A-85E4-EE34F6448EA0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" name="AutoShape 2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AutoShape 4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307894" y="8828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AutoShape 6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460254" y="16118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AutoShape 8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612615" y="31354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AutoShape 10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764975" y="46590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AutoShape 2" descr="R18. TẬP VIẾT: ÔN CÁCH VIẾT CÁC CHỮ HOA A, M, N, Q, V (KIỂU 2) - Thư Viện  123"/>
          <p:cNvSpPr>
            <a:spLocks noChangeAspect="1" noChangeArrowheads="1"/>
          </p:cNvSpPr>
          <p:nvPr/>
        </p:nvSpPr>
        <p:spPr bwMode="auto">
          <a:xfrm>
            <a:off x="917335" y="61826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7488" y="618270"/>
            <a:ext cx="9781744" cy="83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vi-VN" sz="2399" b="1" i="1" dirty="0">
                <a:solidFill>
                  <a:srgbClr val="C00000"/>
                </a:solidFill>
                <a:latin typeface="Arial" panose="020B0604020202020204" pitchFamily="34" charset="0"/>
              </a:rPr>
              <a:t>Chú ý: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 Cần viết cho cân đối các phần giống nhau. Như vậy, chữ </a:t>
            </a:r>
            <a:r>
              <a:rPr lang="en-US" sz="2399" dirty="0">
                <a:solidFill>
                  <a:prstClr val="black"/>
                </a:solidFill>
                <a:latin typeface="Calibri"/>
              </a:rPr>
              <a:t>U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 mới nhìn cân đối và đẹp.</a:t>
            </a:r>
            <a:endParaRPr lang="en-US" sz="239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2" descr="Cách viết chữ y thường và hoa giúp tập viết chữ đẹp"/>
          <p:cNvSpPr>
            <a:spLocks noChangeAspect="1" noChangeArrowheads="1"/>
          </p:cNvSpPr>
          <p:nvPr/>
        </p:nvSpPr>
        <p:spPr bwMode="auto">
          <a:xfrm>
            <a:off x="1069696" y="770630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C1F44D-E67B-4FF4-8BDB-B84867B95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634" y="1995429"/>
            <a:ext cx="6167557" cy="311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9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741" y="-185099"/>
            <a:ext cx="11630171" cy="5800902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F79EF8F-D52B-4142-8574-939693801192}"/>
              </a:ext>
            </a:extLst>
          </p:cNvPr>
          <p:cNvSpPr/>
          <p:nvPr/>
        </p:nvSpPr>
        <p:spPr>
          <a:xfrm>
            <a:off x="1018271" y="3276600"/>
            <a:ext cx="10726346" cy="81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26"/>
            <a:r>
              <a:rPr lang="en-US" sz="4666" b="1" dirty="0" err="1">
                <a:solidFill>
                  <a:srgbClr val="FF0000"/>
                </a:solidFill>
                <a:latin typeface="HP001 4 hàng" pitchFamily="34" charset="0"/>
              </a:rPr>
              <a:t>Rừng</a:t>
            </a:r>
            <a:r>
              <a:rPr lang="en-US" sz="4666" b="1" dirty="0">
                <a:solidFill>
                  <a:srgbClr val="FF0000"/>
                </a:solidFill>
                <a:latin typeface="HP001 4 hàng" pitchFamily="34" charset="0"/>
              </a:rPr>
              <a:t> U Minh </a:t>
            </a:r>
            <a:r>
              <a:rPr lang="en-US" sz="4666" b="1" dirty="0" err="1">
                <a:solidFill>
                  <a:srgbClr val="FF0000"/>
                </a:solidFill>
                <a:latin typeface="HP001 4 hàng" pitchFamily="34" charset="0"/>
              </a:rPr>
              <a:t>có</a:t>
            </a:r>
            <a:r>
              <a:rPr lang="en-US" sz="4666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FF0000"/>
                </a:solidFill>
                <a:latin typeface="HP001 4 hàng" pitchFamily="34" charset="0"/>
              </a:rPr>
              <a:t>nhiều</a:t>
            </a:r>
            <a:r>
              <a:rPr lang="en-US" sz="4666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FF0000"/>
                </a:solidFill>
                <a:latin typeface="HP001 4 hàng" pitchFamily="34" charset="0"/>
              </a:rPr>
              <a:t>loài</a:t>
            </a:r>
            <a:r>
              <a:rPr lang="en-US" sz="4666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666" b="1" err="1">
                <a:solidFill>
                  <a:srgbClr val="FF0000"/>
                </a:solidFill>
                <a:latin typeface="HP001 4 hàng" pitchFamily="34" charset="0"/>
              </a:rPr>
              <a:t>chim</a:t>
            </a:r>
            <a:r>
              <a:rPr lang="en-US" sz="4666" b="1">
                <a:solidFill>
                  <a:srgbClr val="FF0000"/>
                </a:solidFill>
                <a:latin typeface="HP001 4 hàng" pitchFamily="34" charset="0"/>
              </a:rPr>
              <a:t> quý. </a:t>
            </a:r>
            <a:endParaRPr lang="en-US" sz="4666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9676E1-D80B-45C7-9AA4-B290C6054B06}"/>
              </a:ext>
            </a:extLst>
          </p:cNvPr>
          <p:cNvCxnSpPr/>
          <p:nvPr/>
        </p:nvCxnSpPr>
        <p:spPr>
          <a:xfrm>
            <a:off x="104095" y="3310421"/>
            <a:ext cx="48580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C23DDA97-CFC3-4E83-BCC1-BD02680B7B91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C7124E-356C-4E4B-89CD-4390D6C4B34B}"/>
              </a:ext>
            </a:extLst>
          </p:cNvPr>
          <p:cNvSpPr/>
          <p:nvPr/>
        </p:nvSpPr>
        <p:spPr>
          <a:xfrm>
            <a:off x="731238" y="1409681"/>
            <a:ext cx="10726346" cy="81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26"/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Viết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câu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ứng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dụng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792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217</Words>
  <Application>Microsoft Office PowerPoint</Application>
  <PresentationFormat>Custom</PresentationFormat>
  <Paragraphs>20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DFPOP1-W9</vt:lpstr>
      <vt:lpstr>HP001 4 hàng</vt:lpstr>
      <vt:lpstr>Times New Roman</vt:lpstr>
      <vt:lpstr>UTM Avo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MAIHUNG</cp:lastModifiedBy>
  <cp:revision>294</cp:revision>
  <dcterms:created xsi:type="dcterms:W3CDTF">2020-12-08T15:48:47Z</dcterms:created>
  <dcterms:modified xsi:type="dcterms:W3CDTF">2025-04-16T09:19:47Z</dcterms:modified>
</cp:coreProperties>
</file>