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943" r:id="rId2"/>
  </p:sldMasterIdLst>
  <p:notesMasterIdLst>
    <p:notesMasterId r:id="rId13"/>
  </p:notesMasterIdLst>
  <p:sldIdLst>
    <p:sldId id="371" r:id="rId3"/>
    <p:sldId id="284" r:id="rId4"/>
    <p:sldId id="363" r:id="rId5"/>
    <p:sldId id="364" r:id="rId6"/>
    <p:sldId id="365" r:id="rId7"/>
    <p:sldId id="366" r:id="rId8"/>
    <p:sldId id="367" r:id="rId9"/>
    <p:sldId id="368" r:id="rId10"/>
    <p:sldId id="369" r:id="rId11"/>
    <p:sldId id="3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042"/>
    <a:srgbClr val="DDB901"/>
    <a:srgbClr val="206316"/>
    <a:srgbClr val="04B4D3"/>
    <a:srgbClr val="005C2A"/>
    <a:srgbClr val="008A3E"/>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99545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90625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814241-98AD-438B-B05C-328ECD8A0870}"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56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5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33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424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55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1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027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9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78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2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7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14241-98AD-438B-B05C-328ECD8A0870}"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14241-98AD-438B-B05C-328ECD8A0870}"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14241-98AD-438B-B05C-328ECD8A0870}"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814241-98AD-438B-B05C-328ECD8A0870}"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14241-98AD-438B-B05C-328ECD8A0870}"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14241-98AD-438B-B05C-328ECD8A0870}"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14241-98AD-438B-B05C-328ECD8A0870}"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14241-98AD-438B-B05C-328ECD8A0870}" type="datetimeFigureOut">
              <a:rPr lang="en-US" smtClean="0"/>
              <a:t>4/17/2025</a:t>
            </a:fld>
            <a:endParaRPr lang="en-US"/>
          </a:p>
        </p:txBody>
      </p:sp>
      <p:sp>
        <p:nvSpPr>
          <p:cNvPr id="5" name="Footer Placeholder 4"/>
          <p:cNvSpPr>
            <a:spLocks noGrp="1"/>
          </p:cNvSpPr>
          <p:nvPr>
            <p:ph type="ftr" sz="quarter" idx="3"/>
          </p:nvPr>
        </p:nvSpPr>
        <p:spPr>
          <a:xfrm>
            <a:off x="4038600" y="63563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786B0-13C4-4A31-AE1E-DF7FFAD47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FB72B-D0A2-49DB-91BF-A2A31B44A9B0}" type="datetimeFigureOut">
              <a:rPr lang="en-US" smtClean="0">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55040-DD7C-4939-A1D0-AA638F459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10451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26430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pic>
        <p:nvPicPr>
          <p:cNvPr id="2" name="Picture 1"/>
          <p:cNvPicPr>
            <a:picLocks noChangeAspect="1"/>
          </p:cNvPicPr>
          <p:nvPr/>
        </p:nvPicPr>
        <p:blipFill>
          <a:blip r:embed="rId2"/>
          <a:stretch>
            <a:fillRect/>
          </a:stretch>
        </p:blipFill>
        <p:spPr>
          <a:xfrm>
            <a:off x="2846235" y="1849125"/>
            <a:ext cx="7791719" cy="4641828"/>
          </a:xfrm>
          <a:prstGeom prst="rect">
            <a:avLst/>
          </a:prstGeom>
        </p:spPr>
      </p:pic>
    </p:spTree>
    <p:extLst>
      <p:ext uri="{BB962C8B-B14F-4D97-AF65-F5344CB8AC3E}">
        <p14:creationId xmlns:p14="http://schemas.microsoft.com/office/powerpoint/2010/main" val="42394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293688"/>
            <a:ext cx="12192000" cy="6461125"/>
          </a:xfrm>
        </p:spPr>
        <p:txBody>
          <a:bodyPr/>
          <a:lstStyle/>
          <a:p>
            <a:pPr marL="0" indent="0" algn="ctr">
              <a:buNone/>
            </a:pPr>
            <a:r>
              <a:rPr lang="en-GB"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ea"/>
              </a:rPr>
              <a:t>Tiếng Việt</a:t>
            </a:r>
            <a:endParaRPr lang="en-GB" sz="4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a:p>
            <a:pPr marL="0" indent="0" algn="ctr">
              <a:buNone/>
            </a:pPr>
            <a:r>
              <a:rPr lang="en-GB"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ea"/>
              </a:rPr>
              <a:t>Bài 11: </a:t>
            </a:r>
            <a:endParaRPr lang="en-GB"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0" indent="0" algn="ctr">
              <a:buNone/>
            </a:pPr>
            <a:r>
              <a:rPr lang="en-GB"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ea"/>
              </a:rPr>
              <a:t>SỰ TÍCH CÂY THÌ LÀ</a:t>
            </a:r>
            <a:endParaRPr sz="4400" dirty="0">
              <a:latin typeface="Times New Roman" panose="02020603050405020304" pitchFamily="18" charset="0"/>
              <a:ea typeface="Arial-Rounded" panose="020B0500000000000000" pitchFamily="34" charset="0"/>
              <a:cs typeface="Times New Roman" panose="02020603050405020304" pitchFamily="18" charset="0"/>
            </a:endParaRPr>
          </a:p>
          <a:p>
            <a:pPr marL="0" indent="0">
              <a:buNone/>
            </a:pP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Content Placeholder 3"/>
          <p:cNvPicPr>
            <a:picLocks noGrp="1" noChangeAspect="1"/>
          </p:cNvPicPr>
          <p:nvPr>
            <p:ph sz="half" idx="4294967295"/>
          </p:nvPr>
        </p:nvPicPr>
        <p:blipFill>
          <a:blip r:embed="rId3"/>
          <a:stretch>
            <a:fillRect/>
          </a:stretch>
        </p:blipFill>
        <p:spPr>
          <a:xfrm>
            <a:off x="8834438" y="4657725"/>
            <a:ext cx="3357562" cy="2200275"/>
          </a:xfrm>
          <a:prstGeom prst="rect">
            <a:avLst/>
          </a:prstGeom>
        </p:spPr>
      </p:pic>
      <p:pic>
        <p:nvPicPr>
          <p:cNvPr id="6" name="Picture 5"/>
          <p:cNvPicPr>
            <a:picLocks noChangeAspect="1"/>
          </p:cNvPicPr>
          <p:nvPr/>
        </p:nvPicPr>
        <p:blipFill>
          <a:blip r:embed="rId3"/>
          <a:stretch>
            <a:fillRect/>
          </a:stretch>
        </p:blipFill>
        <p:spPr>
          <a:xfrm>
            <a:off x="1" y="4657191"/>
            <a:ext cx="4462659" cy="2200847"/>
          </a:xfrm>
          <a:prstGeom prst="rect">
            <a:avLst/>
          </a:prstGeom>
        </p:spPr>
      </p:pic>
      <p:pic>
        <p:nvPicPr>
          <p:cNvPr id="7" name="Picture 6"/>
          <p:cNvPicPr>
            <a:picLocks noChangeAspect="1"/>
          </p:cNvPicPr>
          <p:nvPr/>
        </p:nvPicPr>
        <p:blipFill>
          <a:blip r:embed="rId3"/>
          <a:stretch>
            <a:fillRect/>
          </a:stretch>
        </p:blipFill>
        <p:spPr>
          <a:xfrm>
            <a:off x="4462781" y="4657191"/>
            <a:ext cx="4462659" cy="2200847"/>
          </a:xfrm>
          <a:prstGeom prst="rect">
            <a:avLst/>
          </a:prstGeom>
        </p:spPr>
      </p:pic>
      <p:sp>
        <p:nvSpPr>
          <p:cNvPr id="8" name="Cloud 7"/>
          <p:cNvSpPr/>
          <p:nvPr/>
        </p:nvSpPr>
        <p:spPr>
          <a:xfrm>
            <a:off x="2990547" y="2442877"/>
            <a:ext cx="6065530" cy="2428062"/>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rgbClr val="FF0000"/>
                </a:solidFill>
                <a:latin typeface="Times New Roman" pitchFamily="18" charset="0"/>
                <a:cs typeface="Times New Roman" pitchFamily="18" charset="0"/>
              </a:rPr>
              <a:t>Tiết</a:t>
            </a:r>
            <a:r>
              <a:rPr lang="en-US" sz="6600" b="1" dirty="0">
                <a:solidFill>
                  <a:srgbClr val="FF0000"/>
                </a:solidFill>
                <a:latin typeface="Times New Roman" pitchFamily="18" charset="0"/>
                <a:cs typeface="Times New Roman" pitchFamily="18" charset="0"/>
              </a:rPr>
              <a:t> </a:t>
            </a:r>
            <a:r>
              <a:rPr lang="en-US" sz="6600" b="1" dirty="0" smtClean="0">
                <a:solidFill>
                  <a:srgbClr val="FF0000"/>
                </a:solidFill>
                <a:latin typeface="Times New Roman" pitchFamily="18" charset="0"/>
                <a:cs typeface="Times New Roman" pitchFamily="18" charset="0"/>
              </a:rPr>
              <a:t>4</a:t>
            </a:r>
            <a:endParaRPr lang="en-US" sz="6600" b="1" dirty="0">
              <a:solidFill>
                <a:srgbClr val="FF000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2" name="chimes.wav"/>
                                        </p:tgtEl>
                                      </p:cMediaNode>
                                    </p:audio>
                                  </p:sub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subTnLst>
                                    <p:audio>
                                      <p:cMediaNode>
                                        <p:cTn display="1"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838390-un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707" y="1569405"/>
            <a:ext cx="7826188" cy="4991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440649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7233106" y="1972255"/>
            <a:ext cx="4425497" cy="523220"/>
          </a:xfrm>
          <a:prstGeom prst="rect">
            <a:avLst/>
          </a:prstGeom>
          <a:noFill/>
        </p:spPr>
        <p:txBody>
          <a:bodyPr wrap="square" rtlCol="0">
            <a:spAutoFit/>
          </a:bodyPr>
          <a:lstStyle/>
          <a:p>
            <a:pPr defTabSz="1219170">
              <a:buClr>
                <a:srgbClr val="000000"/>
              </a:buClr>
              <a:defRPr/>
            </a:pPr>
            <a:r>
              <a:rPr lang="en-US" sz="2800">
                <a:solidFill>
                  <a:prstClr val="black"/>
                </a:solidFill>
              </a:rPr>
              <a:t> </a:t>
            </a:r>
            <a:r>
              <a:rPr lang="en-US" sz="2800" smtClean="0">
                <a:solidFill>
                  <a:prstClr val="black"/>
                </a:solidFill>
              </a:rPr>
              <a:t>Cây cối lên trời làm gì ? .</a:t>
            </a:r>
            <a:endParaRPr lang="en-US" sz="2800" kern="0" dirty="0">
              <a:solidFill>
                <a:srgbClr val="FF0000"/>
              </a:solidFill>
              <a:latin typeface="UTM Cookies" panose="02040603050506020204" pitchFamily="18" charset="0"/>
              <a:cs typeface="Arial"/>
              <a:sym typeface="Arial"/>
            </a:endParaRPr>
          </a:p>
        </p:txBody>
      </p:sp>
      <p:pic>
        <p:nvPicPr>
          <p:cNvPr id="2050" name="Picture 2" descr="Lý thuyết bài 11: nói và nghe: kẻ chuyện sự tích cây thì là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104" y="2258389"/>
            <a:ext cx="5333553" cy="4181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42655" y="3188336"/>
            <a:ext cx="4402879" cy="1384995"/>
          </a:xfrm>
          <a:prstGeom prst="rect">
            <a:avLst/>
          </a:prstGeom>
          <a:noFill/>
        </p:spPr>
        <p:txBody>
          <a:bodyPr wrap="square" rtlCol="0">
            <a:spAutoFit/>
          </a:bodyPr>
          <a:lstStyle/>
          <a:p>
            <a:pPr defTabSz="1219170">
              <a:buClr>
                <a:srgbClr val="000000"/>
              </a:buClr>
              <a:defRPr/>
            </a:pPr>
            <a:r>
              <a:rPr lang="vi-VN" sz="2800">
                <a:solidFill>
                  <a:srgbClr val="FF0000"/>
                </a:solidFill>
              </a:rPr>
              <a:t>Cây cối kéo nhau lên trời để được ông trời đặt tên </a:t>
            </a:r>
            <a:r>
              <a:rPr lang="vi-VN" sz="2800" smtClean="0">
                <a:solidFill>
                  <a:srgbClr val="FF0000"/>
                </a:solidFill>
              </a:rPr>
              <a:t>cho</a:t>
            </a:r>
            <a:r>
              <a:rPr lang="en-US" sz="2800" smtClean="0">
                <a:solidFill>
                  <a:srgbClr val="FF0000"/>
                </a:solidFill>
              </a:rPr>
              <a:t>.</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37676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pic>
        <p:nvPicPr>
          <p:cNvPr id="7170" name="Picture 2" descr="Lý thuyết bài 11: nói và nghe: kẻ chuyện sự tích cây thì là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229" y="2258392"/>
            <a:ext cx="4906851" cy="4103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87355" y="3252731"/>
            <a:ext cx="4158180" cy="954107"/>
          </a:xfrm>
          <a:prstGeom prst="rect">
            <a:avLst/>
          </a:prstGeom>
          <a:noFill/>
        </p:spPr>
        <p:txBody>
          <a:bodyPr wrap="square" rtlCol="0">
            <a:spAutoFit/>
          </a:bodyPr>
          <a:lstStyle/>
          <a:p>
            <a:pPr defTabSz="1219170">
              <a:buClr>
                <a:srgbClr val="000000"/>
              </a:buClr>
              <a:defRPr/>
            </a:pPr>
            <a:r>
              <a:rPr lang="en-US" sz="2800">
                <a:solidFill>
                  <a:srgbClr val="FF0000"/>
                </a:solidFill>
              </a:rPr>
              <a:t>Trời đang đặt tên cho từng loài </a:t>
            </a:r>
            <a:r>
              <a:rPr lang="en-US" sz="2800" smtClean="0">
                <a:solidFill>
                  <a:srgbClr val="FF0000"/>
                </a:solidFill>
              </a:rPr>
              <a:t>cây</a:t>
            </a:r>
            <a:r>
              <a:rPr lang="en-US" sz="2800">
                <a:solidFill>
                  <a:srgbClr val="FF0000"/>
                </a:solidFill>
              </a:rPr>
              <a:t>.</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37691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5895475" y="1735172"/>
            <a:ext cx="5450813" cy="954107"/>
          </a:xfrm>
          <a:prstGeom prst="rect">
            <a:avLst/>
          </a:prstGeom>
          <a:noFill/>
        </p:spPr>
        <p:txBody>
          <a:bodyPr wrap="square" rtlCol="0">
            <a:spAutoFit/>
          </a:bodyPr>
          <a:lstStyle/>
          <a:p>
            <a:pPr defTabSz="1219170">
              <a:buClr>
                <a:srgbClr val="000000"/>
              </a:buClr>
              <a:defRPr/>
            </a:pPr>
            <a:r>
              <a:rPr lang="en-US" sz="2800" smtClean="0">
                <a:solidFill>
                  <a:prstClr val="black"/>
                </a:solidFill>
              </a:rPr>
              <a:t>Cuộc nói chuyện giữa trời và cây nhỏ diễn ra như thế nào ? </a:t>
            </a:r>
            <a:endParaRPr lang="en-US" sz="2800" kern="0" dirty="0">
              <a:solidFill>
                <a:srgbClr val="FF0000"/>
              </a:solidFill>
              <a:latin typeface="UTM Cookies" panose="02040603050506020204" pitchFamily="18" charset="0"/>
              <a:cs typeface="Arial"/>
              <a:sym typeface="Arial"/>
            </a:endParaRPr>
          </a:p>
        </p:txBody>
      </p:sp>
      <p:pic>
        <p:nvPicPr>
          <p:cNvPr id="2" name="Picture 1"/>
          <p:cNvPicPr>
            <a:picLocks noChangeAspect="1"/>
          </p:cNvPicPr>
          <p:nvPr/>
        </p:nvPicPr>
        <p:blipFill>
          <a:blip r:embed="rId2"/>
          <a:stretch>
            <a:fillRect/>
          </a:stretch>
        </p:blipFill>
        <p:spPr>
          <a:xfrm>
            <a:off x="438808" y="2114009"/>
            <a:ext cx="5331853" cy="4284080"/>
          </a:xfrm>
          <a:prstGeom prst="rect">
            <a:avLst/>
          </a:prstGeom>
        </p:spPr>
      </p:pic>
      <p:sp>
        <p:nvSpPr>
          <p:cNvPr id="7" name="TextBox 6"/>
          <p:cNvSpPr txBox="1"/>
          <p:nvPr/>
        </p:nvSpPr>
        <p:spPr>
          <a:xfrm>
            <a:off x="7624295" y="3252731"/>
            <a:ext cx="4121239" cy="1384995"/>
          </a:xfrm>
          <a:prstGeom prst="rect">
            <a:avLst/>
          </a:prstGeom>
          <a:noFill/>
        </p:spPr>
        <p:txBody>
          <a:bodyPr wrap="square" rtlCol="0">
            <a:spAutoFit/>
          </a:bodyPr>
          <a:lstStyle/>
          <a:p>
            <a:pPr defTabSz="1219170">
              <a:buClr>
                <a:srgbClr val="000000"/>
              </a:buClr>
              <a:defRPr/>
            </a:pPr>
            <a:r>
              <a:rPr lang="en-US" sz="2800">
                <a:solidFill>
                  <a:srgbClr val="FF0000"/>
                </a:solidFill>
              </a:rPr>
              <a:t>Trời yêu cầu cây nhỏ giới thiệu về mình để trời đặt tên cho phù </a:t>
            </a:r>
            <a:r>
              <a:rPr lang="en-US" sz="2800" smtClean="0">
                <a:solidFill>
                  <a:srgbClr val="FF0000"/>
                </a:solidFill>
              </a:rPr>
              <a:t>hợp.</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2265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7363020" y="1863612"/>
            <a:ext cx="4270299" cy="954107"/>
          </a:xfrm>
          <a:prstGeom prst="rect">
            <a:avLst/>
          </a:prstGeom>
          <a:noFill/>
        </p:spPr>
        <p:txBody>
          <a:bodyPr wrap="square" rtlCol="0">
            <a:spAutoFit/>
          </a:bodyPr>
          <a:lstStyle/>
          <a:p>
            <a:pPr defTabSz="1219170">
              <a:buClr>
                <a:srgbClr val="000000"/>
              </a:buClr>
              <a:defRPr/>
            </a:pPr>
            <a:r>
              <a:rPr lang="en-US" sz="2800" smtClean="0">
                <a:solidFill>
                  <a:prstClr val="black"/>
                </a:solidFill>
              </a:rPr>
              <a:t>Vì sao cây nhỏ có tên là “ thì là ”</a:t>
            </a:r>
            <a:endParaRPr lang="en-US" sz="2800" kern="0" dirty="0">
              <a:solidFill>
                <a:srgbClr val="FF0000"/>
              </a:solidFill>
              <a:latin typeface="UTM Cookies" panose="02040603050506020204" pitchFamily="18" charset="0"/>
              <a:cs typeface="Arial"/>
              <a:sym typeface="Arial"/>
            </a:endParaRPr>
          </a:p>
        </p:txBody>
      </p:sp>
      <p:pic>
        <p:nvPicPr>
          <p:cNvPr id="5" name="Picture 4"/>
          <p:cNvPicPr>
            <a:picLocks noChangeAspect="1"/>
          </p:cNvPicPr>
          <p:nvPr/>
        </p:nvPicPr>
        <p:blipFill>
          <a:blip r:embed="rId2"/>
          <a:stretch>
            <a:fillRect/>
          </a:stretch>
        </p:blipFill>
        <p:spPr>
          <a:xfrm>
            <a:off x="1996224" y="2137893"/>
            <a:ext cx="5254581" cy="4301544"/>
          </a:xfrm>
          <a:prstGeom prst="rect">
            <a:avLst/>
          </a:prstGeom>
        </p:spPr>
      </p:pic>
      <p:sp>
        <p:nvSpPr>
          <p:cNvPr id="9" name="TextBox 8"/>
          <p:cNvSpPr txBox="1"/>
          <p:nvPr/>
        </p:nvSpPr>
        <p:spPr>
          <a:xfrm>
            <a:off x="7250807" y="3252732"/>
            <a:ext cx="4494727" cy="2677656"/>
          </a:xfrm>
          <a:prstGeom prst="rect">
            <a:avLst/>
          </a:prstGeom>
          <a:noFill/>
        </p:spPr>
        <p:txBody>
          <a:bodyPr wrap="square" rtlCol="0">
            <a:spAutoFit/>
          </a:bodyPr>
          <a:lstStyle/>
          <a:p>
            <a:pPr defTabSz="1219170">
              <a:buClr>
                <a:srgbClr val="000000"/>
              </a:buClr>
              <a:defRPr/>
            </a:pPr>
            <a:r>
              <a:rPr lang="vi-VN" sz="2800">
                <a:solidFill>
                  <a:srgbClr val="FF0000"/>
                </a:solidFill>
              </a:rPr>
              <a:t>Khi trời còn đang phân vân chưa biết đặt tên cho cây nhỏ là gì, thì cây nhỏ đã vội vàng chạy về vì nghĩ trời đặt cho mình tên là “thì là</a:t>
            </a:r>
            <a:r>
              <a:rPr lang="vi-VN" sz="2800" smtClean="0">
                <a:solidFill>
                  <a:srgbClr val="FF0000"/>
                </a:solidFill>
              </a:rPr>
              <a:t>”</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26303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51/1623838390-un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876" y="2150772"/>
            <a:ext cx="7184328" cy="4383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sp>
        <p:nvSpPr>
          <p:cNvPr id="6" name="TextBox 5"/>
          <p:cNvSpPr txBox="1"/>
          <p:nvPr/>
        </p:nvSpPr>
        <p:spPr>
          <a:xfrm>
            <a:off x="2765464" y="1735170"/>
            <a:ext cx="8593701" cy="523220"/>
          </a:xfrm>
          <a:prstGeom prst="rect">
            <a:avLst/>
          </a:prstGeom>
          <a:noFill/>
        </p:spPr>
        <p:txBody>
          <a:bodyPr wrap="square" rtlCol="0">
            <a:spAutoFit/>
          </a:bodyPr>
          <a:lstStyle/>
          <a:p>
            <a:pPr defTabSz="1219170">
              <a:buClr>
                <a:srgbClr val="000000"/>
              </a:buClr>
              <a:defRPr/>
            </a:pPr>
            <a:r>
              <a:rPr lang="en-US" sz="2800">
                <a:solidFill>
                  <a:prstClr val="black"/>
                </a:solidFill>
              </a:rPr>
              <a:t>2. Kể lại từng đoạn của câu chuyện theo tranh.</a:t>
            </a:r>
            <a:endParaRPr lang="en-US" sz="2800" kern="0" dirty="0">
              <a:solidFill>
                <a:srgbClr val="FF0000"/>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182801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811" y="967421"/>
            <a:ext cx="2667463" cy="1046440"/>
          </a:xfrm>
          <a:prstGeom prst="rect">
            <a:avLst/>
          </a:prstGeom>
          <a:noFill/>
        </p:spPr>
        <p:txBody>
          <a:bodyPr wrap="square" rtlCol="0">
            <a:spAutoFit/>
          </a:bodyPr>
          <a:lstStyle/>
          <a:p>
            <a:pPr algn="ctr" defTabSz="1219170">
              <a:buClr>
                <a:srgbClr val="000000"/>
              </a:buClr>
              <a:defRPr/>
            </a:pPr>
            <a:r>
              <a:rPr lang="en-US" sz="3100" b="1" kern="0" smtClean="0">
                <a:solidFill>
                  <a:prstClr val="white">
                    <a:lumMod val="50000"/>
                  </a:prstClr>
                </a:solidFill>
                <a:latin typeface="UTM Cookies" panose="02040603050506020204" pitchFamily="18" charset="0"/>
                <a:cs typeface="Arial"/>
                <a:sym typeface="Arial"/>
              </a:rPr>
              <a:t>NÓI VÀ NGHE</a:t>
            </a:r>
            <a:endParaRPr lang="en-US" sz="3100" b="1" kern="0" dirty="0">
              <a:solidFill>
                <a:prstClr val="white">
                  <a:lumMod val="50000"/>
                </a:prstClr>
              </a:solidFill>
              <a:latin typeface="UTM Cookies" panose="02040603050506020204" pitchFamily="18" charset="0"/>
              <a:cs typeface="Arial"/>
              <a:sym typeface="Arial"/>
            </a:endParaRPr>
          </a:p>
        </p:txBody>
      </p:sp>
      <p:sp>
        <p:nvSpPr>
          <p:cNvPr id="4" name="TextBox 3"/>
          <p:cNvSpPr txBox="1"/>
          <p:nvPr/>
        </p:nvSpPr>
        <p:spPr>
          <a:xfrm>
            <a:off x="3128219" y="900189"/>
            <a:ext cx="6862951" cy="646331"/>
          </a:xfrm>
          <a:prstGeom prst="rect">
            <a:avLst/>
          </a:prstGeom>
          <a:noFill/>
        </p:spPr>
        <p:txBody>
          <a:bodyPr wrap="square" rtlCol="0">
            <a:spAutoFit/>
          </a:bodyPr>
          <a:lstStyle/>
          <a:p>
            <a:pPr algn="ctr" defTabSz="1219170">
              <a:buClr>
                <a:srgbClr val="000000"/>
              </a:buClr>
              <a:defRPr/>
            </a:pPr>
            <a:r>
              <a:rPr lang="en-US" sz="3600" b="1" smtClean="0">
                <a:solidFill>
                  <a:srgbClr val="FF0000"/>
                </a:solidFill>
              </a:rPr>
              <a:t>Sự tích cây thì là</a:t>
            </a:r>
            <a:endParaRPr lang="en-US" sz="3600" kern="0" dirty="0">
              <a:solidFill>
                <a:srgbClr val="FF0000"/>
              </a:solidFill>
              <a:latin typeface="UTM Cookies" panose="02040603050506020204" pitchFamily="18" charset="0"/>
              <a:cs typeface="Arial"/>
              <a:sym typeface="Arial"/>
            </a:endParaRPr>
          </a:p>
        </p:txBody>
      </p:sp>
      <p:pic>
        <p:nvPicPr>
          <p:cNvPr id="7" name="Picture 6"/>
          <p:cNvPicPr>
            <a:picLocks noChangeAspect="1"/>
          </p:cNvPicPr>
          <p:nvPr/>
        </p:nvPicPr>
        <p:blipFill>
          <a:blip r:embed="rId2"/>
          <a:stretch>
            <a:fillRect/>
          </a:stretch>
        </p:blipFill>
        <p:spPr>
          <a:xfrm>
            <a:off x="2653050" y="1823021"/>
            <a:ext cx="7482625" cy="4719446"/>
          </a:xfrm>
          <a:prstGeom prst="rect">
            <a:avLst/>
          </a:prstGeom>
        </p:spPr>
      </p:pic>
    </p:spTree>
    <p:extLst>
      <p:ext uri="{BB962C8B-B14F-4D97-AF65-F5344CB8AC3E}">
        <p14:creationId xmlns:p14="http://schemas.microsoft.com/office/powerpoint/2010/main" val="25952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230</Words>
  <Application>Microsoft Office PowerPoint</Application>
  <PresentationFormat>Widescreen</PresentationFormat>
  <Paragraphs>34</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Arial-Rounded</vt:lpstr>
      <vt:lpstr>Calibri</vt:lpstr>
      <vt:lpstr>Calibri Light</vt:lpstr>
      <vt:lpstr>DFPOP1-W9</vt:lpstr>
      <vt:lpstr>Times New Roman</vt:lpstr>
      <vt:lpstr>UTM Cookies</vt:lpstr>
      <vt:lpstr>1_Office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GIÁO DỤC: ĐÁNH BAY COVID-19</dc:title>
  <dc:creator>Ngô Hoàng</dc:creator>
  <cp:lastModifiedBy>MAIHUNG</cp:lastModifiedBy>
  <cp:revision>183</cp:revision>
  <dcterms:created xsi:type="dcterms:W3CDTF">2020-04-09T18:31:00Z</dcterms:created>
  <dcterms:modified xsi:type="dcterms:W3CDTF">2025-04-17T00:51:10Z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CA82815DB0644BDDBD887022020FAF74</vt:lpwstr>
  </property>
  <property fmtid="{D5CDD505-2E9C-101B-9397-08002B2CF9AE}" pid="3" name="KSOProductBuildVer">
    <vt:lpwstr>1033-11.2.0.11029</vt:lpwstr>
  </property>
</Properties>
</file>