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4" r:id="rId2"/>
    <p:sldId id="256" r:id="rId3"/>
    <p:sldId id="268" r:id="rId4"/>
    <p:sldId id="266" r:id="rId5"/>
    <p:sldId id="26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1" r:id="rId18"/>
    <p:sldId id="280" r:id="rId19"/>
    <p:sldId id="282" r:id="rId20"/>
    <p:sldId id="283" r:id="rId21"/>
    <p:sldId id="284" r:id="rId22"/>
    <p:sldId id="285" r:id="rId23"/>
    <p:sldId id="286" r:id="rId24"/>
    <p:sldId id="292" r:id="rId25"/>
    <p:sldId id="293" r:id="rId26"/>
    <p:sldId id="294" r:id="rId27"/>
    <p:sldId id="288" r:id="rId28"/>
    <p:sldId id="295" r:id="rId29"/>
    <p:sldId id="296" r:id="rId30"/>
    <p:sldId id="297" r:id="rId31"/>
    <p:sldId id="298" r:id="rId32"/>
    <p:sldId id="299" r:id="rId33"/>
    <p:sldId id="300" r:id="rId34"/>
    <p:sldId id="30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20" autoAdjust="0"/>
    <p:restoredTop sz="94698"/>
  </p:normalViewPr>
  <p:slideViewPr>
    <p:cSldViewPr>
      <p:cViewPr varScale="1">
        <p:scale>
          <a:sx n="82" d="100"/>
          <a:sy n="82" d="100"/>
        </p:scale>
        <p:origin x="9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FB46F-5F3C-4BAE-883C-3806350F335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78948-B0D8-434B-8A83-CAE367DC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1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86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vi-VN" alt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2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58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6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5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7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75672-26BF-4330-862A-6277A864816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6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3.wdp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49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199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25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25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114136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5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2" y="3210075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25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23286"/>
            <a:ext cx="9147651" cy="1734714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5722414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15" y="3999739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8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25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2959605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72" t="2351" r="1"/>
          <a:stretch>
            <a:fillRect/>
          </a:stretch>
        </p:blipFill>
        <p:spPr>
          <a:xfrm>
            <a:off x="212" y="-423"/>
            <a:ext cx="776411" cy="7002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9007" y="381000"/>
            <a:ext cx="3604260" cy="67564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BỜ TRE ĐÓN KHÁCH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547" y="1168401"/>
            <a:ext cx="3846407" cy="307594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Bờ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quanh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hồ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Suốt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đón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khách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đàn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cò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bạch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Hạ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cánh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reo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mừng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Tre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chợt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Nở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đầy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trắng</a:t>
            </a:r>
            <a:r>
              <a:rPr lang="vi-VN" altLang="en-US" sz="32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97027" y="182881"/>
            <a:ext cx="4147820" cy="40614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im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lặng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bác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bồ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nông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Đứng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nhìn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mênh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mông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Im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tượng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đá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bói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cá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Đỗ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xuống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cành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mềm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vụt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bay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lên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Đậu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chỗ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cũ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6520" y="4356037"/>
            <a:ext cx="3603496" cy="209126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Ghé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đông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đủ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toán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chim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cu</a:t>
            </a:r>
          </a:p>
          <a:p>
            <a:pPr algn="l">
              <a:lnSpc>
                <a:spcPct val="100000"/>
              </a:lnSpc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Ca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hát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gật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gù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l">
              <a:lnSpc>
                <a:spcPct val="100000"/>
              </a:lnSpc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“ồ,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mát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!”.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7027" y="4356101"/>
            <a:ext cx="3947160" cy="25019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Khách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ếch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Ì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ộp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vang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lừng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Gọi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Lúc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vừa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tắt</a:t>
            </a:r>
            <a:r>
              <a:rPr lang="vi-VN" altLang="en-US" sz="32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r">
              <a:lnSpc>
                <a:spcPct val="100000"/>
              </a:lnSpc>
            </a:pPr>
            <a:r>
              <a:rPr lang="en-US" sz="2700" i="1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2700" i="1" dirty="0" err="1">
                <a:latin typeface="Times New Roman" panose="02020603050405020304" charset="0"/>
                <a:cs typeface="Times New Roman" panose="02020603050405020304" charset="0"/>
              </a:rPr>
              <a:t>Võ</a:t>
            </a:r>
            <a:r>
              <a:rPr lang="en-US" sz="27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i="1" dirty="0" err="1">
                <a:latin typeface="Times New Roman" panose="02020603050405020304" charset="0"/>
                <a:cs typeface="Times New Roman" panose="02020603050405020304" charset="0"/>
              </a:rPr>
              <a:t>Quảng</a:t>
            </a:r>
            <a:r>
              <a:rPr lang="en-US" sz="2700" i="1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" y="6326293"/>
            <a:ext cx="5882373" cy="5386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lIns="121917" tIns="60958" rIns="121917" bIns="60958" rtlCol="0">
            <a:spAutoFit/>
          </a:bodyPr>
          <a:lstStyle/>
          <a:p>
            <a:r>
              <a:rPr lang="vi-VN" altLang="en-US" sz="27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Học thuộc lòng 1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27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27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 khổ thơ em thích.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7" y="1254760"/>
            <a:ext cx="508000" cy="4639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880"/>
            <a:ext cx="501227" cy="5012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7" y="4356101"/>
            <a:ext cx="508000" cy="510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>
            <a:fillRect/>
          </a:stretch>
        </p:blipFill>
        <p:spPr>
          <a:xfrm>
            <a:off x="4467014" y="4356100"/>
            <a:ext cx="530013" cy="513080"/>
          </a:xfrm>
          <a:prstGeom prst="rect">
            <a:avLst/>
          </a:prstGeom>
        </p:spPr>
      </p:pic>
      <p:sp>
        <p:nvSpPr>
          <p:cNvPr id="13" name="Rectangles 12"/>
          <p:cNvSpPr/>
          <p:nvPr/>
        </p:nvSpPr>
        <p:spPr>
          <a:xfrm>
            <a:off x="1369061" y="1255608"/>
            <a:ext cx="2290233" cy="4614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5" name="Rectangles 14"/>
          <p:cNvSpPr/>
          <p:nvPr/>
        </p:nvSpPr>
        <p:spPr>
          <a:xfrm>
            <a:off x="1575647" y="1718734"/>
            <a:ext cx="2633133" cy="4614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6" name="Rectangles 15"/>
          <p:cNvSpPr/>
          <p:nvPr/>
        </p:nvSpPr>
        <p:spPr>
          <a:xfrm>
            <a:off x="1575647" y="2181861"/>
            <a:ext cx="2082800" cy="4614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7" name="Rectangles 16"/>
          <p:cNvSpPr/>
          <p:nvPr/>
        </p:nvSpPr>
        <p:spPr>
          <a:xfrm>
            <a:off x="1369061" y="2629747"/>
            <a:ext cx="2446020" cy="5181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8" name="Rectangles 17"/>
          <p:cNvSpPr/>
          <p:nvPr/>
        </p:nvSpPr>
        <p:spPr>
          <a:xfrm>
            <a:off x="1369061" y="3157221"/>
            <a:ext cx="2559473" cy="4614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9" name="Rectangles 18"/>
          <p:cNvSpPr/>
          <p:nvPr/>
        </p:nvSpPr>
        <p:spPr>
          <a:xfrm>
            <a:off x="1369907" y="3627967"/>
            <a:ext cx="2423160" cy="54694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0" name="Rectangles 19"/>
          <p:cNvSpPr/>
          <p:nvPr/>
        </p:nvSpPr>
        <p:spPr>
          <a:xfrm>
            <a:off x="5892801" y="238761"/>
            <a:ext cx="2146300" cy="4614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1" name="Rectangles 20"/>
          <p:cNvSpPr/>
          <p:nvPr/>
        </p:nvSpPr>
        <p:spPr>
          <a:xfrm>
            <a:off x="5675207" y="706968"/>
            <a:ext cx="2146300" cy="4614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2" name="Rectangles 21"/>
          <p:cNvSpPr/>
          <p:nvPr/>
        </p:nvSpPr>
        <p:spPr>
          <a:xfrm>
            <a:off x="6130713" y="1174327"/>
            <a:ext cx="2812627" cy="5359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3" name="Rectangles 22"/>
          <p:cNvSpPr/>
          <p:nvPr/>
        </p:nvSpPr>
        <p:spPr>
          <a:xfrm>
            <a:off x="5675207" y="1716194"/>
            <a:ext cx="2245360" cy="4614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4" name="Rectangles 23"/>
          <p:cNvSpPr/>
          <p:nvPr/>
        </p:nvSpPr>
        <p:spPr>
          <a:xfrm>
            <a:off x="5892800" y="2184401"/>
            <a:ext cx="2026920" cy="4614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5" name="Rectangles 24"/>
          <p:cNvSpPr/>
          <p:nvPr/>
        </p:nvSpPr>
        <p:spPr>
          <a:xfrm>
            <a:off x="5675207" y="2652607"/>
            <a:ext cx="2871047" cy="53424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6" name="Rectangles 25"/>
          <p:cNvSpPr/>
          <p:nvPr/>
        </p:nvSpPr>
        <p:spPr>
          <a:xfrm>
            <a:off x="5794587" y="3193628"/>
            <a:ext cx="2026920" cy="4614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7" name="Rectangles 26"/>
          <p:cNvSpPr/>
          <p:nvPr/>
        </p:nvSpPr>
        <p:spPr>
          <a:xfrm>
            <a:off x="5794587" y="3661834"/>
            <a:ext cx="2026920" cy="4614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2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 bldLvl="0" animBg="1"/>
      <p:bldP spid="2" grpId="1" bldLvl="0" animBg="1"/>
      <p:bldP spid="13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08"/>
            <a:ext cx="9144000" cy="681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"/>
          <p:cNvSpPr txBox="1"/>
          <p:nvPr/>
        </p:nvSpPr>
        <p:spPr>
          <a:xfrm>
            <a:off x="2286000" y="2743200"/>
            <a:ext cx="434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6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Luyện tập theo văn bản đọc</a:t>
            </a:r>
          </a:p>
        </p:txBody>
      </p:sp>
    </p:spTree>
    <p:extLst>
      <p:ext uri="{BB962C8B-B14F-4D97-AF65-F5344CB8AC3E}">
        <p14:creationId xmlns:p14="http://schemas.microsoft.com/office/powerpoint/2010/main" val="115674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92329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885" y="1308788"/>
            <a:ext cx="9023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1. </a:t>
            </a:r>
            <a:r>
              <a:rPr lang="en-US" sz="320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Tìm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các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từ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ngữ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trong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bài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thể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hiện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niềm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vui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của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các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con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vật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khi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đến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bờ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tre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.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" y="304800"/>
            <a:ext cx="124429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245874" y="2667808"/>
            <a:ext cx="2087245" cy="1995170"/>
            <a:chOff x="264" y="1504"/>
            <a:chExt cx="3218" cy="3060"/>
          </a:xfrm>
        </p:grpSpPr>
        <p:pic>
          <p:nvPicPr>
            <p:cNvPr id="7" name="Picture 6" descr="A1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" y="1504"/>
              <a:ext cx="3218" cy="3060"/>
            </a:xfrm>
            <a:prstGeom prst="rect">
              <a:avLst/>
            </a:prstGeom>
          </p:spPr>
        </p:pic>
        <p:sp>
          <p:nvSpPr>
            <p:cNvPr id="8" name="Text Box 14"/>
            <p:cNvSpPr txBox="1"/>
            <p:nvPr/>
          </p:nvSpPr>
          <p:spPr>
            <a:xfrm>
              <a:off x="264" y="3999"/>
              <a:ext cx="1919" cy="56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1800" b="1">
                  <a:latin typeface="Times New Roman" panose="02020603050405020304" charset="0"/>
                  <a:cs typeface="Times New Roman" panose="02020603050405020304" charset="0"/>
                </a:rPr>
                <a:t>Cò bạch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97195" y="2728133"/>
            <a:ext cx="2419985" cy="1995170"/>
            <a:chOff x="575" y="4756"/>
            <a:chExt cx="5020" cy="2984"/>
          </a:xfrm>
          <a:solidFill>
            <a:schemeClr val="bg1"/>
          </a:solidFill>
        </p:grpSpPr>
        <p:pic>
          <p:nvPicPr>
            <p:cNvPr id="10" name="Picture 9" descr="A1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5" y="4756"/>
              <a:ext cx="5020" cy="2984"/>
            </a:xfrm>
            <a:prstGeom prst="rect">
              <a:avLst/>
            </a:prstGeom>
            <a:grpFill/>
          </p:spPr>
        </p:pic>
        <p:sp>
          <p:nvSpPr>
            <p:cNvPr id="12" name="Text Box 8"/>
            <p:cNvSpPr txBox="1"/>
            <p:nvPr/>
          </p:nvSpPr>
          <p:spPr>
            <a:xfrm>
              <a:off x="575" y="7181"/>
              <a:ext cx="2475" cy="55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1800" b="1" dirty="0">
                  <a:latin typeface="Times New Roman" panose="02020603050405020304" charset="0"/>
                  <a:cs typeface="Times New Roman" panose="02020603050405020304" charset="0"/>
                </a:rPr>
                <a:t>Chim cu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00379" y="4960158"/>
            <a:ext cx="2854325" cy="1737995"/>
            <a:chOff x="5731" y="5098"/>
            <a:chExt cx="4495" cy="2737"/>
          </a:xfrm>
        </p:grpSpPr>
        <p:pic>
          <p:nvPicPr>
            <p:cNvPr id="14" name="Picture 13" descr="A116"/>
            <p:cNvPicPr>
              <a:picLocks noChangeAspect="1"/>
            </p:cNvPicPr>
            <p:nvPr/>
          </p:nvPicPr>
          <p:blipFill>
            <a:blip r:embed="rId6"/>
            <a:srcRect l="17129" r="17955"/>
            <a:stretch>
              <a:fillRect/>
            </a:stretch>
          </p:blipFill>
          <p:spPr>
            <a:xfrm>
              <a:off x="5731" y="5098"/>
              <a:ext cx="4495" cy="2737"/>
            </a:xfrm>
            <a:prstGeom prst="rect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</p:pic>
        <p:sp>
          <p:nvSpPr>
            <p:cNvPr id="15" name="Text Box 12"/>
            <p:cNvSpPr txBox="1"/>
            <p:nvPr/>
          </p:nvSpPr>
          <p:spPr>
            <a:xfrm>
              <a:off x="5731" y="7255"/>
              <a:ext cx="1060" cy="5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1800" b="1">
                  <a:latin typeface="Times New Roman" panose="02020603050405020304" charset="0"/>
                  <a:cs typeface="Times New Roman" panose="02020603050405020304" charset="0"/>
                </a:rPr>
                <a:t>Ếch</a:t>
              </a:r>
            </a:p>
          </p:txBody>
        </p:sp>
      </p:grpSp>
      <p:sp>
        <p:nvSpPr>
          <p:cNvPr id="16" name="Cloud Callout 15"/>
          <p:cNvSpPr/>
          <p:nvPr/>
        </p:nvSpPr>
        <p:spPr>
          <a:xfrm>
            <a:off x="3000379" y="2491913"/>
            <a:ext cx="1781810" cy="868680"/>
          </a:xfrm>
          <a:prstGeom prst="cloudCallout">
            <a:avLst>
              <a:gd name="adj1" fmla="val -86897"/>
              <a:gd name="adj2" fmla="val 480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reo mừng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5607689" y="4884593"/>
            <a:ext cx="2253615" cy="858520"/>
          </a:xfrm>
          <a:prstGeom prst="cloudCallout">
            <a:avLst>
              <a:gd name="adj1" fmla="val -90687"/>
              <a:gd name="adj2" fmla="val 17456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Ì ộp vang lừng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7228205" y="2221403"/>
            <a:ext cx="1610995" cy="880110"/>
          </a:xfrm>
          <a:prstGeom prst="cloudCallout">
            <a:avLst>
              <a:gd name="adj1" fmla="val -72230"/>
              <a:gd name="adj2" fmla="val 34848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Ca hát gật gù</a:t>
            </a:r>
          </a:p>
        </p:txBody>
      </p:sp>
    </p:spTree>
    <p:extLst>
      <p:ext uri="{BB962C8B-B14F-4D97-AF65-F5344CB8AC3E}">
        <p14:creationId xmlns:p14="http://schemas.microsoft.com/office/powerpoint/2010/main" val="86369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bldLvl="0" animBg="1"/>
      <p:bldP spid="17" grpId="0" bldLvl="0" animBg="1"/>
      <p:bldP spid="1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2485" y="558225"/>
            <a:ext cx="9023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2. </a:t>
            </a:r>
            <a:r>
              <a:rPr lang="en-US" sz="320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Đặt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một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câu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với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từ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ngữ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vừa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tìm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được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"/>
          <p:cNvSpPr txBox="1"/>
          <p:nvPr/>
        </p:nvSpPr>
        <p:spPr>
          <a:xfrm>
            <a:off x="1492484" y="1435850"/>
            <a:ext cx="7270515" cy="107632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vi-VN" altLang="en-US" sz="3200" dirty="0">
                <a:latin typeface="Times New Roman" panose="02020603050405020304" charset="0"/>
                <a:cs typeface="Times New Roman" panose="02020603050405020304" charset="0"/>
              </a:rPr>
              <a:t> - Thấy mẹ đi chợ về, em </a:t>
            </a:r>
            <a:r>
              <a:rPr lang="vi-VN" altLang="en-US" sz="3200" u="sng" dirty="0">
                <a:latin typeface="Times New Roman" panose="02020603050405020304" charset="0"/>
                <a:cs typeface="Times New Roman" panose="02020603050405020304" charset="0"/>
              </a:rPr>
              <a:t>reo </a:t>
            </a:r>
            <a:r>
              <a:rPr lang="vi-VN" alt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3200" u="sng" dirty="0">
                <a:latin typeface="Times New Roman" panose="02020603050405020304" charset="0"/>
                <a:cs typeface="Times New Roman" panose="02020603050405020304" charset="0"/>
              </a:rPr>
              <a:t>mừng </a:t>
            </a:r>
            <a:r>
              <a:rPr lang="vi-VN" altLang="en-US" sz="3200" dirty="0">
                <a:latin typeface="Times New Roman" panose="02020603050405020304" charset="0"/>
                <a:cs typeface="Times New Roman" panose="02020603050405020304" charset="0"/>
              </a:rPr>
              <a:t>chạy ra ôm chầm lấy mẹ.</a:t>
            </a:r>
          </a:p>
        </p:txBody>
      </p:sp>
      <p:sp>
        <p:nvSpPr>
          <p:cNvPr id="4" name="Text Box 2"/>
          <p:cNvSpPr txBox="1"/>
          <p:nvPr/>
        </p:nvSpPr>
        <p:spPr>
          <a:xfrm>
            <a:off x="762000" y="2844225"/>
            <a:ext cx="8458200" cy="5847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vi-VN" altLang="en-US" sz="3200" dirty="0">
                <a:latin typeface="Times New Roman" panose="02020603050405020304" charset="0"/>
                <a:cs typeface="Times New Roman" panose="02020603050405020304" charset="0"/>
              </a:rPr>
              <a:t>- Các chú ếch con cứ</a:t>
            </a:r>
            <a:r>
              <a:rPr lang="vi-VN" altLang="en-US" sz="3200" u="sng" dirty="0">
                <a:latin typeface="Times New Roman" panose="02020603050405020304" charset="0"/>
                <a:cs typeface="Times New Roman" panose="02020603050405020304" charset="0"/>
              </a:rPr>
              <a:t> ì ộp vang lừng </a:t>
            </a:r>
            <a:r>
              <a:rPr lang="vi-VN" altLang="en-US" sz="3200" dirty="0">
                <a:latin typeface="Times New Roman" panose="02020603050405020304" charset="0"/>
                <a:cs typeface="Times New Roman" panose="02020603050405020304" charset="0"/>
              </a:rPr>
              <a:t>quanh bờ ao.</a:t>
            </a:r>
          </a:p>
        </p:txBody>
      </p:sp>
    </p:spTree>
    <p:extLst>
      <p:ext uri="{BB962C8B-B14F-4D97-AF65-F5344CB8AC3E}">
        <p14:creationId xmlns:p14="http://schemas.microsoft.com/office/powerpoint/2010/main" val="426755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2788041" y="2328601"/>
            <a:ext cx="326808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114550" y="1401446"/>
            <a:ext cx="4912737" cy="2016126"/>
            <a:chOff x="2118480" y="1316166"/>
            <a:chExt cx="1620476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25303" y="1350933"/>
              <a:ext cx="1513653" cy="1396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5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Tiết 3</a:t>
              </a:r>
              <a:endParaRPr kumimoji="0" lang="zh-CN" altLang="en-US" sz="115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53293" y="2921013"/>
            <a:ext cx="9211855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60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713">
        <p14:ripple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96" y="270126"/>
            <a:ext cx="6700367" cy="58258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0" y="1188662"/>
            <a:ext cx="4074581" cy="4499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8200" y="3183062"/>
            <a:ext cx="3505200" cy="93173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>
                <a:gd name="adj" fmla="val 108144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7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287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287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287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99595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3652" y="332070"/>
            <a:ext cx="4839786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Bờ</a:t>
            </a:r>
            <a:r>
              <a:rPr lang="en-US" sz="32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tre</a:t>
            </a:r>
            <a:r>
              <a:rPr lang="en-US" sz="32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đón</a:t>
            </a:r>
            <a:r>
              <a:rPr lang="en-US" sz="32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khách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52256" y="202530"/>
            <a:ext cx="3287367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Nghe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–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086449"/>
            <a:ext cx="3923453" cy="400109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Bờ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tre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quanh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hồ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Suốt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ngày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đón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khách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Một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đàn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cò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bạch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Hạ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cánh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reo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mừng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Tre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chợt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tưng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bừng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Nở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đầy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hoa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trắng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1106098"/>
            <a:ext cx="4287590" cy="584775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Đến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chơi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im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lặng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Có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bác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bồ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nông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Đứng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nhìn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mênh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mông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Im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như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tượng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đá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Một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chú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bói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cá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Đỗ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xuống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cành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mềm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Chú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vụt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bay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lên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Đậu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vào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chỗ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cũ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vi-VN" altLang="en-US" sz="24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( Võ Quảng )</a:t>
            </a:r>
          </a:p>
        </p:txBody>
      </p:sp>
    </p:spTree>
    <p:extLst>
      <p:ext uri="{BB962C8B-B14F-4D97-AF65-F5344CB8AC3E}">
        <p14:creationId xmlns:p14="http://schemas.microsoft.com/office/powerpoint/2010/main" val="426645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2330874" y="657013"/>
            <a:ext cx="14393" cy="5311987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iamond 3"/>
          <p:cNvSpPr/>
          <p:nvPr/>
        </p:nvSpPr>
        <p:spPr>
          <a:xfrm>
            <a:off x="1761067" y="601981"/>
            <a:ext cx="1170093" cy="960967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1863514" y="1764453"/>
            <a:ext cx="966047" cy="7907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6" name="Diamond 5"/>
          <p:cNvSpPr/>
          <p:nvPr/>
        </p:nvSpPr>
        <p:spPr>
          <a:xfrm>
            <a:off x="1768687" y="2784687"/>
            <a:ext cx="1162473" cy="894080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1863514" y="4005581"/>
            <a:ext cx="966047" cy="8255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6039273" y="465667"/>
            <a:ext cx="2555240" cy="2353733"/>
          </a:xfrm>
          <a:prstGeom prst="cloudCallout">
            <a:avLst>
              <a:gd name="adj1" fmla="val 50000"/>
              <a:gd name="adj2" fmla="val 81618"/>
            </a:avLst>
          </a:prstGeom>
          <a:solidFill>
            <a:schemeClr val="accent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altLang="en-US" sz="43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Luyện viết từ khó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016674" y="703581"/>
            <a:ext cx="2579793" cy="7984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vi-VN" altLang="en-US" sz="4400">
                <a:latin typeface="Times New Roman" panose="02020603050405020304" charset="0"/>
                <a:cs typeface="Times New Roman" panose="02020603050405020304" charset="0"/>
              </a:rPr>
              <a:t>quanh</a:t>
            </a:r>
          </a:p>
        </p:txBody>
      </p:sp>
      <p:sp>
        <p:nvSpPr>
          <p:cNvPr id="10" name="Text Box 12"/>
          <p:cNvSpPr txBox="1"/>
          <p:nvPr/>
        </p:nvSpPr>
        <p:spPr>
          <a:xfrm>
            <a:off x="3016674" y="1777154"/>
            <a:ext cx="2579793" cy="7984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altLang="en-US" sz="4400">
                <a:latin typeface="Times New Roman" panose="02020603050405020304" charset="0"/>
                <a:cs typeface="Times New Roman" panose="02020603050405020304" charset="0"/>
              </a:rPr>
              <a:t>reo mừng</a:t>
            </a:r>
          </a:p>
        </p:txBody>
      </p:sp>
      <p:sp>
        <p:nvSpPr>
          <p:cNvPr id="11" name="Text Box 13"/>
          <p:cNvSpPr txBox="1"/>
          <p:nvPr/>
        </p:nvSpPr>
        <p:spPr>
          <a:xfrm>
            <a:off x="3016673" y="2919307"/>
            <a:ext cx="2578947" cy="7984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altLang="en-US" sz="4400">
                <a:latin typeface="Times New Roman" panose="02020603050405020304" charset="0"/>
                <a:cs typeface="Times New Roman" panose="02020603050405020304" charset="0"/>
              </a:rPr>
              <a:t>vụt bay</a:t>
            </a:r>
          </a:p>
        </p:txBody>
      </p:sp>
      <p:sp>
        <p:nvSpPr>
          <p:cNvPr id="12" name="Text Box 14"/>
          <p:cNvSpPr txBox="1"/>
          <p:nvPr/>
        </p:nvSpPr>
        <p:spPr>
          <a:xfrm>
            <a:off x="3016673" y="4061461"/>
            <a:ext cx="2578947" cy="7984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altLang="en-US" sz="4400">
                <a:latin typeface="Times New Roman" panose="02020603050405020304" charset="0"/>
                <a:cs typeface="Times New Roman" panose="02020603050405020304" charset="0"/>
              </a:rPr>
              <a:t>Đỗ xuống</a:t>
            </a:r>
          </a:p>
        </p:txBody>
      </p:sp>
      <p:sp>
        <p:nvSpPr>
          <p:cNvPr id="13" name="Diamond 12"/>
          <p:cNvSpPr/>
          <p:nvPr/>
        </p:nvSpPr>
        <p:spPr>
          <a:xfrm>
            <a:off x="1752600" y="5035973"/>
            <a:ext cx="1170093" cy="933027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14" name="Text Box 10"/>
          <p:cNvSpPr txBox="1"/>
          <p:nvPr/>
        </p:nvSpPr>
        <p:spPr>
          <a:xfrm>
            <a:off x="3014133" y="5102861"/>
            <a:ext cx="2882053" cy="7984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en-US" sz="4400" dirty="0" err="1">
                <a:latin typeface="Times New Roman" panose="02020603050405020304" charset="0"/>
                <a:cs typeface="Times New Roman" panose="02020603050405020304" charset="0"/>
              </a:rPr>
              <a:t>bói</a:t>
            </a:r>
            <a:r>
              <a:rPr lang="en-US" alt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400" dirty="0" err="1">
                <a:latin typeface="Times New Roman" panose="02020603050405020304" charset="0"/>
                <a:cs typeface="Times New Roman" panose="02020603050405020304" charset="0"/>
              </a:rPr>
              <a:t>cá</a:t>
            </a:r>
            <a:endParaRPr lang="vi-VN" altLang="en-US" sz="4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16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tudent Writing (#4) | Free 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43430"/>
            <a:ext cx="5649659" cy="511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9600" y="120205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vi-VN" sz="44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Học sinh viết bài vào vở ô li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200" y="0"/>
            <a:ext cx="7696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charset="0"/>
                <a:cs typeface="HP001 4 hàng" panose="020B0603050302020204" charset="0"/>
              </a:rPr>
              <a:t>Viết bài</a:t>
            </a:r>
          </a:p>
        </p:txBody>
      </p:sp>
    </p:spTree>
    <p:extLst>
      <p:ext uri="{BB962C8B-B14F-4D97-AF65-F5344CB8AC3E}">
        <p14:creationId xmlns:p14="http://schemas.microsoft.com/office/powerpoint/2010/main" val="260806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3652" y="332070"/>
            <a:ext cx="4839786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Bờ</a:t>
            </a:r>
            <a:r>
              <a:rPr lang="en-US" sz="32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tre</a:t>
            </a:r>
            <a:r>
              <a:rPr lang="en-US" sz="32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đón</a:t>
            </a:r>
            <a:r>
              <a:rPr lang="en-US" sz="32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khách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52256" y="202530"/>
            <a:ext cx="3287367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Nghe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–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086449"/>
            <a:ext cx="3923453" cy="400109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Bờ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tre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quanh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hồ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Suốt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ngày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đón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khách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Một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đàn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cò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bạch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Hạ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cánh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reo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mừng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Tre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chợt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tưng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bừng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Nở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đầy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hoa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trắng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1143000"/>
            <a:ext cx="4287590" cy="584775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Đến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chơi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im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lặng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Có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bác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bồ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nông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Đứng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nhìn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mênh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mông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Im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như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tượng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đá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Một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chú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bói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cá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Đỗ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xuống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cành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mềm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Chú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vụt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bay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lên</a:t>
            </a:r>
            <a:endParaRPr lang="en-US" sz="2800" b="1" dirty="0">
              <a:solidFill>
                <a:schemeClr val="accent2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Đậu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vào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chỗ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cũ</a:t>
            </a:r>
            <a:r>
              <a:rPr lang="en-US" sz="28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vi-VN" altLang="en-US" sz="2400" b="1" dirty="0">
                <a:solidFill>
                  <a:schemeClr val="accent2"/>
                </a:solidFill>
                <a:latin typeface="HP001 4 hàng" panose="020B0603050302020204" charset="0"/>
                <a:cs typeface="HP001 4 hàng" panose="020B0603050302020204" charset="0"/>
              </a:rPr>
              <a:t>( Võ Quảng )</a:t>
            </a:r>
          </a:p>
        </p:txBody>
      </p:sp>
    </p:spTree>
    <p:extLst>
      <p:ext uri="{BB962C8B-B14F-4D97-AF65-F5344CB8AC3E}">
        <p14:creationId xmlns:p14="http://schemas.microsoft.com/office/powerpoint/2010/main" val="202806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13085" cy="6858000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9443" y="3048000"/>
            <a:ext cx="6912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12 : </a:t>
            </a:r>
            <a:r>
              <a:rPr lang="en-US" sz="4800" b="1" dirty="0" err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48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48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48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khách</a:t>
            </a:r>
            <a:endParaRPr lang="en-US" sz="48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01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155524" y="5743850"/>
            <a:ext cx="470577" cy="40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6" name="Picture 5" descr="AA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0207"/>
            <a:ext cx="9296400" cy="3240193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757767" y="751840"/>
            <a:ext cx="7929033" cy="69596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2. Chọn </a:t>
            </a:r>
            <a:r>
              <a:rPr lang="vi-VN" altLang="en-US" sz="37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  <a:r>
              <a:rPr lang="vi-VN" altLang="en-US" sz="3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hoặc</a:t>
            </a:r>
            <a:r>
              <a:rPr lang="vi-VN" altLang="en-US" sz="37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gi</a:t>
            </a:r>
            <a:r>
              <a:rPr lang="vi-VN" altLang="en-US" sz="3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thay cho ô vuông.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747607" y="1356360"/>
            <a:ext cx="7071360" cy="270679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en-US" sz="3700" dirty="0">
                <a:latin typeface="Times New Roman" panose="02020603050405020304" charset="0"/>
                <a:cs typeface="Times New Roman" panose="02020603050405020304" charset="0"/>
              </a:rPr>
              <a:t>Cây    ừa xanh tỏa nhiều tàu</a:t>
            </a:r>
          </a:p>
          <a:p>
            <a:pPr algn="ctr">
              <a:lnSpc>
                <a:spcPct val="150000"/>
              </a:lnSpc>
            </a:pPr>
            <a:r>
              <a:rPr lang="vi-VN" altLang="en-US" sz="3700" dirty="0">
                <a:latin typeface="Times New Roman" panose="02020603050405020304" charset="0"/>
                <a:cs typeface="Times New Roman" panose="02020603050405020304" charset="0"/>
              </a:rPr>
              <a:t> ang tay đón    ó, gật đầu gọi trăng.</a:t>
            </a:r>
          </a:p>
          <a:p>
            <a:pPr algn="r">
              <a:lnSpc>
                <a:spcPct val="150000"/>
              </a:lnSpc>
            </a:pPr>
            <a:r>
              <a:rPr lang="vi-VN" altLang="en-US" sz="3700" dirty="0">
                <a:latin typeface="Times New Roman" panose="02020603050405020304" charset="0"/>
                <a:cs typeface="Times New Roman" panose="02020603050405020304" charset="0"/>
              </a:rPr>
              <a:t>(Trần Đăng Khoa)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473114" y="1764453"/>
            <a:ext cx="358140" cy="3572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47607" y="2645833"/>
            <a:ext cx="358140" cy="3572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414607" y="2645833"/>
            <a:ext cx="358140" cy="3572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2" name="Text Box 21"/>
          <p:cNvSpPr txBox="1"/>
          <p:nvPr/>
        </p:nvSpPr>
        <p:spPr>
          <a:xfrm>
            <a:off x="2472267" y="1524000"/>
            <a:ext cx="246380" cy="6959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623809" y="2505709"/>
            <a:ext cx="585893" cy="63754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90000"/>
              </a:lnSpc>
            </a:pPr>
            <a:r>
              <a:rPr lang="vi-VN" altLang="en-US" sz="37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3287607" y="2361776"/>
            <a:ext cx="612987" cy="6959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vi-VN" altLang="en-US" sz="37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8" y="-76200"/>
            <a:ext cx="1530177" cy="94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595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bldLvl="0" animBg="1"/>
      <p:bldP spid="21" grpId="0" animBg="1"/>
      <p:bldP spid="22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694" y="3856568"/>
            <a:ext cx="9099973" cy="30014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b. Chọn </a:t>
            </a:r>
            <a:r>
              <a:rPr lang="vi-VN" altLang="en-US" sz="3600" i="1">
                <a:latin typeface="Times New Roman" panose="02020603050405020304" charset="0"/>
                <a:cs typeface="Times New Roman" panose="02020603050405020304" charset="0"/>
              </a:rPr>
              <a:t>ươc </a:t>
            </a: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hoặc </a:t>
            </a:r>
            <a:r>
              <a:rPr lang="vi-VN" altLang="en-US" sz="3600" i="1">
                <a:latin typeface="Times New Roman" panose="02020603050405020304" charset="0"/>
                <a:cs typeface="Times New Roman" panose="02020603050405020304" charset="0"/>
              </a:rPr>
              <a:t>ươt</a:t>
            </a: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 để thay cho ô vuông.</a:t>
            </a:r>
          </a:p>
          <a:p>
            <a:pPr>
              <a:lnSpc>
                <a:spcPct val="130000"/>
              </a:lnSpc>
            </a:pP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- Hoa thược d</a:t>
            </a:r>
            <a:r>
              <a:rPr lang="vi-VN" alt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ược</a:t>
            </a: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 nở rực rỡ trong vườn.</a:t>
            </a:r>
          </a:p>
          <a:p>
            <a:pPr>
              <a:lnSpc>
                <a:spcPct val="130000"/>
              </a:lnSpc>
            </a:pP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- Những hàng liễu rũ th</a:t>
            </a:r>
            <a:r>
              <a:rPr lang="vi-VN" alt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ướt </a:t>
            </a: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tha bên hồ.</a:t>
            </a:r>
          </a:p>
          <a:p>
            <a:pPr>
              <a:lnSpc>
                <a:spcPct val="130000"/>
              </a:lnSpc>
            </a:pP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- N</a:t>
            </a:r>
            <a:r>
              <a:rPr lang="vi-VN" alt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ước</a:t>
            </a: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 ngập mênh mông.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-40640" y="775548"/>
            <a:ext cx="9142307" cy="3724092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a. chọn </a:t>
            </a:r>
            <a:r>
              <a:rPr lang="vi-VN" altLang="en-US" sz="3600" i="1">
                <a:latin typeface="Times New Roman" panose="02020603050405020304" charset="0"/>
                <a:cs typeface="Times New Roman" panose="02020603050405020304" charset="0"/>
              </a:rPr>
              <a:t>iu</a:t>
            </a: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 hoặc </a:t>
            </a:r>
            <a:r>
              <a:rPr lang="vi-VN" altLang="en-US" sz="3600" i="1">
                <a:latin typeface="Times New Roman" panose="02020603050405020304" charset="0"/>
                <a:cs typeface="Times New Roman" panose="02020603050405020304" charset="0"/>
              </a:rPr>
              <a:t>ưu</a:t>
            </a: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 thay cho ô vuông.</a:t>
            </a:r>
          </a:p>
          <a:p>
            <a:pPr>
              <a:lnSpc>
                <a:spcPct val="130000"/>
              </a:lnSpc>
            </a:pP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- Xe c</a:t>
            </a:r>
            <a:r>
              <a:rPr lang="vi-VN" alt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ứu</a:t>
            </a: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 hỏa chạy như bay đến nơi có đám cháy.</a:t>
            </a:r>
          </a:p>
          <a:p>
            <a:pPr>
              <a:lnSpc>
                <a:spcPct val="130000"/>
              </a:lnSpc>
            </a:pP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- Chim hót r</a:t>
            </a:r>
            <a:r>
              <a:rPr lang="vi-VN" alt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íu</a:t>
            </a: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 rít trong vòm cây.</a:t>
            </a:r>
          </a:p>
          <a:p>
            <a:pPr>
              <a:lnSpc>
                <a:spcPct val="130000"/>
              </a:lnSpc>
            </a:pP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- Cây bưởi nhà em quả sai tr</a:t>
            </a:r>
            <a:r>
              <a:rPr lang="vi-VN" alt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ĩu</a:t>
            </a:r>
            <a:r>
              <a:rPr lang="vi-VN" altLang="en-US" sz="3600">
                <a:latin typeface="Times New Roman" panose="02020603050405020304" charset="0"/>
                <a:cs typeface="Times New Roman" panose="02020603050405020304" charset="0"/>
              </a:rPr>
              <a:t> cành.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419774" y="0"/>
            <a:ext cx="3877733" cy="69596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3. Chọn a hoặc b.</a:t>
            </a:r>
          </a:p>
        </p:txBody>
      </p:sp>
      <p:sp>
        <p:nvSpPr>
          <p:cNvPr id="6" name="Rectangles 5"/>
          <p:cNvSpPr/>
          <p:nvPr/>
        </p:nvSpPr>
        <p:spPr>
          <a:xfrm>
            <a:off x="1207347" y="1802554"/>
            <a:ext cx="472440" cy="3869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2085340" y="3187066"/>
            <a:ext cx="472440" cy="3869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9" name="Rectangles 8"/>
          <p:cNvSpPr/>
          <p:nvPr/>
        </p:nvSpPr>
        <p:spPr>
          <a:xfrm>
            <a:off x="5063067" y="3858686"/>
            <a:ext cx="472440" cy="3869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2665307" y="4864101"/>
            <a:ext cx="671407" cy="3869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1" name="Rectangles 10"/>
          <p:cNvSpPr/>
          <p:nvPr/>
        </p:nvSpPr>
        <p:spPr>
          <a:xfrm>
            <a:off x="4423833" y="5548208"/>
            <a:ext cx="699347" cy="400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2" name="Rectangles 11"/>
          <p:cNvSpPr/>
          <p:nvPr/>
        </p:nvSpPr>
        <p:spPr>
          <a:xfrm>
            <a:off x="758614" y="6279727"/>
            <a:ext cx="671407" cy="3869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49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animBg="1"/>
      <p:bldP spid="3" grpId="0" bldLvl="0" animBg="1"/>
      <p:bldP spid="6" grpId="0" animBg="1"/>
      <p:bldP spid="6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7812" y="197538"/>
            <a:ext cx="8966188" cy="6660461"/>
            <a:chOff x="1774556" y="2588271"/>
            <a:chExt cx="3394754" cy="19942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774556" y="2588271"/>
              <a:ext cx="3394754" cy="1994224"/>
            </a:xfrm>
            <a:prstGeom prst="rect">
              <a:avLst/>
            </a:prstGeom>
          </p:spPr>
        </p:pic>
        <p:sp>
          <p:nvSpPr>
            <p:cNvPr id="5" name="TextBox 22"/>
            <p:cNvSpPr txBox="1"/>
            <p:nvPr/>
          </p:nvSpPr>
          <p:spPr>
            <a:xfrm>
              <a:off x="2457351" y="3532995"/>
              <a:ext cx="2510005" cy="663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vi-VN" sz="138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TIẾT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539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8000" y="1198033"/>
            <a:ext cx="300905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787811" y="2198147"/>
            <a:ext cx="1743541" cy="1396223"/>
            <a:chOff x="590858" y="2157122"/>
            <a:chExt cx="1307656" cy="1047167"/>
          </a:xfrm>
        </p:grpSpPr>
        <p:pic>
          <p:nvPicPr>
            <p:cNvPr id="12" name="Picture 6" descr="Cartoon Cloud - Cliparts.co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215712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3925" y="2415262"/>
              <a:ext cx="583333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charset="0"/>
                  <a:cs typeface="Times New Roman" panose="02020603050405020304" charset="0"/>
                </a:rPr>
                <a:t>đầu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87811" y="3323367"/>
            <a:ext cx="1743541" cy="1396223"/>
            <a:chOff x="590858" y="3001037"/>
            <a:chExt cx="1307656" cy="1047167"/>
          </a:xfrm>
        </p:grpSpPr>
        <p:pic>
          <p:nvPicPr>
            <p:cNvPr id="13" name="Picture 6" descr="Cartoon Cloud - Cliparts.co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001037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923925" y="3315633"/>
              <a:ext cx="720389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charset="0"/>
                  <a:cs typeface="Times New Roman" panose="02020603050405020304" charset="0"/>
                </a:rPr>
                <a:t>chân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87811" y="4448587"/>
            <a:ext cx="1743541" cy="1396223"/>
            <a:chOff x="590858" y="3844952"/>
            <a:chExt cx="1307656" cy="1047167"/>
          </a:xfrm>
        </p:grpSpPr>
        <p:pic>
          <p:nvPicPr>
            <p:cNvPr id="14" name="Picture 6" descr="Cartoon Cloud - Cliparts.co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84495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23925" y="4140962"/>
              <a:ext cx="600164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charset="0"/>
                  <a:cs typeface="Times New Roman" panose="02020603050405020304" charset="0"/>
                </a:rPr>
                <a:t>mắt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714934" y="2178155"/>
            <a:ext cx="1743541" cy="1396223"/>
            <a:chOff x="2036200" y="2142128"/>
            <a:chExt cx="1307656" cy="1047167"/>
          </a:xfrm>
        </p:grpSpPr>
        <p:pic>
          <p:nvPicPr>
            <p:cNvPr id="15" name="Picture 6" descr="Cartoon Cloud - Cliparts.co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448900" y="2415262"/>
              <a:ext cx="429445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charset="0"/>
                  <a:cs typeface="Times New Roman" panose="02020603050405020304" charset="0"/>
                </a:rPr>
                <a:t>dê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729327" y="3322002"/>
            <a:ext cx="1743541" cy="1396223"/>
            <a:chOff x="2036200" y="2986043"/>
            <a:chExt cx="1307656" cy="1047167"/>
          </a:xfrm>
        </p:grpSpPr>
        <p:pic>
          <p:nvPicPr>
            <p:cNvPr id="16" name="Picture 6" descr="Cartoon Cloud - Cliparts.co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448900" y="3240591"/>
              <a:ext cx="540052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charset="0"/>
                  <a:cs typeface="Times New Roman" panose="02020603050405020304" charset="0"/>
                </a:rPr>
                <a:t>lợn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714934" y="4428595"/>
            <a:ext cx="1743541" cy="1396223"/>
            <a:chOff x="2036200" y="3829958"/>
            <a:chExt cx="1307656" cy="1047167"/>
          </a:xfrm>
        </p:grpSpPr>
        <p:pic>
          <p:nvPicPr>
            <p:cNvPr id="17" name="Picture 6" descr="Cartoon Cloud - Cliparts.co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434473" y="4116136"/>
              <a:ext cx="531636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charset="0"/>
                  <a:cs typeface="Times New Roman" panose="02020603050405020304" charset="0"/>
                </a:rPr>
                <a:t>mỏ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642056" y="2178155"/>
            <a:ext cx="1743541" cy="1396223"/>
            <a:chOff x="3481542" y="2142128"/>
            <a:chExt cx="1307656" cy="1047167"/>
          </a:xfrm>
        </p:grpSpPr>
        <p:pic>
          <p:nvPicPr>
            <p:cNvPr id="18" name="Picture 6" descr="Cartoon Cloud - Cliparts.co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904944" y="2424525"/>
              <a:ext cx="429445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charset="0"/>
                  <a:cs typeface="Times New Roman" panose="02020603050405020304" charset="0"/>
                </a:rPr>
                <a:t>cổ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642056" y="3303375"/>
            <a:ext cx="1743541" cy="1396223"/>
            <a:chOff x="3481542" y="2986043"/>
            <a:chExt cx="1307656" cy="1047167"/>
          </a:xfrm>
        </p:grpSpPr>
        <p:pic>
          <p:nvPicPr>
            <p:cNvPr id="19" name="Picture 6" descr="Cartoon Cloud - Cliparts.co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794571" y="3260807"/>
              <a:ext cx="685525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charset="0"/>
                  <a:cs typeface="Times New Roman" panose="02020603050405020304" charset="0"/>
                </a:rPr>
                <a:t>đuôi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642056" y="4428595"/>
            <a:ext cx="1743541" cy="1396223"/>
            <a:chOff x="3481542" y="3829958"/>
            <a:chExt cx="1307656" cy="1047167"/>
          </a:xfrm>
        </p:grpSpPr>
        <p:pic>
          <p:nvPicPr>
            <p:cNvPr id="20" name="Picture 6" descr="Cartoon Cloud - Cliparts.co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92120" y="4104722"/>
              <a:ext cx="429445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charset="0"/>
                  <a:cs typeface="Times New Roman" panose="02020603050405020304" charset="0"/>
                </a:rPr>
                <a:t>gà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569179" y="2178155"/>
            <a:ext cx="1743541" cy="1396223"/>
            <a:chOff x="4926884" y="2142128"/>
            <a:chExt cx="1307656" cy="1047167"/>
          </a:xfrm>
        </p:grpSpPr>
        <p:pic>
          <p:nvPicPr>
            <p:cNvPr id="21" name="Picture 6" descr="Cartoon Cloud - Cliparts.co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334490" y="2427998"/>
              <a:ext cx="446276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charset="0"/>
                  <a:cs typeface="Times New Roman" panose="02020603050405020304" charset="0"/>
                </a:rPr>
                <a:t>bò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569179" y="3303375"/>
            <a:ext cx="1743541" cy="1396223"/>
            <a:chOff x="4926884" y="2986043"/>
            <a:chExt cx="1307656" cy="1047167"/>
          </a:xfrm>
        </p:grpSpPr>
        <p:pic>
          <p:nvPicPr>
            <p:cNvPr id="22" name="Picture 6" descr="Cartoon Cloud - Cliparts.co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5194226" y="3254215"/>
              <a:ext cx="720389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charset="0"/>
                  <a:cs typeface="Times New Roman" panose="02020603050405020304" charset="0"/>
                </a:rPr>
                <a:t>cánh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569179" y="4428595"/>
            <a:ext cx="1743541" cy="1396223"/>
            <a:chOff x="4926884" y="3829958"/>
            <a:chExt cx="1307656" cy="1047167"/>
          </a:xfrm>
        </p:grpSpPr>
        <p:pic>
          <p:nvPicPr>
            <p:cNvPr id="23" name="Picture 6" descr="Cartoon Cloud - Cliparts.co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5388993" y="4116136"/>
              <a:ext cx="46310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charset="0"/>
                  <a:cs typeface="Times New Roman" panose="02020603050405020304" charset="0"/>
                </a:rPr>
                <a:t>vịt</a:t>
              </a: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8" y="-152400"/>
            <a:ext cx="217165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597779" y="574362"/>
            <a:ext cx="6714067" cy="492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Xếp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nhóm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thích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hợp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458475" y="1168400"/>
            <a:ext cx="4380725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phận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endParaRPr 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2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4.44444E-6 L -0.21157 -4.44444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33333E-6 L -0.21157 -3.33333E-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8.64198E-7 L -0.42083 -8.64198E-7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8.64198E-7 L -0.42153 -0.1642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-821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4.44444E-6 L -0.42153 -4.44444E-6 " pathEditMode="relative" rAng="0" ptsTypes="AA">
                                      <p:cBhvr>
                                        <p:cTn id="6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2.22222E-6 L 0.63218 -0.00278 " pathEditMode="relative" rAng="0" ptsTypes="AA">
                                      <p:cBhvr>
                                        <p:cTn id="6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97" y="-15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1.35802E-6 L 0.42153 -0.00278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4" y="101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8.64198E-7 L 0.42153 -8.64198E-7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8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2.46914E-7 L 0.52685 0.29691 " pathEditMode="relative" rAng="0" ptsTypes="AA">
                                      <p:cBhvr>
                                        <p:cTn id="7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3" y="1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5" grpId="0" animBg="1"/>
      <p:bldP spid="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"/>
            <a:ext cx="9139936" cy="685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1129" y="679458"/>
            <a:ext cx="8102164" cy="110659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chỉ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đặc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lông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đôi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mắt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cặp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sừng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,…)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từng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01" b="99580" l="0" r="97686">
                        <a14:foregroundMark x1="22108" y1="77311" x2="4884" y2="87815"/>
                        <a14:foregroundMark x1="4113" y1="89496" x2="29563" y2="37395"/>
                        <a14:foregroundMark x1="26478" y1="47899" x2="21851" y2="24790"/>
                        <a14:foregroundMark x1="21851" y1="25210" x2="32134" y2="7983"/>
                        <a14:foregroundMark x1="32134" y1="7983" x2="45244" y2="4622"/>
                        <a14:foregroundMark x1="45244" y1="4622" x2="51157" y2="14706"/>
                        <a14:foregroundMark x1="51157" y1="14706" x2="55013" y2="23109"/>
                        <a14:foregroundMark x1="55013" y1="23109" x2="55527" y2="27731"/>
                        <a14:foregroundMark x1="55527" y1="27731" x2="52699" y2="38235"/>
                        <a14:foregroundMark x1="52699" y1="38235" x2="52185" y2="41176"/>
                        <a14:foregroundMark x1="52185" y1="41176" x2="58098" y2="41597"/>
                        <a14:foregroundMark x1="58098" y1="42017" x2="62725" y2="44538"/>
                        <a14:foregroundMark x1="59640" y1="43277" x2="65039" y2="43277"/>
                        <a14:foregroundMark x1="65039" y1="43277" x2="70951" y2="44958"/>
                        <a14:foregroundMark x1="70951" y1="44958" x2="74036" y2="47059"/>
                        <a14:foregroundMark x1="74036" y1="47059" x2="78149" y2="52101"/>
                        <a14:foregroundMark x1="78149" y1="52101" x2="89974" y2="71849"/>
                        <a14:foregroundMark x1="89974" y1="73950" x2="96401" y2="63025"/>
                        <a14:foregroundMark x1="96401" y1="64706" x2="96915" y2="76050"/>
                        <a14:foregroundMark x1="96401" y1="76471" x2="95630" y2="81513"/>
                        <a14:foregroundMark x1="95630" y1="81513" x2="93059" y2="90336"/>
                        <a14:foregroundMark x1="93059" y1="90336" x2="44730" y2="90756"/>
                        <a14:foregroundMark x1="47301" y1="91176" x2="5656" y2="91176"/>
                        <a14:foregroundMark x1="3342" y1="87815" x2="0" y2="92017"/>
                        <a14:backgroundMark x1="28021" y1="5882" x2="56555" y2="3361"/>
                        <a14:backgroundMark x1="52442" y1="13025" x2="56041" y2="23950"/>
                        <a14:backgroundMark x1="58612" y1="35714" x2="56812" y2="40336"/>
                        <a14:backgroundMark x1="56041" y1="24370" x2="55013" y2="33613"/>
                        <a14:backgroundMark x1="55013" y1="33613" x2="53470" y2="39076"/>
                        <a14:backgroundMark x1="59383" y1="40756" x2="67609" y2="4243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" y="2009987"/>
            <a:ext cx="4111413" cy="371009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28721" y="1887220"/>
            <a:ext cx="4894580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r>
              <a:rPr 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Mắt</a:t>
            </a:r>
            <a:r>
              <a:rPr lang="vi-VN" alt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8274" y="3365500"/>
            <a:ext cx="4135967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r>
              <a:rPr lang="en-US" sz="37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Tai</a:t>
            </a:r>
            <a:r>
              <a:rPr lang="vi-VN" altLang="en-US" sz="37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:</a:t>
            </a:r>
            <a:r>
              <a:rPr lang="en-US" sz="37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73414" y="4843780"/>
            <a:ext cx="37507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r>
              <a:rPr 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Mũi</a:t>
            </a:r>
            <a:r>
              <a:rPr lang="en-US" sz="37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37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37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8" name="Text Box 4"/>
          <p:cNvSpPr txBox="1"/>
          <p:nvPr/>
        </p:nvSpPr>
        <p:spPr>
          <a:xfrm>
            <a:off x="5051214" y="1888913"/>
            <a:ext cx="3472180" cy="12618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>
                <a:latin typeface="Times New Roman" panose="02020603050405020304" charset="0"/>
                <a:cs typeface="Times New Roman" panose="02020603050405020304" charset="0"/>
              </a:rPr>
              <a:t>to, tròn,đen láy,...</a:t>
            </a:r>
            <a:r>
              <a:rPr lang="vi-VN" altLang="en-US" sz="3700" u="heavy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vi-VN" altLang="en-US" sz="37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5"/>
          <p:cNvSpPr txBox="1"/>
          <p:nvPr/>
        </p:nvSpPr>
        <p:spPr>
          <a:xfrm>
            <a:off x="5476241" y="3357033"/>
            <a:ext cx="3047153" cy="6959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>
                <a:latin typeface="Times New Roman" panose="02020603050405020304" charset="0"/>
                <a:cs typeface="Times New Roman" panose="02020603050405020304" charset="0"/>
              </a:rPr>
              <a:t>cụp, to dài, ...</a:t>
            </a:r>
          </a:p>
        </p:txBody>
      </p:sp>
      <p:sp>
        <p:nvSpPr>
          <p:cNvPr id="10" name="Text Box 6"/>
          <p:cNvSpPr txBox="1"/>
          <p:nvPr/>
        </p:nvSpPr>
        <p:spPr>
          <a:xfrm>
            <a:off x="6107854" y="4864947"/>
            <a:ext cx="2515447" cy="6959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>
                <a:latin typeface="Times New Roman" panose="02020603050405020304" charset="0"/>
                <a:cs typeface="Times New Roman" panose="02020603050405020304" charset="0"/>
              </a:rPr>
              <a:t>thính, ... </a:t>
            </a:r>
          </a:p>
        </p:txBody>
      </p:sp>
    </p:spTree>
    <p:extLst>
      <p:ext uri="{BB962C8B-B14F-4D97-AF65-F5344CB8AC3E}">
        <p14:creationId xmlns:p14="http://schemas.microsoft.com/office/powerpoint/2010/main" val="389114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ldLvl="0" animBg="1"/>
      <p:bldP spid="6" grpId="0" bldLvl="0" animBg="1"/>
      <p:bldP spid="7" grpId="0" bldLvl="0" animBg="1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"/>
            <a:ext cx="9139936" cy="685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4855" y="621885"/>
            <a:ext cx="8102164" cy="110659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chỉ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đặc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lông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đôi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mắt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cặp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sừng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,…)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từng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992880" y="2136987"/>
            <a:ext cx="4656667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r>
              <a:rPr 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Sừng</a:t>
            </a:r>
            <a:r>
              <a:rPr lang="vi-VN" alt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62494" y="5027507"/>
            <a:ext cx="478705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r>
              <a:rPr 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chân</a:t>
            </a:r>
            <a:r>
              <a:rPr lang="vi-VN" alt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:</a:t>
            </a:r>
            <a:r>
              <a:rPr lang="en-US" sz="37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92881" y="3582247"/>
            <a:ext cx="465751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r>
              <a:rPr 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lông</a:t>
            </a:r>
            <a:r>
              <a:rPr lang="vi-VN" alt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: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8328" l="615" r="99077">
                        <a14:foregroundMark x1="7077" y1="25418" x2="3385" y2="29431"/>
                        <a14:foregroundMark x1="3385" y1="29766" x2="4308" y2="31438"/>
                        <a14:foregroundMark x1="4308" y1="31438" x2="10769" y2="32107"/>
                        <a14:foregroundMark x1="10769" y1="32107" x2="16615" y2="33445"/>
                        <a14:foregroundMark x1="16615" y1="33445" x2="22462" y2="35117"/>
                        <a14:foregroundMark x1="19692" y1="34114" x2="20000" y2="45151"/>
                        <a14:foregroundMark x1="20000" y1="45151" x2="30154" y2="50167"/>
                        <a14:foregroundMark x1="28923" y1="50167" x2="33538" y2="61204"/>
                        <a14:foregroundMark x1="32308" y1="59197" x2="35692" y2="74916"/>
                        <a14:foregroundMark x1="35692" y1="74582" x2="34769" y2="83278"/>
                        <a14:foregroundMark x1="34769" y1="83278" x2="30462" y2="88963"/>
                        <a14:foregroundMark x1="30154" y1="89632" x2="29231" y2="91973"/>
                        <a14:foregroundMark x1="29231" y1="91639" x2="37846" y2="92642"/>
                        <a14:foregroundMark x1="37846" y1="92642" x2="40308" y2="90970"/>
                        <a14:foregroundMark x1="40308" y1="90970" x2="40308" y2="87625"/>
                        <a14:foregroundMark x1="40308" y1="87625" x2="42154" y2="56856"/>
                        <a14:foregroundMark x1="41846" y1="59532" x2="48308" y2="57860"/>
                        <a14:foregroundMark x1="47385" y1="58194" x2="46769" y2="60870"/>
                        <a14:foregroundMark x1="46769" y1="60870" x2="48308" y2="61873"/>
                        <a14:foregroundMark x1="48308" y1="61873" x2="50154" y2="82274"/>
                        <a14:foregroundMark x1="50462" y1="80602" x2="46769" y2="91973"/>
                        <a14:foregroundMark x1="46769" y1="91973" x2="56308" y2="92642"/>
                        <a14:foregroundMark x1="6154" y1="25418" x2="15692" y2="21739"/>
                        <a14:foregroundMark x1="10462" y1="23077" x2="1231" y2="14716"/>
                        <a14:foregroundMark x1="54462" y1="92308" x2="54769" y2="98328"/>
                        <a14:foregroundMark x1="54769" y1="97324" x2="97231" y2="96656"/>
                        <a14:foregroundMark x1="95692" y1="96656" x2="99077" y2="52174"/>
                        <a14:foregroundMark x1="98462" y1="52843" x2="96308" y2="21739"/>
                        <a14:foregroundMark x1="96923" y1="21739" x2="52000" y2="4348"/>
                        <a14:foregroundMark x1="52000" y1="4348" x2="615" y2="14381"/>
                        <a14:foregroundMark x1="4615" y1="9365" x2="31077" y2="11706"/>
                        <a14:foregroundMark x1="10769" y1="6689" x2="28000" y2="9365"/>
                        <a14:foregroundMark x1="16308" y1="7358" x2="2769" y2="7358"/>
                        <a14:foregroundMark x1="41231" y1="7023" x2="86154" y2="6355"/>
                        <a14:foregroundMark x1="86154" y1="6355" x2="96615" y2="19064"/>
                        <a14:backgroundMark x1="45231" y1="60535" x2="43692" y2="92977"/>
                        <a14:backgroundMark x1="5538" y1="22742" x2="923" y2="3177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1" y="2545928"/>
            <a:ext cx="3644347" cy="3352800"/>
          </a:xfrm>
          <a:prstGeom prst="rect">
            <a:avLst/>
          </a:prstGeom>
        </p:spPr>
      </p:pic>
      <p:sp>
        <p:nvSpPr>
          <p:cNvPr id="8" name="Text Box 3"/>
          <p:cNvSpPr txBox="1"/>
          <p:nvPr/>
        </p:nvSpPr>
        <p:spPr>
          <a:xfrm>
            <a:off x="5408507" y="2177627"/>
            <a:ext cx="3076787" cy="6959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>
                <a:latin typeface="Times New Roman" panose="02020603050405020304" charset="0"/>
                <a:cs typeface="Times New Roman" panose="02020603050405020304" charset="0"/>
              </a:rPr>
              <a:t>nhọn, cứng, ...</a:t>
            </a:r>
          </a:p>
        </p:txBody>
      </p:sp>
      <p:sp>
        <p:nvSpPr>
          <p:cNvPr id="9" name="Text Box 4"/>
          <p:cNvSpPr txBox="1"/>
          <p:nvPr/>
        </p:nvSpPr>
        <p:spPr>
          <a:xfrm>
            <a:off x="5262880" y="3602567"/>
            <a:ext cx="3076787" cy="6959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>
                <a:latin typeface="Times New Roman" panose="02020603050405020304" charset="0"/>
                <a:cs typeface="Times New Roman" panose="02020603050405020304" charset="0"/>
              </a:rPr>
              <a:t>đen, xám, ...</a:t>
            </a:r>
          </a:p>
        </p:txBody>
      </p:sp>
      <p:sp>
        <p:nvSpPr>
          <p:cNvPr id="10" name="Text Box 5"/>
          <p:cNvSpPr txBox="1"/>
          <p:nvPr/>
        </p:nvSpPr>
        <p:spPr>
          <a:xfrm>
            <a:off x="5186680" y="5027507"/>
            <a:ext cx="3620347" cy="12618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>
                <a:latin typeface="Times New Roman" panose="02020603050405020304" charset="0"/>
                <a:cs typeface="Times New Roman" panose="02020603050405020304" charset="0"/>
              </a:rPr>
              <a:t>khỏe, cứng rắn, ...</a:t>
            </a:r>
          </a:p>
        </p:txBody>
      </p:sp>
    </p:spTree>
    <p:extLst>
      <p:ext uri="{BB962C8B-B14F-4D97-AF65-F5344CB8AC3E}">
        <p14:creationId xmlns:p14="http://schemas.microsoft.com/office/powerpoint/2010/main" val="410189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"/>
            <a:ext cx="9139936" cy="685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3" r="7033"/>
          <a:stretch>
            <a:fillRect/>
          </a:stretch>
        </p:blipFill>
        <p:spPr>
          <a:xfrm>
            <a:off x="272593" y="2498887"/>
            <a:ext cx="3978920" cy="31290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1129" y="663372"/>
            <a:ext cx="8102164" cy="110659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chỉ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đặc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lông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đôi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mắt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cặp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sừng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,…)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từng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003040" y="1993900"/>
            <a:ext cx="4790440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r>
              <a:rPr 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lông</a:t>
            </a:r>
            <a:r>
              <a:rPr lang="vi-VN" alt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51960" y="4062307"/>
            <a:ext cx="4541520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r>
              <a:rPr 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mào</a:t>
            </a:r>
            <a:r>
              <a:rPr lang="vi-VN" alt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37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51113" y="5043593"/>
            <a:ext cx="4372187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r>
              <a:rPr lang="vi-VN" alt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chân:</a:t>
            </a:r>
            <a:r>
              <a:rPr lang="en-US" sz="37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50267" y="3081020"/>
            <a:ext cx="4542367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r>
              <a:rPr 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mỏ</a:t>
            </a:r>
            <a:r>
              <a:rPr lang="vi-VN" alt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9" name="Text Box 3"/>
          <p:cNvSpPr txBox="1"/>
          <p:nvPr/>
        </p:nvSpPr>
        <p:spPr>
          <a:xfrm>
            <a:off x="5223087" y="2014220"/>
            <a:ext cx="3571240" cy="6959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>
                <a:latin typeface="Times New Roman" panose="02020603050405020304" charset="0"/>
                <a:cs typeface="Times New Roman" panose="02020603050405020304" charset="0"/>
              </a:rPr>
              <a:t>vàng óng, nâu, ...</a:t>
            </a:r>
          </a:p>
        </p:txBody>
      </p:sp>
      <p:sp>
        <p:nvSpPr>
          <p:cNvPr id="10" name="Text Box 2"/>
          <p:cNvSpPr txBox="1"/>
          <p:nvPr/>
        </p:nvSpPr>
        <p:spPr>
          <a:xfrm>
            <a:off x="5227321" y="3081020"/>
            <a:ext cx="3699087" cy="12618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>
                <a:latin typeface="Times New Roman" panose="02020603050405020304" charset="0"/>
                <a:cs typeface="Times New Roman" panose="02020603050405020304" charset="0"/>
              </a:rPr>
              <a:t>nhọn, cứng cáp, ...</a:t>
            </a:r>
          </a:p>
        </p:txBody>
      </p:sp>
      <p:sp>
        <p:nvSpPr>
          <p:cNvPr id="11" name="Text Box 4"/>
          <p:cNvSpPr txBox="1"/>
          <p:nvPr/>
        </p:nvSpPr>
        <p:spPr>
          <a:xfrm>
            <a:off x="5460153" y="4082627"/>
            <a:ext cx="3076787" cy="6959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>
                <a:latin typeface="Times New Roman" panose="02020603050405020304" charset="0"/>
                <a:cs typeface="Times New Roman" panose="02020603050405020304" charset="0"/>
              </a:rPr>
              <a:t>đỏ, ...</a:t>
            </a:r>
          </a:p>
        </p:txBody>
      </p:sp>
      <p:sp>
        <p:nvSpPr>
          <p:cNvPr id="12" name="Text Box 5"/>
          <p:cNvSpPr txBox="1"/>
          <p:nvPr/>
        </p:nvSpPr>
        <p:spPr>
          <a:xfrm>
            <a:off x="5546513" y="5043593"/>
            <a:ext cx="3076787" cy="6959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>
                <a:latin typeface="Times New Roman" panose="02020603050405020304" charset="0"/>
                <a:cs typeface="Times New Roman" panose="02020603050405020304" charset="0"/>
              </a:rPr>
              <a:t>vàng, đen, ...</a:t>
            </a:r>
          </a:p>
        </p:txBody>
      </p:sp>
    </p:spTree>
    <p:extLst>
      <p:ext uri="{BB962C8B-B14F-4D97-AF65-F5344CB8AC3E}">
        <p14:creationId xmlns:p14="http://schemas.microsoft.com/office/powerpoint/2010/main" val="410189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"/>
            <a:ext cx="9139936" cy="685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9069" y="499774"/>
            <a:ext cx="8102164" cy="110659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chỉ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đặc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lông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đôi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mắt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cặp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sừng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,…)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từng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vi-VN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09241" y="1743287"/>
            <a:ext cx="5842847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r>
              <a:rPr 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lông</a:t>
            </a:r>
            <a:r>
              <a:rPr lang="vi-VN" alt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10087" y="4171527"/>
            <a:ext cx="5840307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r>
              <a:rPr lang="en-US" sz="37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tai</a:t>
            </a:r>
            <a:r>
              <a:rPr lang="vi-VN" altLang="en-US" sz="37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37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08393" y="5295053"/>
            <a:ext cx="5842000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r>
              <a:rPr lang="en-US" sz="37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ria</a:t>
            </a:r>
            <a:r>
              <a:rPr lang="vi-VN" altLang="en-US" sz="37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37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808393" y="3025987"/>
            <a:ext cx="5840307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l"/>
            <a:r>
              <a:rPr 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mắt</a:t>
            </a:r>
            <a:r>
              <a:rPr lang="vi-VN" altLang="en-US" sz="37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9" y="1743560"/>
            <a:ext cx="2260916" cy="4013760"/>
          </a:xfrm>
          <a:prstGeom prst="rect">
            <a:avLst/>
          </a:prstGeom>
        </p:spPr>
      </p:pic>
      <p:sp>
        <p:nvSpPr>
          <p:cNvPr id="19" name="Text Box 3"/>
          <p:cNvSpPr txBox="1"/>
          <p:nvPr/>
        </p:nvSpPr>
        <p:spPr>
          <a:xfrm>
            <a:off x="3950548" y="1783927"/>
            <a:ext cx="4870873" cy="6959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>
                <a:latin typeface="Times New Roman" panose="02020603050405020304" charset="0"/>
                <a:cs typeface="Times New Roman" panose="02020603050405020304" charset="0"/>
              </a:rPr>
              <a:t>mềm mượt, văn, xám, ...</a:t>
            </a:r>
          </a:p>
        </p:txBody>
      </p:sp>
      <p:sp>
        <p:nvSpPr>
          <p:cNvPr id="20" name="Text Box 4"/>
          <p:cNvSpPr txBox="1"/>
          <p:nvPr/>
        </p:nvSpPr>
        <p:spPr>
          <a:xfrm>
            <a:off x="3850640" y="3048000"/>
            <a:ext cx="4297680" cy="6959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>
                <a:latin typeface="Times New Roman" panose="02020603050405020304" charset="0"/>
                <a:cs typeface="Times New Roman" panose="02020603050405020304" charset="0"/>
              </a:rPr>
              <a:t>xanh, đục ...</a:t>
            </a:r>
          </a:p>
        </p:txBody>
      </p:sp>
      <p:sp>
        <p:nvSpPr>
          <p:cNvPr id="21" name="Text Box 5"/>
          <p:cNvSpPr txBox="1"/>
          <p:nvPr/>
        </p:nvSpPr>
        <p:spPr>
          <a:xfrm>
            <a:off x="3850640" y="4171527"/>
            <a:ext cx="3940387" cy="6959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>
                <a:latin typeface="Times New Roman" panose="02020603050405020304" charset="0"/>
                <a:cs typeface="Times New Roman" panose="02020603050405020304" charset="0"/>
              </a:rPr>
              <a:t>vênh, ...</a:t>
            </a:r>
          </a:p>
        </p:txBody>
      </p:sp>
      <p:sp>
        <p:nvSpPr>
          <p:cNvPr id="22" name="Text Box 6"/>
          <p:cNvSpPr txBox="1"/>
          <p:nvPr/>
        </p:nvSpPr>
        <p:spPr>
          <a:xfrm>
            <a:off x="3693160" y="5295053"/>
            <a:ext cx="4297680" cy="6959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3700">
                <a:latin typeface="Times New Roman" panose="02020603050405020304" charset="0"/>
                <a:cs typeface="Times New Roman" panose="02020603050405020304" charset="0"/>
              </a:rPr>
              <a:t>dài, trắng, ...</a:t>
            </a:r>
          </a:p>
        </p:txBody>
      </p:sp>
    </p:spTree>
    <p:extLst>
      <p:ext uri="{BB962C8B-B14F-4D97-AF65-F5344CB8AC3E}">
        <p14:creationId xmlns:p14="http://schemas.microsoft.com/office/powerpoint/2010/main" val="18257609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17" grpId="0" bldLvl="0" animBg="1"/>
      <p:bldP spid="19" grpId="0"/>
      <p:bldP spid="20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"/>
            <a:ext cx="9139936" cy="685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0846" y="762000"/>
            <a:ext cx="835892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vi-VN" alt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vi-VN" altLang="en-US" sz="4400" dirty="0">
                <a:latin typeface="Times New Roman" panose="02020603050405020304" charset="0"/>
                <a:cs typeface="Times New Roman" panose="02020603050405020304" charset="0"/>
              </a:rPr>
              <a:t>Đặt một câu về một bộ phận của con vật nuôi trong nhà.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262576" y="2137650"/>
            <a:ext cx="835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vi-VN" sz="4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M. </a:t>
            </a:r>
            <a:r>
              <a:rPr lang="vi-VN" sz="4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- Lông gà con </a:t>
            </a:r>
            <a:r>
              <a:rPr lang="vi-VN" sz="4800" u="sng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vàng óng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781684" y="3103305"/>
            <a:ext cx="7821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vi-VN" sz="4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- Mắt mèo con có màu </a:t>
            </a:r>
            <a:r>
              <a:rPr lang="vi-VN" sz="4800" u="sng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xanh ngọc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65504" y="4754940"/>
            <a:ext cx="7821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vi-VN" sz="4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- Tai của chú chó rất </a:t>
            </a:r>
            <a:r>
              <a:rPr lang="vi-VN" sz="4800" u="sng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thính</a:t>
            </a:r>
            <a:r>
              <a:rPr lang="vi-VN" sz="48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và </a:t>
            </a:r>
            <a:r>
              <a:rPr lang="vi-VN" sz="4800" u="sng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163023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7812" y="197538"/>
            <a:ext cx="8966188" cy="6660461"/>
            <a:chOff x="1774556" y="2588271"/>
            <a:chExt cx="3394754" cy="19942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774556" y="2588271"/>
              <a:ext cx="3394754" cy="1994224"/>
            </a:xfrm>
            <a:prstGeom prst="rect">
              <a:avLst/>
            </a:prstGeom>
          </p:spPr>
        </p:pic>
        <p:sp>
          <p:nvSpPr>
            <p:cNvPr id="5" name="TextBox 22"/>
            <p:cNvSpPr txBox="1"/>
            <p:nvPr/>
          </p:nvSpPr>
          <p:spPr>
            <a:xfrm>
              <a:off x="2457351" y="3532995"/>
              <a:ext cx="2510005" cy="663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vi-VN" sz="138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TIẾT </a:t>
              </a:r>
              <a:r>
                <a:rPr lang="en-US" sz="138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5</a:t>
              </a:r>
              <a:endParaRPr lang="vi-VN" sz="13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141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2788041" y="2328601"/>
            <a:ext cx="326808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150745" y="1442086"/>
            <a:ext cx="5240656" cy="2016126"/>
            <a:chOff x="2118480" y="1316166"/>
            <a:chExt cx="1636497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42809" y="1377604"/>
              <a:ext cx="1512168" cy="1396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5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Tiết</a:t>
              </a:r>
              <a:r>
                <a:rPr kumimoji="0" lang="en-US" altLang="zh-CN" sz="115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2</a:t>
              </a:r>
              <a:endParaRPr kumimoji="0" lang="zh-CN" altLang="en-US" sz="115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53293" y="2921013"/>
            <a:ext cx="9211855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832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9108"/>
            <a:ext cx="8393007" cy="110659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đoạn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văn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kể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gấu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mùa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xuân</a:t>
            </a:r>
            <a:r>
              <a:rPr lang="en-US" sz="3200" i="1" dirty="0"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mùa</a:t>
            </a:r>
            <a:r>
              <a:rPr lang="en-US" sz="32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thu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mùa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9654" y="1155701"/>
            <a:ext cx="8764693" cy="5702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700" b="1" dirty="0" err="1"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37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b="1" dirty="0" err="1">
                <a:latin typeface="Times New Roman" panose="02020603050405020304" charset="0"/>
                <a:cs typeface="Times New Roman" panose="02020603050405020304" charset="0"/>
              </a:rPr>
              <a:t>gấu</a:t>
            </a:r>
            <a:r>
              <a:rPr lang="en-US" sz="3700" b="1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3700" b="1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7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b="1" dirty="0" err="1">
                <a:latin typeface="Times New Roman" panose="02020603050405020304" charset="0"/>
                <a:cs typeface="Times New Roman" panose="02020603050405020304" charset="0"/>
              </a:rPr>
              <a:t>rừng</a:t>
            </a:r>
            <a:endParaRPr lang="en-US" sz="37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gấu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rừng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Mùa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xuân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gấu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kéo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nhau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bẻ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măng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uống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mật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ong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Mùa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thu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gấu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nhặt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quả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hạt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dẻ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Gấu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bố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gấu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mẹ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gấu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cùng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béo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rung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rinh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bước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lặc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lè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lặc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lè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Béo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nỗi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mùa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đông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tới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suốt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ba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tháng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rét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gấu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đứng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tránh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gió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gốc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cây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cần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kiếm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ăn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chỉ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mút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hai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bàn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chân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mỡ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cũng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đủ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no.</a:t>
            </a:r>
          </a:p>
          <a:p>
            <a:pPr algn="r">
              <a:lnSpc>
                <a:spcPct val="100000"/>
              </a:lnSpc>
            </a:pPr>
            <a:r>
              <a:rPr lang="en-US" sz="2700" i="1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2700" i="1" dirty="0" err="1">
                <a:latin typeface="Times New Roman" panose="02020603050405020304" charset="0"/>
                <a:cs typeface="Times New Roman" panose="02020603050405020304" charset="0"/>
              </a:rPr>
              <a:t>Tô</a:t>
            </a:r>
            <a:r>
              <a:rPr lang="en-US" sz="27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i="1" dirty="0" err="1">
                <a:latin typeface="Times New Roman" panose="02020603050405020304" charset="0"/>
                <a:cs typeface="Times New Roman" panose="02020603050405020304" charset="0"/>
              </a:rPr>
              <a:t>Hoài</a:t>
            </a:r>
            <a:r>
              <a:rPr lang="en-US" sz="2700" i="1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970280" y="2833793"/>
            <a:ext cx="4065693" cy="28787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808981" y="2862580"/>
            <a:ext cx="2418927" cy="3387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47901" y="3429000"/>
            <a:ext cx="4047913" cy="20320"/>
          </a:xfrm>
          <a:prstGeom prst="line">
            <a:avLst/>
          </a:prstGeom>
          <a:ln w="317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50367" y="5124027"/>
            <a:ext cx="3507740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5073" y="5722620"/>
            <a:ext cx="2370667" cy="3387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87867" y="6266180"/>
            <a:ext cx="6165427" cy="3387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7"/>
            <a:ext cx="785495" cy="76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049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53248" y="3410907"/>
            <a:ext cx="8838353" cy="3447093"/>
          </a:xfrm>
          <a:prstGeom prst="rect">
            <a:avLst/>
          </a:prstGeom>
          <a:blipFill rotWithShape="1">
            <a:blip r:embed="rId3"/>
            <a:stretch>
              <a:fillRect l="-33000" b="-7000"/>
            </a:stretch>
          </a:blipFill>
        </p:spPr>
        <p:txBody>
          <a:bodyPr wrap="square" lIns="121917" tIns="60958" rIns="121917" bIns="60958" rtlCol="0" anchor="t">
            <a:spAutoFit/>
          </a:bodyPr>
          <a:lstStyle/>
          <a:p>
            <a:r>
              <a:rPr lang="vi-VN" alt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mèo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Mun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lông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màu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đen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mềm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mại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Bốn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cái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chân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nhỏ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nhưng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nhanh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nhẹn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móng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vuốt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sắc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nhọn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giúp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bắt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chuột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Mỗi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nghe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thấy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tiếng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chuột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kêu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Mun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vểnh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tai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lên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nghe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xem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thanh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phát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ra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đâu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nó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sẽ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rón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rén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bước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thật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nhẹ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nhàng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cuối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cùng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nó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tóm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gọn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mồi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bằng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móng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mình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Nhờ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Mun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mà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bị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lũ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chuột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phá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phách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yêu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quý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mèo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mình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52400" y="847402"/>
            <a:ext cx="8839200" cy="2092877"/>
          </a:xfrm>
          <a:prstGeom prst="rect">
            <a:avLst/>
          </a:prstGeom>
          <a:noFill/>
          <a:ln w="19050">
            <a:solidFill>
              <a:srgbClr val="70B719"/>
            </a:solidFill>
          </a:ln>
        </p:spPr>
        <p:txBody>
          <a:bodyPr wrap="square" lIns="121917" tIns="60958" rIns="121917" bIns="60958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u="sng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GỢI Ý</a:t>
            </a:r>
            <a:endParaRPr lang="en-US" sz="2000" b="1" u="sng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380990" indent="-380990">
              <a:buFontTx/>
              <a:buChar char="-"/>
            </a:pP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Em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muốn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kể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con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vật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nào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?</a:t>
            </a:r>
            <a:endParaRPr lang="en-US" sz="27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380990" indent="-380990">
              <a:buFontTx/>
              <a:buChar char="-"/>
            </a:pP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Em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đã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được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quan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sát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kĩ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con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vật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đó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ở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đâu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?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Khi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nào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?</a:t>
            </a:r>
            <a:endParaRPr lang="en-US" sz="27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380990" indent="-380990">
              <a:buFontTx/>
              <a:buChar char="-"/>
            </a:pP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Kể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lại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những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hoạt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động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của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con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vật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đó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sz="27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380990" indent="-380990">
              <a:buFontTx/>
              <a:buChar char="-"/>
            </a:pP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Nêu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nhân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xét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của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em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về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con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vật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đó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618654" y="2873275"/>
            <a:ext cx="1601893" cy="5386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altLang="en-US" sz="2700" b="1" u="sng" dirty="0">
                <a:latin typeface="Times New Roman" panose="02020603050405020304" charset="0"/>
                <a:cs typeface="Times New Roman" panose="02020603050405020304" charset="0"/>
              </a:rPr>
              <a:t>Bài làm</a:t>
            </a:r>
          </a:p>
        </p:txBody>
      </p:sp>
      <p:sp>
        <p:nvSpPr>
          <p:cNvPr id="5" name="Rectangle 4"/>
          <p:cNvSpPr/>
          <p:nvPr/>
        </p:nvSpPr>
        <p:spPr>
          <a:xfrm>
            <a:off x="38524" y="0"/>
            <a:ext cx="91054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700" b="1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3 – 5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kể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mà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quan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sát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7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8873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7812" y="197538"/>
            <a:ext cx="8966188" cy="6660461"/>
            <a:chOff x="1774556" y="2588271"/>
            <a:chExt cx="3394754" cy="19942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774556" y="2588271"/>
              <a:ext cx="3394754" cy="1994224"/>
            </a:xfrm>
            <a:prstGeom prst="rect">
              <a:avLst/>
            </a:prstGeom>
          </p:spPr>
        </p:pic>
        <p:sp>
          <p:nvSpPr>
            <p:cNvPr id="5" name="TextBox 22"/>
            <p:cNvSpPr txBox="1"/>
            <p:nvPr/>
          </p:nvSpPr>
          <p:spPr>
            <a:xfrm>
              <a:off x="2457351" y="3532995"/>
              <a:ext cx="2510005" cy="663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vi-VN" sz="138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TIẾT </a:t>
              </a:r>
              <a:r>
                <a:rPr lang="en-US" sz="138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6</a:t>
              </a:r>
              <a:endParaRPr lang="vi-VN" sz="13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33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274" y="373380"/>
            <a:ext cx="8241453" cy="29938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lvl="1" algn="ctr">
              <a:lnSpc>
                <a:spcPct val="100000"/>
              </a:lnSpc>
            </a:pPr>
            <a:r>
              <a:rPr lang="en-US" sz="3700" b="1" dirty="0">
                <a:latin typeface="Times New Roman" panose="02020603050405020304" charset="0"/>
                <a:cs typeface="Times New Roman" panose="02020603050405020304" charset="0"/>
              </a:rPr>
              <a:t>ĐỌC MỞ RỘNG</a:t>
            </a:r>
          </a:p>
          <a:p>
            <a:pPr marL="457189" lvl="1" indent="-457189">
              <a:buAutoNum type="arabicPeriod"/>
            </a:pP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Mang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báo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loài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nuôi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457189" lvl="1" indent="-457189">
              <a:buAutoNum type="arabicPeriod"/>
            </a:pP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Cùng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trao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thông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tin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loài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311487" y="3578861"/>
            <a:ext cx="4670213" cy="74760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loài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?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4174914" y="4538134"/>
            <a:ext cx="4517813" cy="74760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Loài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?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1311487" y="5497407"/>
            <a:ext cx="4670213" cy="91948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7D574"/>
          </a:solidFill>
          <a:ln w="12700">
            <a:solidFill>
              <a:srgbClr val="7EA13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Đặc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khiến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nhớ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loài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"/>
            <a:ext cx="9139936" cy="685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8454" y="280035"/>
            <a:ext cx="84838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00000"/>
              </a:lnSpc>
            </a:pP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ĐỌC MỞ RỘNG</a:t>
            </a:r>
          </a:p>
          <a:p>
            <a:pPr marL="342900" lvl="1" indent="-342900">
              <a:lnSpc>
                <a:spcPct val="100000"/>
              </a:lnSpc>
              <a:buAutoNum type="arabicPeriod"/>
            </a:pP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Mang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sách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báo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loài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nuôi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342900" lvl="1" indent="-342900">
              <a:lnSpc>
                <a:spcPct val="100000"/>
              </a:lnSpc>
              <a:buAutoNum type="arabicPeriod"/>
            </a:pP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Cùng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trao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thông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tin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loài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432224" y="3723004"/>
            <a:ext cx="4807585" cy="94535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loài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?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4876800" y="4442459"/>
            <a:ext cx="4082800" cy="94535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Loài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?</a:t>
            </a:r>
          </a:p>
        </p:txBody>
      </p:sp>
      <p:sp>
        <p:nvSpPr>
          <p:cNvPr id="11" name="Round Diagonal Corner Rectangle 10"/>
          <p:cNvSpPr/>
          <p:nvPr/>
        </p:nvSpPr>
        <p:spPr>
          <a:xfrm>
            <a:off x="432224" y="5161914"/>
            <a:ext cx="4807585" cy="116268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7D574"/>
          </a:solidFill>
          <a:ln w="12700">
            <a:solidFill>
              <a:srgbClr val="7EA13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Đặc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khiến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nhớ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loài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400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8" grpId="0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86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t="60650" r="48658" b="24759"/>
          <a:stretch/>
        </p:blipFill>
        <p:spPr bwMode="auto">
          <a:xfrm>
            <a:off x="533400" y="2428335"/>
            <a:ext cx="3140016" cy="100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t="60650" r="48658" b="24759"/>
          <a:stretch/>
        </p:blipFill>
        <p:spPr bwMode="auto">
          <a:xfrm>
            <a:off x="1524000" y="2428334"/>
            <a:ext cx="3140016" cy="100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t="60650" r="48658" b="24759"/>
          <a:stretch/>
        </p:blipFill>
        <p:spPr bwMode="auto">
          <a:xfrm>
            <a:off x="1524000" y="3428999"/>
            <a:ext cx="3140016" cy="100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2985288"/>
            <a:ext cx="4419600" cy="977112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7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</a:t>
            </a:r>
            <a:r>
              <a:rPr kumimoji="0" lang="en-US" sz="287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700" b="1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sz="287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700" b="1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287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700" b="1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endParaRPr kumimoji="0" lang="en-US" sz="287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28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085341" y="762000"/>
            <a:ext cx="4745567" cy="25840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8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59079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Xanh đồi Tre Mực Nền Phong Cách Trung Quốc, Màu Xanh Lá, Thanh  Sơn, Tre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1260514"/>
            <a:ext cx="28906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BỜ TRE ĐÓN KHÁCH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3040" y="1814512"/>
            <a:ext cx="28848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Bờ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quanh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hồ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Suốt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đón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khách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đàn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cò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bạch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Hạ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cánh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reo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Tre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chợt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Nở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đầy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trắng</a:t>
            </a:r>
            <a:r>
              <a:rPr lang="vi-VN" altLang="en-US" sz="24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1075372"/>
            <a:ext cx="311086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lặng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bác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bồ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nông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Đứng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nhìn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mênh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mông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tượng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đá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bói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cá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Đỗ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xuống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cành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mềm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vụt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bay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lên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Đậu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chỗ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cũ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3940" y="4205240"/>
            <a:ext cx="2702622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Ghé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đông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đủ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toán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cu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Ca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hát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gật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gù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“ồ,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mát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!”.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4205287"/>
            <a:ext cx="2960370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Khách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ếch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Ì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ộp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vang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Gọi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Lúc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vừa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tắt</a:t>
            </a:r>
            <a:r>
              <a:rPr lang="vi-VN" altLang="en-US" sz="24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r">
              <a:lnSpc>
                <a:spcPct val="100000"/>
              </a:lnSpc>
            </a:pP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2000" i="1" dirty="0" err="1">
                <a:latin typeface="Times New Roman" panose="02020603050405020304" charset="0"/>
                <a:cs typeface="Times New Roman" panose="02020603050405020304" charset="0"/>
              </a:rPr>
              <a:t>Võ</a:t>
            </a: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i="1" dirty="0" err="1">
                <a:latin typeface="Times New Roman" panose="02020603050405020304" charset="0"/>
                <a:cs typeface="Times New Roman" panose="02020603050405020304" charset="0"/>
              </a:rPr>
              <a:t>Quảng</a:t>
            </a: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89878016-DD01-4ADF-A8C4-E8C2FA7F7B18}"/>
              </a:ext>
            </a:extLst>
          </p:cNvPr>
          <p:cNvSpPr/>
          <p:nvPr/>
        </p:nvSpPr>
        <p:spPr>
          <a:xfrm>
            <a:off x="2131138" y="6215114"/>
            <a:ext cx="4881723" cy="482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lvl="0" algn="ctr"/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thăm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bờ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tre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31138" y="2967989"/>
            <a:ext cx="14502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70036" y="4982025"/>
            <a:ext cx="16637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05400" y="1832651"/>
            <a:ext cx="16637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49097" y="2942811"/>
            <a:ext cx="14200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93387" y="4648200"/>
            <a:ext cx="9694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05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195040"/>
              </p:ext>
            </p:extLst>
          </p:nvPr>
        </p:nvGraphicFramePr>
        <p:xfrm>
          <a:off x="506307" y="1586654"/>
          <a:ext cx="8196581" cy="4238413"/>
        </p:xfrm>
        <a:graphic>
          <a:graphicData uri="http://schemas.openxmlformats.org/drawingml/2006/table">
            <a:tbl>
              <a:tblPr firstRow="1" bandRow="1"/>
              <a:tblGrid>
                <a:gridCol w="3015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6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US" sz="3700" b="1" dirty="0">
                          <a:solidFill>
                            <a:schemeClr val="accent2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A</a:t>
                      </a:r>
                      <a:r>
                        <a:rPr lang="en-US" sz="3700" b="1" baseline="0" dirty="0">
                          <a:solidFill>
                            <a:schemeClr val="accent2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</a:p>
                  </a:txBody>
                  <a:tcPr marL="121920" marR="121920" marT="60960" marB="60960">
                    <a:solidFill>
                      <a:srgbClr val="7EA13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/>
                      <a:endParaRPr lang="en-US" sz="37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1920" marR="121920" marT="60960" marB="60960"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dirty="0">
                          <a:solidFill>
                            <a:schemeClr val="accent2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B </a:t>
                      </a:r>
                      <a:r>
                        <a:rPr lang="en-US" sz="370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</a:p>
                  </a:txBody>
                  <a:tcPr marL="121920" marR="121920" marT="60960" marB="6096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l"/>
                      <a:r>
                        <a:rPr lang="en-US" sz="37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đàn</a:t>
                      </a:r>
                      <a:r>
                        <a:rPr lang="en-US" sz="37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cò</a:t>
                      </a:r>
                      <a:r>
                        <a:rPr lang="en-US" sz="37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bạch</a:t>
                      </a:r>
                    </a:p>
                  </a:txBody>
                  <a:tcPr marL="121920" marR="121920" marT="60960" marB="60960">
                    <a:solidFill>
                      <a:srgbClr val="B7D57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37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7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gật</a:t>
                      </a:r>
                      <a:r>
                        <a:rPr lang="en-US" sz="370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gù</a:t>
                      </a:r>
                      <a:r>
                        <a:rPr lang="en-US" sz="37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ca </a:t>
                      </a:r>
                      <a:r>
                        <a:rPr lang="en-US" sz="37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hát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l"/>
                      <a:r>
                        <a:rPr lang="en-US" sz="37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chú</a:t>
                      </a:r>
                      <a:r>
                        <a:rPr lang="en-US" sz="37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bói</a:t>
                      </a:r>
                      <a:r>
                        <a:rPr lang="en-US" sz="37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cá</a:t>
                      </a:r>
                    </a:p>
                  </a:txBody>
                  <a:tcPr marL="121920" marR="121920" marT="60960" marB="60960">
                    <a:solidFill>
                      <a:srgbClr val="B7D57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37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7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hạ</a:t>
                      </a:r>
                      <a:r>
                        <a:rPr lang="en-US" sz="370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cánh</a:t>
                      </a:r>
                      <a:r>
                        <a:rPr lang="en-US" sz="37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reo </a:t>
                      </a:r>
                      <a:r>
                        <a:rPr lang="en-US" sz="37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mừng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013">
                <a:tc>
                  <a:txBody>
                    <a:bodyPr/>
                    <a:lstStyle/>
                    <a:p>
                      <a:pPr algn="l"/>
                      <a:r>
                        <a:rPr lang="en-US" sz="37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bầy</a:t>
                      </a:r>
                      <a:r>
                        <a:rPr lang="en-US" sz="370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chim</a:t>
                      </a:r>
                      <a:r>
                        <a:rPr lang="en-US" sz="370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cu</a:t>
                      </a:r>
                    </a:p>
                  </a:txBody>
                  <a:tcPr marL="121920" marR="121920" marT="60960" marB="60960">
                    <a:solidFill>
                      <a:srgbClr val="B7D57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37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7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đứng</a:t>
                      </a:r>
                      <a:r>
                        <a:rPr lang="en-US" sz="370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im</a:t>
                      </a:r>
                      <a:r>
                        <a:rPr lang="en-US" sz="370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như</a:t>
                      </a:r>
                      <a:r>
                        <a:rPr lang="en-US" sz="37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tượng</a:t>
                      </a:r>
                      <a:r>
                        <a:rPr lang="en-US" sz="37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đá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l"/>
                      <a:r>
                        <a:rPr lang="en-US" sz="37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chú</a:t>
                      </a:r>
                      <a:r>
                        <a:rPr lang="en-US" sz="37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ếch</a:t>
                      </a:r>
                    </a:p>
                  </a:txBody>
                  <a:tcPr marL="121920" marR="121920" marT="60960" marB="60960">
                    <a:solidFill>
                      <a:srgbClr val="B7D57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37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7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đỗ</a:t>
                      </a:r>
                      <a:r>
                        <a:rPr lang="en-US" sz="370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xuống</a:t>
                      </a:r>
                      <a:r>
                        <a:rPr lang="en-US" sz="37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rồi</a:t>
                      </a:r>
                      <a:r>
                        <a:rPr lang="en-US" sz="37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bay </a:t>
                      </a:r>
                      <a:r>
                        <a:rPr lang="en-US" sz="37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lên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l"/>
                      <a:r>
                        <a:rPr lang="en-US" sz="37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bác</a:t>
                      </a:r>
                      <a:r>
                        <a:rPr lang="en-US" sz="37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bồ</a:t>
                      </a:r>
                      <a:r>
                        <a:rPr lang="en-US" sz="37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nông</a:t>
                      </a:r>
                    </a:p>
                  </a:txBody>
                  <a:tcPr marL="121920" marR="121920" marT="60960" marB="60960">
                    <a:solidFill>
                      <a:srgbClr val="B7D57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3700" baseline="0" dirty="0" err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70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ì</a:t>
                      </a:r>
                      <a:r>
                        <a:rPr lang="en-US" sz="37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ộp</a:t>
                      </a:r>
                      <a:r>
                        <a:rPr lang="en-US" sz="37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vang</a:t>
                      </a:r>
                      <a:r>
                        <a:rPr lang="en-US" sz="37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lừng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44880" y="615527"/>
            <a:ext cx="7318587" cy="695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7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lang="en-US" sz="37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Kết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cột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A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cột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B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504354" y="2547621"/>
            <a:ext cx="601133" cy="8017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3504354" y="3349414"/>
            <a:ext cx="557953" cy="1431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3504353" y="2647527"/>
            <a:ext cx="572347" cy="13318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504354" y="4781128"/>
            <a:ext cx="601133" cy="8017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504353" y="3921760"/>
            <a:ext cx="629920" cy="15019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47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Xanh đồi Tre Mực Nền Phong Cách Trung Quốc, Màu Xanh Lá, Thanh  Sơn, Tre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1260514"/>
            <a:ext cx="28906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BỜ TRE ĐÓN KHÁCH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3040" y="1814512"/>
            <a:ext cx="28848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Bờ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quanh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hồ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Suốt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đón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khách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đàn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cò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bạch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Hạ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cánh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reo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Tre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chợt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Nở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đầy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trắng</a:t>
            </a:r>
            <a:r>
              <a:rPr lang="vi-VN" altLang="en-US" sz="24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1075372"/>
            <a:ext cx="311086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lặng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bác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bồ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nông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Đứng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nhìn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mênh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mông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tượng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đá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bói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cá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Đỗ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xuống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cành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mềm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vụt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bay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lên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Đậu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chỗ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cũ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3940" y="4205240"/>
            <a:ext cx="2702622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Ghé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đông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đủ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toán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cu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Ca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hát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gật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gù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“ồ,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mát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!”.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4205287"/>
            <a:ext cx="2960370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Khách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ếch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Ì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ộp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vang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Gọi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Lúc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vừa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tắt</a:t>
            </a:r>
            <a:r>
              <a:rPr lang="vi-VN" altLang="en-US" sz="24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r">
              <a:lnSpc>
                <a:spcPct val="100000"/>
              </a:lnSpc>
            </a:pP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2000" i="1" dirty="0" err="1">
                <a:latin typeface="Times New Roman" panose="02020603050405020304" charset="0"/>
                <a:cs typeface="Times New Roman" panose="02020603050405020304" charset="0"/>
              </a:rPr>
              <a:t>Võ</a:t>
            </a: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i="1" dirty="0" err="1">
                <a:latin typeface="Times New Roman" panose="02020603050405020304" charset="0"/>
                <a:cs typeface="Times New Roman" panose="02020603050405020304" charset="0"/>
              </a:rPr>
              <a:t>Quảng</a:t>
            </a: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89878016-DD01-4ADF-A8C4-E8C2FA7F7B18}"/>
              </a:ext>
            </a:extLst>
          </p:cNvPr>
          <p:cNvSpPr/>
          <p:nvPr/>
        </p:nvSpPr>
        <p:spPr>
          <a:xfrm>
            <a:off x="914400" y="6215114"/>
            <a:ext cx="7467600" cy="482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lvl="0" algn="ctr"/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bờ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tre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khách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0" y="3657600"/>
            <a:ext cx="2362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83438" y="4038600"/>
            <a:ext cx="2362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21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Xanh đồi Tre Mực Nền Phong Cách Trung Quốc, Màu Xanh Lá, Thanh  Sơn, Tre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1260514"/>
            <a:ext cx="28906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BỜ TRE ĐÓN KHÁCH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3040" y="1814512"/>
            <a:ext cx="28848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Bờ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quanh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hồ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Suốt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đón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khách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đàn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cò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bạch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Hạ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cánh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reo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Tre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chợt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Nở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đầy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trắng</a:t>
            </a:r>
            <a:r>
              <a:rPr lang="vi-VN" altLang="en-US" sz="24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1075372"/>
            <a:ext cx="311086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lặng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bác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bồ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nông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Đứng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nhìn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mênh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mông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tượng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đá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bói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cá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Đỗ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xuống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cành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mềm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vụt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bay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lên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Đậu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chỗ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cũ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3940" y="4205240"/>
            <a:ext cx="2702622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Ghé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đông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đủ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toán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cu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Ca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hát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gật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gù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“ồ,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mát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!”.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4205287"/>
            <a:ext cx="2960370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Khách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ếch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Ì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ộp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vang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Gọi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Lúc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vừa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tắt</a:t>
            </a:r>
            <a:r>
              <a:rPr lang="vi-VN" altLang="en-US" sz="24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r">
              <a:lnSpc>
                <a:spcPct val="100000"/>
              </a:lnSpc>
            </a:pP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2000" i="1" dirty="0" err="1">
                <a:latin typeface="Times New Roman" panose="02020603050405020304" charset="0"/>
                <a:cs typeface="Times New Roman" panose="02020603050405020304" charset="0"/>
              </a:rPr>
              <a:t>Võ</a:t>
            </a: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i="1" dirty="0" err="1">
                <a:latin typeface="Times New Roman" panose="02020603050405020304" charset="0"/>
                <a:cs typeface="Times New Roman" panose="02020603050405020304" charset="0"/>
              </a:rPr>
              <a:t>Quảng</a:t>
            </a: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95" y="1870943"/>
            <a:ext cx="381000" cy="3479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835" y="1067033"/>
            <a:ext cx="375920" cy="3759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95" y="4196948"/>
            <a:ext cx="381000" cy="3829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>
            <a:fillRect/>
          </a:stretch>
        </p:blipFill>
        <p:spPr>
          <a:xfrm>
            <a:off x="4373245" y="4196948"/>
            <a:ext cx="397510" cy="38481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9878016-DD01-4ADF-A8C4-E8C2FA7F7B18}"/>
              </a:ext>
            </a:extLst>
          </p:cNvPr>
          <p:cNvSpPr/>
          <p:nvPr/>
        </p:nvSpPr>
        <p:spPr>
          <a:xfrm>
            <a:off x="762000" y="6215114"/>
            <a:ext cx="7620000" cy="482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lvl="0" algn="ctr"/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9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Xanh đồi Tre Mực Nền Phong Cách Trung Quốc, Màu Xanh Lá, Thanh  Sơn, Tre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2438" y="1143000"/>
            <a:ext cx="5711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BỜ TRE ĐÓN KHÁCH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7040" y="1829812"/>
            <a:ext cx="5699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Bờ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quanh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hồ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Suốt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đón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khách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đàn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cò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bạch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Hạ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cánh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reo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mừng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Tre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chợt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Nở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đầy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trắng</a:t>
            </a:r>
            <a:r>
              <a:rPr lang="vi-VN" altLang="en-US" sz="32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40" y="1990902"/>
            <a:ext cx="381000" cy="34798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9878016-DD01-4ADF-A8C4-E8C2FA7F7B18}"/>
              </a:ext>
            </a:extLst>
          </p:cNvPr>
          <p:cNvSpPr/>
          <p:nvPr/>
        </p:nvSpPr>
        <p:spPr>
          <a:xfrm>
            <a:off x="762000" y="6215114"/>
            <a:ext cx="7620000" cy="482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lvl="0" algn="ctr"/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507992" y="2819400"/>
            <a:ext cx="9694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23285" y="3353306"/>
            <a:ext cx="8136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29332" y="3733800"/>
            <a:ext cx="9633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27812" y="4267200"/>
            <a:ext cx="9633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75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1707</Words>
  <Application>Microsoft Office PowerPoint</Application>
  <PresentationFormat>On-screen Show (4:3)</PresentationFormat>
  <Paragraphs>287</Paragraphs>
  <Slides>34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Microsoft YaHei</vt:lpstr>
      <vt:lpstr>宋体</vt:lpstr>
      <vt:lpstr>宋体</vt:lpstr>
      <vt:lpstr>Arial</vt:lpstr>
      <vt:lpstr>Arial-Rounded</vt:lpstr>
      <vt:lpstr>Calibri</vt:lpstr>
      <vt:lpstr>DFPOP1-W9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Long</dc:creator>
  <cp:lastModifiedBy>MAIHUNG</cp:lastModifiedBy>
  <cp:revision>21</cp:revision>
  <dcterms:created xsi:type="dcterms:W3CDTF">2023-02-27T06:54:34Z</dcterms:created>
  <dcterms:modified xsi:type="dcterms:W3CDTF">2025-04-17T02:02:30Z</dcterms:modified>
</cp:coreProperties>
</file>