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6"/>
  </p:notes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86" r:id="rId9"/>
    <p:sldId id="263" r:id="rId10"/>
    <p:sldId id="264" r:id="rId11"/>
    <p:sldId id="265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lata" panose="020B0604020202020204" charset="0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Noto Serif Display" panose="020B0604020202020204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aloo" panose="020B0604020202020204" charset="0"/>
      <p:regular r:id="rId25"/>
    </p:embeddedFont>
    <p:embeddedFont>
      <p:font typeface="Paytone One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521F-2161-48FD-8333-B8970656142C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172A0-BDA8-46C3-A14A-E626F77A3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4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9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4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6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5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4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6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1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6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1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5.png"/><Relationship Id="rId9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5.png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2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4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2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5.png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28624">
              <a:defRPr/>
            </a:pPr>
            <a:endParaRPr lang="en-US" sz="1576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3" y="2915214"/>
            <a:ext cx="137846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86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771486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494" y="1712055"/>
            <a:ext cx="795482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1486">
              <a:defRPr/>
            </a:pPr>
            <a:r>
              <a:rPr lang="en-US" sz="315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3" y="4815113"/>
            <a:ext cx="956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86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556"/>
            <a:ext cx="18288000" cy="1526516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94" y="8601020"/>
            <a:ext cx="4869868" cy="1526516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330" y="6184883"/>
            <a:ext cx="2781670" cy="4077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9117" y="6155445"/>
            <a:ext cx="956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86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24765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673706" y="5726230"/>
            <a:ext cx="4856066" cy="4781154"/>
          </a:xfrm>
          <a:custGeom>
            <a:avLst/>
            <a:gdLst/>
            <a:ahLst/>
            <a:cxnLst/>
            <a:rect l="l" t="t" r="r" b="b"/>
            <a:pathLst>
              <a:path w="4856066" h="4781154">
                <a:moveTo>
                  <a:pt x="0" y="0"/>
                </a:moveTo>
                <a:lnTo>
                  <a:pt x="4856066" y="0"/>
                </a:lnTo>
                <a:lnTo>
                  <a:pt x="4856066" y="4781154"/>
                </a:lnTo>
                <a:lnTo>
                  <a:pt x="0" y="4781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1619" y="7029268"/>
            <a:ext cx="3162962" cy="3257732"/>
          </a:xfrm>
          <a:custGeom>
            <a:avLst/>
            <a:gdLst/>
            <a:ahLst/>
            <a:cxnLst/>
            <a:rect l="l" t="t" r="r" b="b"/>
            <a:pathLst>
              <a:path w="3162962" h="3257732">
                <a:moveTo>
                  <a:pt x="0" y="0"/>
                </a:moveTo>
                <a:lnTo>
                  <a:pt x="3162962" y="0"/>
                </a:lnTo>
                <a:lnTo>
                  <a:pt x="3162962" y="3257732"/>
                </a:lnTo>
                <a:lnTo>
                  <a:pt x="0" y="3257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1082" y="4856282"/>
            <a:ext cx="12041376" cy="4851671"/>
          </a:xfrm>
          <a:custGeom>
            <a:avLst/>
            <a:gdLst/>
            <a:ahLst/>
            <a:cxnLst/>
            <a:rect l="l" t="t" r="r" b="b"/>
            <a:pathLst>
              <a:path w="12041376" h="4851671">
                <a:moveTo>
                  <a:pt x="0" y="0"/>
                </a:moveTo>
                <a:lnTo>
                  <a:pt x="12041377" y="0"/>
                </a:lnTo>
                <a:lnTo>
                  <a:pt x="12041377" y="4851671"/>
                </a:lnTo>
                <a:lnTo>
                  <a:pt x="0" y="48516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82600" y="179832"/>
            <a:ext cx="4137486" cy="28341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24097" y="1404837"/>
            <a:ext cx="6580902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Trả lời câu hỏi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7293" y="3061635"/>
            <a:ext cx="14698626" cy="222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4"/>
              </a:lnSpc>
            </a:pPr>
            <a:r>
              <a:rPr lang="en-US" sz="5286" dirty="0">
                <a:solidFill>
                  <a:srgbClr val="3080B4"/>
                </a:solidFill>
                <a:latin typeface="Baloo"/>
                <a:ea typeface="Baloo"/>
                <a:cs typeface="Baloo"/>
                <a:sym typeface="Baloo"/>
              </a:rPr>
              <a:t>Câu 2: Khi đến gần, ông thấy cậu bé đang làm gì? </a:t>
            </a:r>
          </a:p>
          <a:p>
            <a:pPr algn="ctr">
              <a:lnSpc>
                <a:spcPts val="5814"/>
              </a:lnSpc>
            </a:pPr>
            <a:r>
              <a:rPr lang="en-US" sz="5286" dirty="0">
                <a:solidFill>
                  <a:srgbClr val="3080B4"/>
                </a:solidFill>
                <a:latin typeface="Baloo"/>
                <a:ea typeface="Baloo"/>
                <a:cs typeface="Baloo"/>
                <a:sym typeface="Baloo"/>
              </a:rPr>
              <a:t>Vì sao cậu bé làm như vậy?</a:t>
            </a:r>
          </a:p>
          <a:p>
            <a:pPr algn="ctr">
              <a:lnSpc>
                <a:spcPts val="5814"/>
              </a:lnSpc>
              <a:spcBef>
                <a:spcPct val="0"/>
              </a:spcBef>
            </a:pPr>
            <a:endParaRPr lang="en-US" sz="5286" dirty="0">
              <a:solidFill>
                <a:srgbClr val="3080B4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19783" y="5703496"/>
            <a:ext cx="11663975" cy="385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508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Khi đến gần, ông thấy cậu bé đang nhặt những con sao biển bị thủy triều đánh dạt lên bờ và thả chúng trở lại với đại dương. </a:t>
            </a:r>
          </a:p>
          <a:p>
            <a:pPr algn="ctr">
              <a:lnSpc>
                <a:spcPts val="6059"/>
              </a:lnSpc>
              <a:spcBef>
                <a:spcPct val="0"/>
              </a:spcBef>
            </a:pPr>
            <a:endParaRPr lang="en-US" sz="5508" dirty="0">
              <a:solidFill>
                <a:srgbClr val="004AAD"/>
              </a:solidFill>
              <a:latin typeface="Baloo"/>
              <a:ea typeface="Baloo"/>
              <a:cs typeface="Baloo"/>
              <a:sym typeface="Baloo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673706" y="5726230"/>
            <a:ext cx="4856066" cy="4781154"/>
          </a:xfrm>
          <a:custGeom>
            <a:avLst/>
            <a:gdLst/>
            <a:ahLst/>
            <a:cxnLst/>
            <a:rect l="l" t="t" r="r" b="b"/>
            <a:pathLst>
              <a:path w="4856066" h="4781154">
                <a:moveTo>
                  <a:pt x="0" y="0"/>
                </a:moveTo>
                <a:lnTo>
                  <a:pt x="4856066" y="0"/>
                </a:lnTo>
                <a:lnTo>
                  <a:pt x="4856066" y="4781154"/>
                </a:lnTo>
                <a:lnTo>
                  <a:pt x="0" y="4781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1619" y="7029268"/>
            <a:ext cx="3162962" cy="3257732"/>
          </a:xfrm>
          <a:custGeom>
            <a:avLst/>
            <a:gdLst/>
            <a:ahLst/>
            <a:cxnLst/>
            <a:rect l="l" t="t" r="r" b="b"/>
            <a:pathLst>
              <a:path w="3162962" h="3257732">
                <a:moveTo>
                  <a:pt x="0" y="0"/>
                </a:moveTo>
                <a:lnTo>
                  <a:pt x="3162962" y="0"/>
                </a:lnTo>
                <a:lnTo>
                  <a:pt x="3162962" y="3257732"/>
                </a:lnTo>
                <a:lnTo>
                  <a:pt x="0" y="3257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1082" y="4856282"/>
            <a:ext cx="12041376" cy="4851671"/>
          </a:xfrm>
          <a:custGeom>
            <a:avLst/>
            <a:gdLst/>
            <a:ahLst/>
            <a:cxnLst/>
            <a:rect l="l" t="t" r="r" b="b"/>
            <a:pathLst>
              <a:path w="12041376" h="4851671">
                <a:moveTo>
                  <a:pt x="0" y="0"/>
                </a:moveTo>
                <a:lnTo>
                  <a:pt x="12041377" y="0"/>
                </a:lnTo>
                <a:lnTo>
                  <a:pt x="12041377" y="4851671"/>
                </a:lnTo>
                <a:lnTo>
                  <a:pt x="0" y="48516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82600" y="179832"/>
            <a:ext cx="4137486" cy="28341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27506" y="1264346"/>
            <a:ext cx="6580902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Trả lời câu hỏi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31082" y="3576621"/>
            <a:ext cx="10146718" cy="835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63"/>
              </a:lnSpc>
              <a:spcBef>
                <a:spcPct val="0"/>
              </a:spcBef>
            </a:pPr>
            <a:r>
              <a:rPr lang="en-US" sz="5875" dirty="0" smtClean="0">
                <a:solidFill>
                  <a:srgbClr val="3080B4"/>
                </a:solidFill>
                <a:latin typeface="Baloo"/>
                <a:ea typeface="Baloo"/>
                <a:cs typeface="Baloo"/>
                <a:sym typeface="Baloo"/>
              </a:rPr>
              <a:t>3.Vì </a:t>
            </a:r>
            <a:r>
              <a:rPr lang="en-US" sz="5875" dirty="0">
                <a:solidFill>
                  <a:srgbClr val="3080B4"/>
                </a:solidFill>
                <a:latin typeface="Baloo"/>
                <a:ea typeface="Baloo"/>
                <a:cs typeface="Baloo"/>
                <a:sym typeface="Baloo"/>
              </a:rPr>
              <a:t>sao cậu bé làm như vậy?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38888" y="5643096"/>
            <a:ext cx="10225766" cy="212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5"/>
              </a:lnSpc>
              <a:spcBef>
                <a:spcPct val="0"/>
              </a:spcBef>
            </a:pPr>
            <a:r>
              <a:rPr lang="en-US" sz="5068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Vì cậu thấy những con sao biển sắp chết vì thiếu nước, cậu muốn giúp chúng.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3813" y="-343015"/>
            <a:ext cx="4076468" cy="4076468"/>
          </a:xfrm>
          <a:custGeom>
            <a:avLst/>
            <a:gdLst/>
            <a:ahLst/>
            <a:cxnLst/>
            <a:rect l="l" t="t" r="r" b="b"/>
            <a:pathLst>
              <a:path w="4076468" h="4076468">
                <a:moveTo>
                  <a:pt x="0" y="0"/>
                </a:moveTo>
                <a:lnTo>
                  <a:pt x="4076468" y="0"/>
                </a:lnTo>
                <a:lnTo>
                  <a:pt x="4076468" y="4076469"/>
                </a:lnTo>
                <a:lnTo>
                  <a:pt x="0" y="4076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215576"/>
            <a:ext cx="4126079" cy="2108051"/>
          </a:xfrm>
          <a:custGeom>
            <a:avLst/>
            <a:gdLst/>
            <a:ahLst/>
            <a:cxnLst/>
            <a:rect l="l" t="t" r="r" b="b"/>
            <a:pathLst>
              <a:path w="4126079" h="2108051">
                <a:moveTo>
                  <a:pt x="0" y="0"/>
                </a:moveTo>
                <a:lnTo>
                  <a:pt x="4126079" y="0"/>
                </a:lnTo>
                <a:lnTo>
                  <a:pt x="4126079" y="2108052"/>
                </a:lnTo>
                <a:lnTo>
                  <a:pt x="0" y="21080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12</a:t>
            </a:r>
          </a:p>
        </p:txBody>
      </p:sp>
      <p:sp>
        <p:nvSpPr>
          <p:cNvPr id="6" name="Freeform 6"/>
          <p:cNvSpPr/>
          <p:nvPr/>
        </p:nvSpPr>
        <p:spPr>
          <a:xfrm>
            <a:off x="13431934" y="5629638"/>
            <a:ext cx="4856066" cy="4781154"/>
          </a:xfrm>
          <a:custGeom>
            <a:avLst/>
            <a:gdLst/>
            <a:ahLst/>
            <a:cxnLst/>
            <a:rect l="l" t="t" r="r" b="b"/>
            <a:pathLst>
              <a:path w="4856066" h="4781154">
                <a:moveTo>
                  <a:pt x="0" y="0"/>
                </a:moveTo>
                <a:lnTo>
                  <a:pt x="4856066" y="0"/>
                </a:lnTo>
                <a:lnTo>
                  <a:pt x="4856066" y="4781155"/>
                </a:lnTo>
                <a:lnTo>
                  <a:pt x="0" y="4781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900444" y="1964525"/>
            <a:ext cx="9159648" cy="8229600"/>
          </a:xfrm>
          <a:custGeom>
            <a:avLst/>
            <a:gdLst/>
            <a:ahLst/>
            <a:cxnLst/>
            <a:rect l="l" t="t" r="r" b="b"/>
            <a:pathLst>
              <a:path w="9159648" h="8229600">
                <a:moveTo>
                  <a:pt x="9159648" y="0"/>
                </a:moveTo>
                <a:lnTo>
                  <a:pt x="0" y="0"/>
                </a:lnTo>
                <a:lnTo>
                  <a:pt x="0" y="8229600"/>
                </a:lnTo>
                <a:lnTo>
                  <a:pt x="9159648" y="8229600"/>
                </a:lnTo>
                <a:lnTo>
                  <a:pt x="9159648" y="0"/>
                </a:lnTo>
                <a:close/>
              </a:path>
            </a:pathLst>
          </a:custGeom>
          <a:blipFill>
            <a:blip r:embed="rId7"/>
            <a:stretch>
              <a:fillRect l="-527"/>
            </a:stretch>
          </a:blipFill>
        </p:spPr>
      </p:sp>
      <p:sp>
        <p:nvSpPr>
          <p:cNvPr id="8" name="Freeform 8"/>
          <p:cNvSpPr/>
          <p:nvPr/>
        </p:nvSpPr>
        <p:spPr>
          <a:xfrm rot="635800">
            <a:off x="6398937" y="-297351"/>
            <a:ext cx="8585993" cy="8135229"/>
          </a:xfrm>
          <a:custGeom>
            <a:avLst/>
            <a:gdLst/>
            <a:ahLst/>
            <a:cxnLst/>
            <a:rect l="l" t="t" r="r" b="b"/>
            <a:pathLst>
              <a:path w="8585993" h="8135229">
                <a:moveTo>
                  <a:pt x="0" y="0"/>
                </a:moveTo>
                <a:lnTo>
                  <a:pt x="8585994" y="0"/>
                </a:lnTo>
                <a:lnTo>
                  <a:pt x="8585994" y="8135229"/>
                </a:lnTo>
                <a:lnTo>
                  <a:pt x="0" y="81352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562907" y="1210133"/>
            <a:ext cx="6676408" cy="4552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14"/>
              </a:lnSpc>
              <a:spcBef>
                <a:spcPct val="0"/>
              </a:spcBef>
            </a:pPr>
            <a:r>
              <a:rPr lang="en-US" sz="52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Câu 4: </a:t>
            </a:r>
            <a:r>
              <a:rPr lang="en-US" sz="5200" dirty="0" smtClean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Em có suy nghĩ gì về cử chỉ, hành động của người đàn ông trong đoạn kết của câu chuyện?</a:t>
            </a:r>
            <a:endParaRPr lang="en-US" sz="5200" dirty="0">
              <a:solidFill>
                <a:srgbClr val="000000"/>
              </a:solidFill>
              <a:latin typeface="Baloo"/>
              <a:ea typeface="Baloo"/>
              <a:cs typeface="Baloo"/>
              <a:sym typeface="Balo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89845" y="6942667"/>
            <a:ext cx="3574876" cy="3519728"/>
          </a:xfrm>
          <a:custGeom>
            <a:avLst/>
            <a:gdLst/>
            <a:ahLst/>
            <a:cxnLst/>
            <a:rect l="l" t="t" r="r" b="b"/>
            <a:pathLst>
              <a:path w="3574876" h="3519728">
                <a:moveTo>
                  <a:pt x="0" y="0"/>
                </a:moveTo>
                <a:lnTo>
                  <a:pt x="3574876" y="0"/>
                </a:lnTo>
                <a:lnTo>
                  <a:pt x="3574876" y="3519728"/>
                </a:lnTo>
                <a:lnTo>
                  <a:pt x="0" y="35197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03813" y="-343015"/>
            <a:ext cx="4076468" cy="4076468"/>
          </a:xfrm>
          <a:custGeom>
            <a:avLst/>
            <a:gdLst/>
            <a:ahLst/>
            <a:cxnLst/>
            <a:rect l="l" t="t" r="r" b="b"/>
            <a:pathLst>
              <a:path w="4076468" h="4076468">
                <a:moveTo>
                  <a:pt x="0" y="0"/>
                </a:moveTo>
                <a:lnTo>
                  <a:pt x="4076468" y="0"/>
                </a:lnTo>
                <a:lnTo>
                  <a:pt x="4076468" y="4076469"/>
                </a:lnTo>
                <a:lnTo>
                  <a:pt x="0" y="40764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1215576"/>
            <a:ext cx="4126079" cy="2108051"/>
          </a:xfrm>
          <a:custGeom>
            <a:avLst/>
            <a:gdLst/>
            <a:ahLst/>
            <a:cxnLst/>
            <a:rect l="l" t="t" r="r" b="b"/>
            <a:pathLst>
              <a:path w="4126079" h="2108051">
                <a:moveTo>
                  <a:pt x="0" y="0"/>
                </a:moveTo>
                <a:lnTo>
                  <a:pt x="4126079" y="0"/>
                </a:lnTo>
                <a:lnTo>
                  <a:pt x="4126079" y="2108052"/>
                </a:lnTo>
                <a:lnTo>
                  <a:pt x="0" y="21080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429" y="7702778"/>
            <a:ext cx="2679337" cy="2759617"/>
          </a:xfrm>
          <a:custGeom>
            <a:avLst/>
            <a:gdLst/>
            <a:ahLst/>
            <a:cxnLst/>
            <a:rect l="l" t="t" r="r" b="b"/>
            <a:pathLst>
              <a:path w="2679337" h="2759617">
                <a:moveTo>
                  <a:pt x="0" y="0"/>
                </a:moveTo>
                <a:lnTo>
                  <a:pt x="2679337" y="0"/>
                </a:lnTo>
                <a:lnTo>
                  <a:pt x="2679337" y="2759617"/>
                </a:lnTo>
                <a:lnTo>
                  <a:pt x="0" y="27596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51099" y="3054662"/>
            <a:ext cx="2310224" cy="1932188"/>
          </a:xfrm>
          <a:custGeom>
            <a:avLst/>
            <a:gdLst/>
            <a:ahLst/>
            <a:cxnLst/>
            <a:rect l="l" t="t" r="r" b="b"/>
            <a:pathLst>
              <a:path w="2310224" h="1932188">
                <a:moveTo>
                  <a:pt x="0" y="0"/>
                </a:moveTo>
                <a:lnTo>
                  <a:pt x="2310224" y="0"/>
                </a:lnTo>
                <a:lnTo>
                  <a:pt x="2310224" y="1932188"/>
                </a:lnTo>
                <a:lnTo>
                  <a:pt x="0" y="19321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63409" y="2393137"/>
            <a:ext cx="1386739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85566" lvl="1" indent="-542783" algn="ctr">
              <a:lnSpc>
                <a:spcPts val="5530"/>
              </a:lnSpc>
              <a:buAutoNum type="arabicPeriod"/>
            </a:pPr>
            <a:r>
              <a:rPr lang="en-US" sz="5028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Những từ </a:t>
            </a:r>
            <a:r>
              <a:rPr lang="en-US" sz="5028" dirty="0" smtClean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ngữ </a:t>
            </a:r>
            <a:r>
              <a:rPr lang="en-US" sz="5028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nào dưới đây chỉ hoạt động?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13</a:t>
            </a:r>
          </a:p>
        </p:txBody>
      </p:sp>
      <p:sp>
        <p:nvSpPr>
          <p:cNvPr id="11" name="Freeform 11"/>
          <p:cNvSpPr/>
          <p:nvPr/>
        </p:nvSpPr>
        <p:spPr>
          <a:xfrm>
            <a:off x="6321996" y="3184980"/>
            <a:ext cx="2310224" cy="1932188"/>
          </a:xfrm>
          <a:custGeom>
            <a:avLst/>
            <a:gdLst/>
            <a:ahLst/>
            <a:cxnLst/>
            <a:rect l="l" t="t" r="r" b="b"/>
            <a:pathLst>
              <a:path w="2310224" h="1932188">
                <a:moveTo>
                  <a:pt x="0" y="0"/>
                </a:moveTo>
                <a:lnTo>
                  <a:pt x="2310224" y="0"/>
                </a:lnTo>
                <a:lnTo>
                  <a:pt x="2310224" y="1932188"/>
                </a:lnTo>
                <a:lnTo>
                  <a:pt x="0" y="19321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566265" y="5113436"/>
            <a:ext cx="2310224" cy="1932188"/>
          </a:xfrm>
          <a:custGeom>
            <a:avLst/>
            <a:gdLst/>
            <a:ahLst/>
            <a:cxnLst/>
            <a:rect l="l" t="t" r="r" b="b"/>
            <a:pathLst>
              <a:path w="2310224" h="1932188">
                <a:moveTo>
                  <a:pt x="0" y="0"/>
                </a:moveTo>
                <a:lnTo>
                  <a:pt x="2310224" y="0"/>
                </a:lnTo>
                <a:lnTo>
                  <a:pt x="2310224" y="1932188"/>
                </a:lnTo>
                <a:lnTo>
                  <a:pt x="0" y="19321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495687" y="3184980"/>
            <a:ext cx="2310224" cy="1932188"/>
          </a:xfrm>
          <a:custGeom>
            <a:avLst/>
            <a:gdLst/>
            <a:ahLst/>
            <a:cxnLst/>
            <a:rect l="l" t="t" r="r" b="b"/>
            <a:pathLst>
              <a:path w="2310224" h="1932188">
                <a:moveTo>
                  <a:pt x="0" y="0"/>
                </a:moveTo>
                <a:lnTo>
                  <a:pt x="2310224" y="0"/>
                </a:lnTo>
                <a:lnTo>
                  <a:pt x="2310224" y="1932188"/>
                </a:lnTo>
                <a:lnTo>
                  <a:pt x="0" y="19321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634262" y="5113436"/>
            <a:ext cx="2310224" cy="1932188"/>
          </a:xfrm>
          <a:custGeom>
            <a:avLst/>
            <a:gdLst/>
            <a:ahLst/>
            <a:cxnLst/>
            <a:rect l="l" t="t" r="r" b="b"/>
            <a:pathLst>
              <a:path w="2310224" h="1932188">
                <a:moveTo>
                  <a:pt x="0" y="0"/>
                </a:moveTo>
                <a:lnTo>
                  <a:pt x="2310224" y="0"/>
                </a:lnTo>
                <a:lnTo>
                  <a:pt x="2310224" y="1932188"/>
                </a:lnTo>
                <a:lnTo>
                  <a:pt x="0" y="19321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523125" y="5113436"/>
            <a:ext cx="2310224" cy="1932188"/>
          </a:xfrm>
          <a:custGeom>
            <a:avLst/>
            <a:gdLst/>
            <a:ahLst/>
            <a:cxnLst/>
            <a:rect l="l" t="t" r="r" b="b"/>
            <a:pathLst>
              <a:path w="2310224" h="1932188">
                <a:moveTo>
                  <a:pt x="0" y="0"/>
                </a:moveTo>
                <a:lnTo>
                  <a:pt x="2310224" y="0"/>
                </a:lnTo>
                <a:lnTo>
                  <a:pt x="2310224" y="1932188"/>
                </a:lnTo>
                <a:lnTo>
                  <a:pt x="0" y="19321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708028" y="7016134"/>
            <a:ext cx="2310224" cy="1932188"/>
          </a:xfrm>
          <a:custGeom>
            <a:avLst/>
            <a:gdLst/>
            <a:ahLst/>
            <a:cxnLst/>
            <a:rect l="l" t="t" r="r" b="b"/>
            <a:pathLst>
              <a:path w="2310224" h="1932188">
                <a:moveTo>
                  <a:pt x="0" y="0"/>
                </a:moveTo>
                <a:lnTo>
                  <a:pt x="2310224" y="0"/>
                </a:lnTo>
                <a:lnTo>
                  <a:pt x="2310224" y="1932187"/>
                </a:lnTo>
                <a:lnTo>
                  <a:pt x="0" y="19321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733806" y="7150399"/>
            <a:ext cx="2310224" cy="1932188"/>
          </a:xfrm>
          <a:custGeom>
            <a:avLst/>
            <a:gdLst/>
            <a:ahLst/>
            <a:cxnLst/>
            <a:rect l="l" t="t" r="r" b="b"/>
            <a:pathLst>
              <a:path w="2310224" h="1932188">
                <a:moveTo>
                  <a:pt x="0" y="0"/>
                </a:moveTo>
                <a:lnTo>
                  <a:pt x="2310224" y="0"/>
                </a:lnTo>
                <a:lnTo>
                  <a:pt x="2310224" y="1932187"/>
                </a:lnTo>
                <a:lnTo>
                  <a:pt x="0" y="19321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499155" y="7016134"/>
            <a:ext cx="2310224" cy="1932188"/>
          </a:xfrm>
          <a:custGeom>
            <a:avLst/>
            <a:gdLst/>
            <a:ahLst/>
            <a:cxnLst/>
            <a:rect l="l" t="t" r="r" b="b"/>
            <a:pathLst>
              <a:path w="2310224" h="1932188">
                <a:moveTo>
                  <a:pt x="0" y="0"/>
                </a:moveTo>
                <a:lnTo>
                  <a:pt x="2310224" y="0"/>
                </a:lnTo>
                <a:lnTo>
                  <a:pt x="2310224" y="1932187"/>
                </a:lnTo>
                <a:lnTo>
                  <a:pt x="0" y="19321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310564" y="3515333"/>
            <a:ext cx="1696712" cy="1076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8"/>
              </a:lnSpc>
            </a:pPr>
            <a:r>
              <a:rPr lang="en-US" sz="4477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Cúi xuống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58687" y="5603246"/>
            <a:ext cx="1696712" cy="1076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8"/>
              </a:lnSpc>
            </a:pPr>
            <a:r>
              <a:rPr lang="en-US" sz="4477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dạo</a:t>
            </a:r>
          </a:p>
          <a:p>
            <a:pPr algn="ctr">
              <a:lnSpc>
                <a:spcPts val="4118"/>
              </a:lnSpc>
            </a:pPr>
            <a:r>
              <a:rPr lang="en-US" sz="4477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bộ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54779" y="7766197"/>
            <a:ext cx="1696712" cy="55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8"/>
              </a:lnSpc>
            </a:pPr>
            <a:r>
              <a:rPr lang="en-US" sz="4477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biển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040562" y="7900462"/>
            <a:ext cx="1696712" cy="55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8"/>
              </a:lnSpc>
            </a:pPr>
            <a:r>
              <a:rPr lang="en-US" sz="4477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cậu bé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47908" y="5375257"/>
            <a:ext cx="1696712" cy="1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8"/>
              </a:lnSpc>
            </a:pPr>
            <a:r>
              <a:rPr lang="en-US" sz="4477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người đàn ông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628752" y="3899409"/>
            <a:ext cx="1696712" cy="55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8"/>
              </a:lnSpc>
            </a:pPr>
            <a:r>
              <a:rPr lang="en-US" sz="4477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thả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802443" y="3848039"/>
            <a:ext cx="1696712" cy="55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8"/>
              </a:lnSpc>
            </a:pPr>
            <a:r>
              <a:rPr lang="en-US" sz="4477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nhặt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941018" y="5625666"/>
            <a:ext cx="1696712" cy="1076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8"/>
              </a:lnSpc>
            </a:pPr>
            <a:r>
              <a:rPr lang="en-US" sz="4477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sao biển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805911" y="7505944"/>
            <a:ext cx="1696712" cy="1076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8"/>
              </a:lnSpc>
            </a:pPr>
            <a:r>
              <a:rPr lang="en-US" sz="4477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tiến lại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70960" y="951664"/>
            <a:ext cx="10414248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3080B4"/>
                </a:solidFill>
                <a:latin typeface="Baloo"/>
                <a:ea typeface="Baloo"/>
                <a:cs typeface="Baloo"/>
                <a:sym typeface="Baloo"/>
              </a:rPr>
              <a:t>Luyện tập theo văn bản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5" grpId="0"/>
      <p:bldP spid="26" grpId="0"/>
      <p:bldP spid="26" grpId="1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03813" y="-343015"/>
            <a:ext cx="4076468" cy="4076468"/>
          </a:xfrm>
          <a:custGeom>
            <a:avLst/>
            <a:gdLst/>
            <a:ahLst/>
            <a:cxnLst/>
            <a:rect l="l" t="t" r="r" b="b"/>
            <a:pathLst>
              <a:path w="4076468" h="4076468">
                <a:moveTo>
                  <a:pt x="0" y="0"/>
                </a:moveTo>
                <a:lnTo>
                  <a:pt x="4076468" y="0"/>
                </a:lnTo>
                <a:lnTo>
                  <a:pt x="4076468" y="4076469"/>
                </a:lnTo>
                <a:lnTo>
                  <a:pt x="0" y="40764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1215576"/>
            <a:ext cx="4126079" cy="2108051"/>
          </a:xfrm>
          <a:custGeom>
            <a:avLst/>
            <a:gdLst/>
            <a:ahLst/>
            <a:cxnLst/>
            <a:rect l="l" t="t" r="r" b="b"/>
            <a:pathLst>
              <a:path w="4126079" h="2108051">
                <a:moveTo>
                  <a:pt x="0" y="0"/>
                </a:moveTo>
                <a:lnTo>
                  <a:pt x="4126079" y="0"/>
                </a:lnTo>
                <a:lnTo>
                  <a:pt x="4126079" y="2108052"/>
                </a:lnTo>
                <a:lnTo>
                  <a:pt x="0" y="2108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678418" y="5445125"/>
            <a:ext cx="2476361" cy="4114800"/>
          </a:xfrm>
          <a:custGeom>
            <a:avLst/>
            <a:gdLst/>
            <a:ahLst/>
            <a:cxnLst/>
            <a:rect l="l" t="t" r="r" b="b"/>
            <a:pathLst>
              <a:path w="2476361" h="4114800">
                <a:moveTo>
                  <a:pt x="0" y="0"/>
                </a:moveTo>
                <a:lnTo>
                  <a:pt x="2476361" y="0"/>
                </a:lnTo>
                <a:lnTo>
                  <a:pt x="24763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572000" y="5012586"/>
            <a:ext cx="10879492" cy="1484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30"/>
              </a:lnSpc>
            </a:pPr>
            <a:r>
              <a:rPr lang="en-US" sz="65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2. </a:t>
            </a:r>
            <a:r>
              <a:rPr lang="en-US" sz="6500" dirty="0" smtClean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Trong bài đọc, câu nào là câu hỏi?</a:t>
            </a:r>
            <a:endParaRPr lang="en-US" sz="6500" dirty="0">
              <a:solidFill>
                <a:srgbClr val="000000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14800" y="2853289"/>
            <a:ext cx="10414248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3080B4"/>
                </a:solidFill>
                <a:latin typeface="Baloo"/>
                <a:ea typeface="Baloo"/>
                <a:cs typeface="Baloo"/>
                <a:sym typeface="Baloo"/>
              </a:rPr>
              <a:t>Luyện tập theo văn bản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04070" y="5143500"/>
            <a:ext cx="5114819" cy="5035916"/>
          </a:xfrm>
          <a:custGeom>
            <a:avLst/>
            <a:gdLst/>
            <a:ahLst/>
            <a:cxnLst/>
            <a:rect l="l" t="t" r="r" b="b"/>
            <a:pathLst>
              <a:path w="5114819" h="5035916">
                <a:moveTo>
                  <a:pt x="0" y="0"/>
                </a:moveTo>
                <a:lnTo>
                  <a:pt x="5114820" y="0"/>
                </a:lnTo>
                <a:lnTo>
                  <a:pt x="5114820" y="5035916"/>
                </a:lnTo>
                <a:lnTo>
                  <a:pt x="0" y="5035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8322475"/>
            <a:ext cx="2445148" cy="1871650"/>
          </a:xfrm>
          <a:custGeom>
            <a:avLst/>
            <a:gdLst/>
            <a:ahLst/>
            <a:cxnLst/>
            <a:rect l="l" t="t" r="r" b="b"/>
            <a:pathLst>
              <a:path w="2445148" h="1871650">
                <a:moveTo>
                  <a:pt x="0" y="0"/>
                </a:moveTo>
                <a:lnTo>
                  <a:pt x="2445148" y="0"/>
                </a:lnTo>
                <a:lnTo>
                  <a:pt x="2445148" y="1871650"/>
                </a:lnTo>
                <a:lnTo>
                  <a:pt x="0" y="1871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03813" y="-343015"/>
            <a:ext cx="4076468" cy="4076468"/>
          </a:xfrm>
          <a:custGeom>
            <a:avLst/>
            <a:gdLst/>
            <a:ahLst/>
            <a:cxnLst/>
            <a:rect l="l" t="t" r="r" b="b"/>
            <a:pathLst>
              <a:path w="4076468" h="4076468">
                <a:moveTo>
                  <a:pt x="0" y="0"/>
                </a:moveTo>
                <a:lnTo>
                  <a:pt x="4076468" y="0"/>
                </a:lnTo>
                <a:lnTo>
                  <a:pt x="4076468" y="4076469"/>
                </a:lnTo>
                <a:lnTo>
                  <a:pt x="0" y="40764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1215576"/>
            <a:ext cx="4126079" cy="2108051"/>
          </a:xfrm>
          <a:custGeom>
            <a:avLst/>
            <a:gdLst/>
            <a:ahLst/>
            <a:cxnLst/>
            <a:rect l="l" t="t" r="r" b="b"/>
            <a:pathLst>
              <a:path w="4126079" h="2108051">
                <a:moveTo>
                  <a:pt x="0" y="0"/>
                </a:moveTo>
                <a:lnTo>
                  <a:pt x="4126079" y="0"/>
                </a:lnTo>
                <a:lnTo>
                  <a:pt x="4126079" y="2108052"/>
                </a:lnTo>
                <a:lnTo>
                  <a:pt x="0" y="210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90539" y="1028700"/>
            <a:ext cx="4857624" cy="2481804"/>
          </a:xfrm>
          <a:custGeom>
            <a:avLst/>
            <a:gdLst/>
            <a:ahLst/>
            <a:cxnLst/>
            <a:rect l="l" t="t" r="r" b="b"/>
            <a:pathLst>
              <a:path w="4857624" h="2481804">
                <a:moveTo>
                  <a:pt x="0" y="0"/>
                </a:moveTo>
                <a:lnTo>
                  <a:pt x="4857623" y="0"/>
                </a:lnTo>
                <a:lnTo>
                  <a:pt x="4857623" y="2481804"/>
                </a:lnTo>
                <a:lnTo>
                  <a:pt x="0" y="24818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6164198"/>
            <a:ext cx="4532414" cy="4668216"/>
          </a:xfrm>
          <a:custGeom>
            <a:avLst/>
            <a:gdLst/>
            <a:ahLst/>
            <a:cxnLst/>
            <a:rect l="l" t="t" r="r" b="b"/>
            <a:pathLst>
              <a:path w="4532414" h="4668216">
                <a:moveTo>
                  <a:pt x="0" y="0"/>
                </a:moveTo>
                <a:lnTo>
                  <a:pt x="4532414" y="0"/>
                </a:lnTo>
                <a:lnTo>
                  <a:pt x="4532414" y="4668217"/>
                </a:lnTo>
                <a:lnTo>
                  <a:pt x="0" y="46682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532414" y="3510504"/>
            <a:ext cx="2944800" cy="1788297"/>
          </a:xfrm>
          <a:custGeom>
            <a:avLst/>
            <a:gdLst/>
            <a:ahLst/>
            <a:cxnLst/>
            <a:rect l="l" t="t" r="r" b="b"/>
            <a:pathLst>
              <a:path w="2944800" h="1788297">
                <a:moveTo>
                  <a:pt x="0" y="0"/>
                </a:moveTo>
                <a:lnTo>
                  <a:pt x="2944800" y="0"/>
                </a:lnTo>
                <a:lnTo>
                  <a:pt x="2944800" y="1788297"/>
                </a:lnTo>
                <a:lnTo>
                  <a:pt x="0" y="178829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97220" y="1441518"/>
            <a:ext cx="12763373" cy="1191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74"/>
              </a:lnSpc>
            </a:pPr>
            <a:r>
              <a:rPr lang="en-US" sz="8340" dirty="0">
                <a:solidFill>
                  <a:srgbClr val="3080B4"/>
                </a:solidFill>
                <a:latin typeface="Baloo"/>
                <a:ea typeface="Baloo"/>
                <a:cs typeface="Baloo"/>
                <a:sym typeface="Baloo"/>
              </a:rPr>
              <a:t>Hành tinh xanh của em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9644" y="2836355"/>
            <a:ext cx="14549904" cy="324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23"/>
              </a:lnSpc>
            </a:pPr>
            <a:r>
              <a:rPr lang="en-US" sz="11475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Bài 15: Những con sao biển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70495" y="4932555"/>
            <a:ext cx="4190098" cy="86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5"/>
              </a:lnSpc>
            </a:pPr>
            <a:r>
              <a:rPr lang="en-US" sz="6032" dirty="0">
                <a:solidFill>
                  <a:srgbClr val="004AAD"/>
                </a:solidFill>
                <a:latin typeface="Alata"/>
                <a:ea typeface="Alata"/>
                <a:cs typeface="Alata"/>
                <a:sym typeface="Alata"/>
              </a:rPr>
              <a:t>(tiết 1, 2)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35522" y="7020700"/>
            <a:ext cx="10468548" cy="86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5"/>
              </a:lnSpc>
            </a:pPr>
            <a:r>
              <a:rPr lang="en-US" sz="6032">
                <a:solidFill>
                  <a:srgbClr val="004AAD"/>
                </a:solidFill>
                <a:latin typeface="Alata"/>
                <a:ea typeface="Alata"/>
                <a:cs typeface="Alata"/>
                <a:sym typeface="Alata"/>
              </a:rPr>
              <a:t>Đọc: NHỮNG CON SAO BIỂN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3813" y="-343015"/>
            <a:ext cx="4076468" cy="4076468"/>
          </a:xfrm>
          <a:custGeom>
            <a:avLst/>
            <a:gdLst/>
            <a:ahLst/>
            <a:cxnLst/>
            <a:rect l="l" t="t" r="r" b="b"/>
            <a:pathLst>
              <a:path w="4076468" h="4076468">
                <a:moveTo>
                  <a:pt x="0" y="0"/>
                </a:moveTo>
                <a:lnTo>
                  <a:pt x="4076468" y="0"/>
                </a:lnTo>
                <a:lnTo>
                  <a:pt x="4076468" y="4076469"/>
                </a:lnTo>
                <a:lnTo>
                  <a:pt x="0" y="4076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2242" y="1173698"/>
            <a:ext cx="16286369" cy="7939605"/>
          </a:xfrm>
          <a:custGeom>
            <a:avLst/>
            <a:gdLst/>
            <a:ahLst/>
            <a:cxnLst/>
            <a:rect l="l" t="t" r="r" b="b"/>
            <a:pathLst>
              <a:path w="16286369" h="7939605">
                <a:moveTo>
                  <a:pt x="0" y="0"/>
                </a:moveTo>
                <a:lnTo>
                  <a:pt x="16286369" y="0"/>
                </a:lnTo>
                <a:lnTo>
                  <a:pt x="16286369" y="7939604"/>
                </a:lnTo>
                <a:lnTo>
                  <a:pt x="0" y="79396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08529" y="571500"/>
            <a:ext cx="13402871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92"/>
              </a:lnSpc>
              <a:spcBef>
                <a:spcPct val="0"/>
              </a:spcBef>
            </a:pPr>
            <a:r>
              <a:rPr lang="en-US" sz="4351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1. Nói về sự khác nhau giữa 2 bức tranh dưới </a:t>
            </a:r>
            <a:r>
              <a:rPr lang="en-US" sz="4351" dirty="0" smtClean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đây:</a:t>
            </a:r>
            <a:endParaRPr lang="en-US" sz="4351" dirty="0">
              <a:solidFill>
                <a:srgbClr val="004AAD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72242" y="8850520"/>
            <a:ext cx="1638705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9"/>
              </a:lnSpc>
              <a:spcBef>
                <a:spcPct val="0"/>
              </a:spcBef>
            </a:pPr>
            <a:r>
              <a:rPr lang="en-US" sz="4292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2. Theo em, chúng ta nên làm gì để giữ cho biển luôn sạch đẹp?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4AA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48162" y="3733454"/>
            <a:ext cx="7324896" cy="7211899"/>
          </a:xfrm>
          <a:custGeom>
            <a:avLst/>
            <a:gdLst/>
            <a:ahLst/>
            <a:cxnLst/>
            <a:rect l="l" t="t" r="r" b="b"/>
            <a:pathLst>
              <a:path w="7324896" h="7211899">
                <a:moveTo>
                  <a:pt x="0" y="0"/>
                </a:moveTo>
                <a:lnTo>
                  <a:pt x="7324897" y="0"/>
                </a:lnTo>
                <a:lnTo>
                  <a:pt x="7324897" y="7211898"/>
                </a:lnTo>
                <a:lnTo>
                  <a:pt x="0" y="7211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328"/>
            <a:ext cx="2294184" cy="2294184"/>
          </a:xfrm>
          <a:custGeom>
            <a:avLst/>
            <a:gdLst/>
            <a:ahLst/>
            <a:cxnLst/>
            <a:rect l="l" t="t" r="r" b="b"/>
            <a:pathLst>
              <a:path w="2294184" h="2294184">
                <a:moveTo>
                  <a:pt x="0" y="0"/>
                </a:moveTo>
                <a:lnTo>
                  <a:pt x="2294184" y="0"/>
                </a:lnTo>
                <a:lnTo>
                  <a:pt x="2294184" y="2294184"/>
                </a:lnTo>
                <a:lnTo>
                  <a:pt x="0" y="229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5036" y="928483"/>
            <a:ext cx="2322104" cy="1186384"/>
          </a:xfrm>
          <a:custGeom>
            <a:avLst/>
            <a:gdLst/>
            <a:ahLst/>
            <a:cxnLst/>
            <a:rect l="l" t="t" r="r" b="b"/>
            <a:pathLst>
              <a:path w="2322104" h="1186384">
                <a:moveTo>
                  <a:pt x="0" y="0"/>
                </a:moveTo>
                <a:lnTo>
                  <a:pt x="2322105" y="0"/>
                </a:lnTo>
                <a:lnTo>
                  <a:pt x="2322105" y="1186384"/>
                </a:lnTo>
                <a:lnTo>
                  <a:pt x="0" y="1186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90539" y="1028700"/>
            <a:ext cx="4857624" cy="2481804"/>
          </a:xfrm>
          <a:custGeom>
            <a:avLst/>
            <a:gdLst/>
            <a:ahLst/>
            <a:cxnLst/>
            <a:rect l="l" t="t" r="r" b="b"/>
            <a:pathLst>
              <a:path w="4857624" h="2481804">
                <a:moveTo>
                  <a:pt x="0" y="0"/>
                </a:moveTo>
                <a:lnTo>
                  <a:pt x="4857623" y="0"/>
                </a:lnTo>
                <a:lnTo>
                  <a:pt x="4857623" y="2481804"/>
                </a:lnTo>
                <a:lnTo>
                  <a:pt x="0" y="2481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0686" y="794715"/>
            <a:ext cx="14369925" cy="9106940"/>
          </a:xfrm>
          <a:custGeom>
            <a:avLst/>
            <a:gdLst/>
            <a:ahLst/>
            <a:cxnLst/>
            <a:rect l="l" t="t" r="r" b="b"/>
            <a:pathLst>
              <a:path w="14369925" h="9106940">
                <a:moveTo>
                  <a:pt x="0" y="0"/>
                </a:moveTo>
                <a:lnTo>
                  <a:pt x="14369924" y="0"/>
                </a:lnTo>
                <a:lnTo>
                  <a:pt x="14369924" y="9106939"/>
                </a:lnTo>
                <a:lnTo>
                  <a:pt x="0" y="91069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48162" y="3733454"/>
            <a:ext cx="7324896" cy="7211899"/>
          </a:xfrm>
          <a:custGeom>
            <a:avLst/>
            <a:gdLst/>
            <a:ahLst/>
            <a:cxnLst/>
            <a:rect l="l" t="t" r="r" b="b"/>
            <a:pathLst>
              <a:path w="7324896" h="7211899">
                <a:moveTo>
                  <a:pt x="0" y="0"/>
                </a:moveTo>
                <a:lnTo>
                  <a:pt x="7324897" y="0"/>
                </a:lnTo>
                <a:lnTo>
                  <a:pt x="7324897" y="7211898"/>
                </a:lnTo>
                <a:lnTo>
                  <a:pt x="0" y="72118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8322475"/>
            <a:ext cx="2445148" cy="1871650"/>
          </a:xfrm>
          <a:custGeom>
            <a:avLst/>
            <a:gdLst/>
            <a:ahLst/>
            <a:cxnLst/>
            <a:rect l="l" t="t" r="r" b="b"/>
            <a:pathLst>
              <a:path w="2445148" h="1871650">
                <a:moveTo>
                  <a:pt x="0" y="0"/>
                </a:moveTo>
                <a:lnTo>
                  <a:pt x="2445148" y="0"/>
                </a:lnTo>
                <a:lnTo>
                  <a:pt x="2445148" y="1871650"/>
                </a:lnTo>
                <a:lnTo>
                  <a:pt x="0" y="1871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03813" y="-343015"/>
            <a:ext cx="4076468" cy="4076468"/>
          </a:xfrm>
          <a:custGeom>
            <a:avLst/>
            <a:gdLst/>
            <a:ahLst/>
            <a:cxnLst/>
            <a:rect l="l" t="t" r="r" b="b"/>
            <a:pathLst>
              <a:path w="4076468" h="4076468">
                <a:moveTo>
                  <a:pt x="0" y="0"/>
                </a:moveTo>
                <a:lnTo>
                  <a:pt x="4076468" y="0"/>
                </a:lnTo>
                <a:lnTo>
                  <a:pt x="4076468" y="4076469"/>
                </a:lnTo>
                <a:lnTo>
                  <a:pt x="0" y="40764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1215576"/>
            <a:ext cx="4126079" cy="2108051"/>
          </a:xfrm>
          <a:custGeom>
            <a:avLst/>
            <a:gdLst/>
            <a:ahLst/>
            <a:cxnLst/>
            <a:rect l="l" t="t" r="r" b="b"/>
            <a:pathLst>
              <a:path w="4126079" h="2108051">
                <a:moveTo>
                  <a:pt x="0" y="0"/>
                </a:moveTo>
                <a:lnTo>
                  <a:pt x="4126079" y="0"/>
                </a:lnTo>
                <a:lnTo>
                  <a:pt x="4126079" y="2108052"/>
                </a:lnTo>
                <a:lnTo>
                  <a:pt x="0" y="210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90539" y="1028700"/>
            <a:ext cx="4857624" cy="2481804"/>
          </a:xfrm>
          <a:custGeom>
            <a:avLst/>
            <a:gdLst/>
            <a:ahLst/>
            <a:cxnLst/>
            <a:rect l="l" t="t" r="r" b="b"/>
            <a:pathLst>
              <a:path w="4857624" h="2481804">
                <a:moveTo>
                  <a:pt x="0" y="0"/>
                </a:moveTo>
                <a:lnTo>
                  <a:pt x="4857623" y="0"/>
                </a:lnTo>
                <a:lnTo>
                  <a:pt x="4857623" y="2481804"/>
                </a:lnTo>
                <a:lnTo>
                  <a:pt x="0" y="24818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6164198"/>
            <a:ext cx="4532414" cy="4668216"/>
          </a:xfrm>
          <a:custGeom>
            <a:avLst/>
            <a:gdLst/>
            <a:ahLst/>
            <a:cxnLst/>
            <a:rect l="l" t="t" r="r" b="b"/>
            <a:pathLst>
              <a:path w="4532414" h="4668216">
                <a:moveTo>
                  <a:pt x="0" y="0"/>
                </a:moveTo>
                <a:lnTo>
                  <a:pt x="4532414" y="0"/>
                </a:lnTo>
                <a:lnTo>
                  <a:pt x="4532414" y="4668217"/>
                </a:lnTo>
                <a:lnTo>
                  <a:pt x="0" y="46682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532414" y="3510504"/>
            <a:ext cx="2944800" cy="1788297"/>
          </a:xfrm>
          <a:custGeom>
            <a:avLst/>
            <a:gdLst/>
            <a:ahLst/>
            <a:cxnLst/>
            <a:rect l="l" t="t" r="r" b="b"/>
            <a:pathLst>
              <a:path w="2944800" h="1788297">
                <a:moveTo>
                  <a:pt x="0" y="0"/>
                </a:moveTo>
                <a:lnTo>
                  <a:pt x="2944800" y="0"/>
                </a:lnTo>
                <a:lnTo>
                  <a:pt x="2944800" y="1788297"/>
                </a:lnTo>
                <a:lnTo>
                  <a:pt x="0" y="178829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88951" y="1773180"/>
            <a:ext cx="17110099" cy="7051241"/>
            <a:chOff x="0" y="0"/>
            <a:chExt cx="4506363" cy="185711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06363" cy="1857117"/>
            </a:xfrm>
            <a:custGeom>
              <a:avLst/>
              <a:gdLst/>
              <a:ahLst/>
              <a:cxnLst/>
              <a:rect l="l" t="t" r="r" b="b"/>
              <a:pathLst>
                <a:path w="4506363" h="1857117">
                  <a:moveTo>
                    <a:pt x="23076" y="0"/>
                  </a:moveTo>
                  <a:lnTo>
                    <a:pt x="4483287" y="0"/>
                  </a:lnTo>
                  <a:cubicBezTo>
                    <a:pt x="4489407" y="0"/>
                    <a:pt x="4495277" y="2431"/>
                    <a:pt x="4499604" y="6759"/>
                  </a:cubicBezTo>
                  <a:cubicBezTo>
                    <a:pt x="4503932" y="11087"/>
                    <a:pt x="4506363" y="16956"/>
                    <a:pt x="4506363" y="23076"/>
                  </a:cubicBezTo>
                  <a:lnTo>
                    <a:pt x="4506363" y="1834041"/>
                  </a:lnTo>
                  <a:cubicBezTo>
                    <a:pt x="4506363" y="1840161"/>
                    <a:pt x="4503932" y="1846031"/>
                    <a:pt x="4499604" y="1850358"/>
                  </a:cubicBezTo>
                  <a:cubicBezTo>
                    <a:pt x="4495277" y="1854686"/>
                    <a:pt x="4489407" y="1857117"/>
                    <a:pt x="4483287" y="1857117"/>
                  </a:cubicBezTo>
                  <a:lnTo>
                    <a:pt x="23076" y="1857117"/>
                  </a:lnTo>
                  <a:cubicBezTo>
                    <a:pt x="16956" y="1857117"/>
                    <a:pt x="11087" y="1854686"/>
                    <a:pt x="6759" y="1850358"/>
                  </a:cubicBezTo>
                  <a:cubicBezTo>
                    <a:pt x="2431" y="1846031"/>
                    <a:pt x="0" y="1840161"/>
                    <a:pt x="0" y="1834041"/>
                  </a:cubicBezTo>
                  <a:lnTo>
                    <a:pt x="0" y="23076"/>
                  </a:lnTo>
                  <a:cubicBezTo>
                    <a:pt x="0" y="16956"/>
                    <a:pt x="2431" y="11087"/>
                    <a:pt x="6759" y="6759"/>
                  </a:cubicBezTo>
                  <a:cubicBezTo>
                    <a:pt x="11087" y="2431"/>
                    <a:pt x="16956" y="0"/>
                    <a:pt x="23076" y="0"/>
                  </a:cubicBezTo>
                  <a:close/>
                </a:path>
              </a:pathLst>
            </a:custGeom>
            <a:solidFill>
              <a:srgbClr val="F7DE99">
                <a:alpha val="75686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4506363" cy="1914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dirty="0">
                  <a:solidFill>
                    <a:srgbClr val="000000">
                      <a:alpha val="75686"/>
                    </a:srgbClr>
                  </a:solidFill>
                  <a:latin typeface="Alata"/>
                  <a:ea typeface="Alata"/>
                  <a:cs typeface="Alata"/>
                  <a:sym typeface="Alata"/>
                </a:rPr>
                <a:t>             Một người đàn ông đang dạo bộ trên bãi biển khi chiều xuống. Biển đông người, nhưng ông lại chú ý đến một cậu bé cứ liên tục cúi xuống nhặt thứ gì đó lên rồi thả xuống biển.</a:t>
              </a:r>
            </a:p>
            <a:p>
              <a:pPr algn="ctr">
                <a:lnSpc>
                  <a:spcPts val="4339"/>
                </a:lnSpc>
              </a:pPr>
              <a:r>
                <a:rPr lang="en-US" sz="3099" dirty="0">
                  <a:solidFill>
                    <a:srgbClr val="000000">
                      <a:alpha val="75686"/>
                    </a:srgbClr>
                  </a:solidFill>
                  <a:latin typeface="Alata"/>
                  <a:ea typeface="Alata"/>
                  <a:cs typeface="Alata"/>
                  <a:sym typeface="Alata"/>
                </a:rPr>
                <a:t>Tiến lại gần hơn, ông thấy cậu bé đang nhặt những con sao biển bị thủy triều đánh dạt lên bờ và thả chúng trở về với đại dương.</a:t>
              </a:r>
            </a:p>
            <a:p>
              <a:pPr algn="ctr">
                <a:lnSpc>
                  <a:spcPts val="4339"/>
                </a:lnSpc>
              </a:pPr>
              <a:r>
                <a:rPr lang="en-US" sz="3099" dirty="0">
                  <a:solidFill>
                    <a:srgbClr val="000000">
                      <a:alpha val="75686"/>
                    </a:srgbClr>
                  </a:solidFill>
                  <a:latin typeface="Alata"/>
                  <a:ea typeface="Alata"/>
                  <a:cs typeface="Alata"/>
                  <a:sym typeface="Alata"/>
                </a:rPr>
                <a:t>- Cháu đang làm gì vậy? – Người đàn ông hỏi.</a:t>
              </a:r>
            </a:p>
            <a:p>
              <a:pPr algn="ctr">
                <a:lnSpc>
                  <a:spcPts val="4339"/>
                </a:lnSpc>
              </a:pPr>
              <a:r>
                <a:rPr lang="en-US" sz="3099" dirty="0">
                  <a:solidFill>
                    <a:srgbClr val="000000">
                      <a:alpha val="75686"/>
                    </a:srgbClr>
                  </a:solidFill>
                  <a:latin typeface="Alata"/>
                  <a:ea typeface="Alata"/>
                  <a:cs typeface="Alata"/>
                  <a:sym typeface="Alata"/>
                </a:rPr>
                <a:t>Cậu bé trả lời:</a:t>
              </a:r>
            </a:p>
            <a:p>
              <a:pPr algn="ctr">
                <a:lnSpc>
                  <a:spcPts val="4339"/>
                </a:lnSpc>
              </a:pPr>
              <a:r>
                <a:rPr lang="en-US" sz="3099" dirty="0">
                  <a:solidFill>
                    <a:srgbClr val="000000">
                      <a:alpha val="75686"/>
                    </a:srgbClr>
                  </a:solidFill>
                  <a:latin typeface="Alata"/>
                  <a:ea typeface="Alata"/>
                  <a:cs typeface="Alata"/>
                  <a:sym typeface="Alata"/>
                </a:rPr>
                <a:t>- Những con sao biển này sắp chết vì thiếu nước, cháu muốn giúp chúng.</a:t>
              </a:r>
            </a:p>
            <a:p>
              <a:pPr algn="ctr">
                <a:lnSpc>
                  <a:spcPts val="4339"/>
                </a:lnSpc>
              </a:pPr>
              <a:r>
                <a:rPr lang="en-US" sz="3099" dirty="0">
                  <a:solidFill>
                    <a:srgbClr val="000000">
                      <a:alpha val="75686"/>
                    </a:srgbClr>
                  </a:solidFill>
                  <a:latin typeface="Alata"/>
                  <a:ea typeface="Alata"/>
                  <a:cs typeface="Alata"/>
                  <a:sym typeface="Alata"/>
                </a:rPr>
                <a:t>- Có hàng ngàn con sao biển như vậy, liệu cháu có thể giúp được tất cả chúng không?</a:t>
              </a:r>
            </a:p>
            <a:p>
              <a:pPr algn="ctr">
                <a:lnSpc>
                  <a:spcPts val="4339"/>
                </a:lnSpc>
              </a:pPr>
              <a:r>
                <a:rPr lang="en-US" sz="3099" dirty="0">
                  <a:solidFill>
                    <a:srgbClr val="000000">
                      <a:alpha val="75686"/>
                    </a:srgbClr>
                  </a:solidFill>
                  <a:latin typeface="Alata"/>
                  <a:ea typeface="Alata"/>
                  <a:cs typeface="Alata"/>
                  <a:sym typeface="Alata"/>
                </a:rPr>
                <a:t>Cậu bé vẫn tiếp tục nhặt những con sao biển khác thả xuống biển và nói với người đàn ông:</a:t>
              </a:r>
            </a:p>
            <a:p>
              <a:pPr algn="ctr">
                <a:lnSpc>
                  <a:spcPts val="4339"/>
                </a:lnSpc>
              </a:pPr>
              <a:r>
                <a:rPr lang="en-US" sz="3099" dirty="0">
                  <a:solidFill>
                    <a:srgbClr val="000000">
                      <a:alpha val="75686"/>
                    </a:srgbClr>
                  </a:solidFill>
                  <a:latin typeface="Alata"/>
                  <a:ea typeface="Alata"/>
                  <a:cs typeface="Alata"/>
                  <a:sym typeface="Alata"/>
                </a:rPr>
                <a:t>- Cháu cũng biết như vậy, nhưng ít nhất thì cháu cũng cứu được những con sao biển này.</a:t>
              </a:r>
            </a:p>
            <a:p>
              <a:pPr algn="ctr">
                <a:lnSpc>
                  <a:spcPts val="4339"/>
                </a:lnSpc>
              </a:pPr>
              <a:r>
                <a:rPr lang="en-US" sz="3099" dirty="0">
                  <a:solidFill>
                    <a:srgbClr val="000000">
                      <a:alpha val="75686"/>
                    </a:srgbClr>
                  </a:solidFill>
                  <a:latin typeface="Alata"/>
                  <a:ea typeface="Alata"/>
                  <a:cs typeface="Alata"/>
                  <a:sym typeface="Alata"/>
                </a:rPr>
                <a:t>Người đàn ông trìu mến nhìn cậu bé và cùng cậu cứu những con sao biển.</a:t>
              </a:r>
            </a:p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>
                      <a:alpha val="75686"/>
                    </a:srgbClr>
                  </a:solidFill>
                  <a:latin typeface="Alata"/>
                  <a:ea typeface="Alata"/>
                  <a:cs typeface="Alata"/>
                  <a:sym typeface="Alata"/>
                </a:rPr>
                <a:t>Theo Hạt giống tâm hồn – Phép màu có giá bao nhiêu?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550400" y="817640"/>
            <a:ext cx="9855062" cy="85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3"/>
              </a:lnSpc>
            </a:pPr>
            <a:r>
              <a:rPr lang="en-US" sz="5985" dirty="0">
                <a:solidFill>
                  <a:srgbClr val="3080B4"/>
                </a:solidFill>
                <a:latin typeface="Baloo"/>
                <a:ea typeface="Baloo"/>
                <a:cs typeface="Baloo"/>
                <a:sym typeface="Baloo"/>
              </a:rPr>
              <a:t> NHỮNG CON SAO BIỂN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28783" y="6515666"/>
            <a:ext cx="3670238" cy="3613619"/>
          </a:xfrm>
          <a:custGeom>
            <a:avLst/>
            <a:gdLst/>
            <a:ahLst/>
            <a:cxnLst/>
            <a:rect l="l" t="t" r="r" b="b"/>
            <a:pathLst>
              <a:path w="3670238" h="3613619">
                <a:moveTo>
                  <a:pt x="0" y="0"/>
                </a:moveTo>
                <a:lnTo>
                  <a:pt x="3670238" y="0"/>
                </a:lnTo>
                <a:lnTo>
                  <a:pt x="3670238" y="3613619"/>
                </a:lnTo>
                <a:lnTo>
                  <a:pt x="0" y="3613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03813" y="-343015"/>
            <a:ext cx="4076468" cy="4076468"/>
          </a:xfrm>
          <a:custGeom>
            <a:avLst/>
            <a:gdLst/>
            <a:ahLst/>
            <a:cxnLst/>
            <a:rect l="l" t="t" r="r" b="b"/>
            <a:pathLst>
              <a:path w="4076468" h="4076468">
                <a:moveTo>
                  <a:pt x="0" y="0"/>
                </a:moveTo>
                <a:lnTo>
                  <a:pt x="4076468" y="0"/>
                </a:lnTo>
                <a:lnTo>
                  <a:pt x="4076468" y="4076469"/>
                </a:lnTo>
                <a:lnTo>
                  <a:pt x="0" y="40764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1215576"/>
            <a:ext cx="4126079" cy="2108051"/>
          </a:xfrm>
          <a:custGeom>
            <a:avLst/>
            <a:gdLst/>
            <a:ahLst/>
            <a:cxnLst/>
            <a:rect l="l" t="t" r="r" b="b"/>
            <a:pathLst>
              <a:path w="4126079" h="2108051">
                <a:moveTo>
                  <a:pt x="0" y="0"/>
                </a:moveTo>
                <a:lnTo>
                  <a:pt x="4126079" y="0"/>
                </a:lnTo>
                <a:lnTo>
                  <a:pt x="4126079" y="2108052"/>
                </a:lnTo>
                <a:lnTo>
                  <a:pt x="0" y="21080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01800" y="-338643"/>
            <a:ext cx="3453649" cy="224854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98" y="6078042"/>
            <a:ext cx="3087741" cy="3180258"/>
          </a:xfrm>
          <a:custGeom>
            <a:avLst/>
            <a:gdLst/>
            <a:ahLst/>
            <a:cxnLst/>
            <a:rect l="l" t="t" r="r" b="b"/>
            <a:pathLst>
              <a:path w="3087741" h="3180258">
                <a:moveTo>
                  <a:pt x="0" y="0"/>
                </a:moveTo>
                <a:lnTo>
                  <a:pt x="3087742" y="0"/>
                </a:lnTo>
                <a:lnTo>
                  <a:pt x="3087742" y="3180258"/>
                </a:lnTo>
                <a:lnTo>
                  <a:pt x="0" y="31802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17331" y="1255235"/>
            <a:ext cx="10552349" cy="7963921"/>
          </a:xfrm>
          <a:custGeom>
            <a:avLst/>
            <a:gdLst/>
            <a:ahLst/>
            <a:cxnLst/>
            <a:rect l="l" t="t" r="r" b="b"/>
            <a:pathLst>
              <a:path w="10552349" h="8234245">
                <a:moveTo>
                  <a:pt x="0" y="0"/>
                </a:moveTo>
                <a:lnTo>
                  <a:pt x="10552349" y="0"/>
                </a:lnTo>
                <a:lnTo>
                  <a:pt x="10552349" y="8234245"/>
                </a:lnTo>
                <a:lnTo>
                  <a:pt x="0" y="82342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84" b="-384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887292" y="2116177"/>
            <a:ext cx="9878644" cy="1375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95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Luyện đọc từ khó: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13296" y="4359438"/>
            <a:ext cx="5916304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</a:pPr>
            <a:r>
              <a:rPr lang="en-US" sz="6568" dirty="0">
                <a:solidFill>
                  <a:srgbClr val="EBAC00"/>
                </a:solidFill>
                <a:latin typeface="Baloo"/>
                <a:ea typeface="Baloo"/>
                <a:cs typeface="Baloo"/>
                <a:sym typeface="Baloo"/>
              </a:rPr>
              <a:t>Chiều xuống</a:t>
            </a:r>
          </a:p>
          <a:p>
            <a:pPr algn="ctr">
              <a:lnSpc>
                <a:spcPts val="7225"/>
              </a:lnSpc>
            </a:pPr>
            <a:r>
              <a:rPr lang="en-US" sz="6568" dirty="0">
                <a:solidFill>
                  <a:srgbClr val="EBAC00"/>
                </a:solidFill>
                <a:latin typeface="Baloo"/>
                <a:ea typeface="Baloo"/>
                <a:cs typeface="Baloo"/>
                <a:sym typeface="Baloo"/>
              </a:rPr>
              <a:t>Cúi</a:t>
            </a:r>
          </a:p>
          <a:p>
            <a:pPr algn="ctr">
              <a:lnSpc>
                <a:spcPts val="7225"/>
              </a:lnSpc>
            </a:pPr>
            <a:r>
              <a:rPr lang="en-US" sz="6568" dirty="0">
                <a:solidFill>
                  <a:srgbClr val="EBAC00"/>
                </a:solidFill>
                <a:latin typeface="Baloo"/>
                <a:ea typeface="Baloo"/>
                <a:cs typeface="Baloo"/>
                <a:sym typeface="Baloo"/>
              </a:rPr>
              <a:t>Thủy triều</a:t>
            </a:r>
          </a:p>
          <a:p>
            <a:pPr algn="ctr">
              <a:lnSpc>
                <a:spcPts val="7225"/>
              </a:lnSpc>
            </a:pPr>
            <a:r>
              <a:rPr lang="en-US" sz="6568" dirty="0">
                <a:solidFill>
                  <a:srgbClr val="EBAC00"/>
                </a:solidFill>
                <a:latin typeface="Baloo"/>
                <a:ea typeface="Baloo"/>
                <a:cs typeface="Baloo"/>
                <a:sym typeface="Baloo"/>
              </a:rPr>
              <a:t>Nhặt</a:t>
            </a:r>
          </a:p>
          <a:p>
            <a:pPr algn="ctr">
              <a:lnSpc>
                <a:spcPts val="7225"/>
              </a:lnSpc>
            </a:pPr>
            <a:r>
              <a:rPr lang="en-US" sz="6568" dirty="0">
                <a:solidFill>
                  <a:srgbClr val="EBAC00"/>
                </a:solidFill>
                <a:latin typeface="Baloo"/>
                <a:ea typeface="Baloo"/>
                <a:cs typeface="Baloo"/>
                <a:sym typeface="Baloo"/>
              </a:rPr>
              <a:t>Cứu</a:t>
            </a:r>
          </a:p>
          <a:p>
            <a:pPr algn="ctr">
              <a:lnSpc>
                <a:spcPts val="7225"/>
              </a:lnSpc>
            </a:pPr>
            <a:endParaRPr lang="en-US" sz="6568" dirty="0">
              <a:solidFill>
                <a:srgbClr val="EBAC00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30747" y="4359437"/>
            <a:ext cx="4399816" cy="93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</a:pPr>
            <a:r>
              <a:rPr lang="en-US" sz="6568">
                <a:solidFill>
                  <a:srgbClr val="EBAC00"/>
                </a:solidFill>
                <a:latin typeface="Baloo"/>
                <a:ea typeface="Baloo"/>
                <a:cs typeface="Baloo"/>
                <a:sym typeface="Baloo"/>
              </a:rPr>
              <a:t>Trìu mến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59745" y="7080562"/>
            <a:ext cx="3053272" cy="3006170"/>
          </a:xfrm>
          <a:custGeom>
            <a:avLst/>
            <a:gdLst/>
            <a:ahLst/>
            <a:cxnLst/>
            <a:rect l="l" t="t" r="r" b="b"/>
            <a:pathLst>
              <a:path w="3053272" h="3006170">
                <a:moveTo>
                  <a:pt x="0" y="0"/>
                </a:moveTo>
                <a:lnTo>
                  <a:pt x="3053271" y="0"/>
                </a:lnTo>
                <a:lnTo>
                  <a:pt x="3053271" y="3006170"/>
                </a:lnTo>
                <a:lnTo>
                  <a:pt x="0" y="3006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8322475"/>
            <a:ext cx="2445148" cy="1871650"/>
          </a:xfrm>
          <a:custGeom>
            <a:avLst/>
            <a:gdLst/>
            <a:ahLst/>
            <a:cxnLst/>
            <a:rect l="l" t="t" r="r" b="b"/>
            <a:pathLst>
              <a:path w="2445148" h="1871650">
                <a:moveTo>
                  <a:pt x="0" y="0"/>
                </a:moveTo>
                <a:lnTo>
                  <a:pt x="2445148" y="0"/>
                </a:lnTo>
                <a:lnTo>
                  <a:pt x="2445148" y="1871650"/>
                </a:lnTo>
                <a:lnTo>
                  <a:pt x="0" y="1871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1215576"/>
            <a:ext cx="2464355" cy="1259061"/>
          </a:xfrm>
          <a:custGeom>
            <a:avLst/>
            <a:gdLst/>
            <a:ahLst/>
            <a:cxnLst/>
            <a:rect l="l" t="t" r="r" b="b"/>
            <a:pathLst>
              <a:path w="2464355" h="1259061">
                <a:moveTo>
                  <a:pt x="0" y="0"/>
                </a:moveTo>
                <a:lnTo>
                  <a:pt x="2464355" y="0"/>
                </a:lnTo>
                <a:lnTo>
                  <a:pt x="2464355" y="1259062"/>
                </a:lnTo>
                <a:lnTo>
                  <a:pt x="0" y="12590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15831" y="390561"/>
            <a:ext cx="3772169" cy="1927235"/>
          </a:xfrm>
          <a:custGeom>
            <a:avLst/>
            <a:gdLst/>
            <a:ahLst/>
            <a:cxnLst/>
            <a:rect l="l" t="t" r="r" b="b"/>
            <a:pathLst>
              <a:path w="3772169" h="1927235">
                <a:moveTo>
                  <a:pt x="0" y="0"/>
                </a:moveTo>
                <a:lnTo>
                  <a:pt x="3772169" y="0"/>
                </a:lnTo>
                <a:lnTo>
                  <a:pt x="3772169" y="1927236"/>
                </a:lnTo>
                <a:lnTo>
                  <a:pt x="0" y="1927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92332" y="44994"/>
            <a:ext cx="1967412" cy="1967412"/>
          </a:xfrm>
          <a:custGeom>
            <a:avLst/>
            <a:gdLst/>
            <a:ahLst/>
            <a:cxnLst/>
            <a:rect l="l" t="t" r="r" b="b"/>
            <a:pathLst>
              <a:path w="1967412" h="1967412">
                <a:moveTo>
                  <a:pt x="0" y="0"/>
                </a:moveTo>
                <a:lnTo>
                  <a:pt x="1967413" y="0"/>
                </a:lnTo>
                <a:lnTo>
                  <a:pt x="1967413" y="1967412"/>
                </a:lnTo>
                <a:lnTo>
                  <a:pt x="0" y="19674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7845" y="1354179"/>
            <a:ext cx="15196080" cy="9974154"/>
          </a:xfrm>
          <a:custGeom>
            <a:avLst/>
            <a:gdLst/>
            <a:ahLst/>
            <a:cxnLst/>
            <a:rect l="l" t="t" r="r" b="b"/>
            <a:pathLst>
              <a:path w="15196080" h="9974154">
                <a:moveTo>
                  <a:pt x="0" y="0"/>
                </a:moveTo>
                <a:lnTo>
                  <a:pt x="15196080" y="0"/>
                </a:lnTo>
                <a:lnTo>
                  <a:pt x="15196080" y="9974154"/>
                </a:lnTo>
                <a:lnTo>
                  <a:pt x="0" y="99741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07509" y="711960"/>
            <a:ext cx="9878644" cy="1358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9500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Giải nghĩa từ: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734644" y="3288226"/>
            <a:ext cx="9878644" cy="551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</a:pPr>
            <a:r>
              <a:rPr lang="en-US" sz="6568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Thủy triều:</a:t>
            </a:r>
          </a:p>
          <a:p>
            <a:pPr algn="ctr">
              <a:lnSpc>
                <a:spcPts val="7225"/>
              </a:lnSpc>
            </a:pPr>
            <a:endParaRPr lang="en-US" sz="6568" dirty="0">
              <a:solidFill>
                <a:srgbClr val="FFFFFF"/>
              </a:solidFill>
              <a:latin typeface="Baloo"/>
              <a:ea typeface="Baloo"/>
              <a:cs typeface="Baloo"/>
              <a:sym typeface="Baloo"/>
            </a:endParaRPr>
          </a:p>
          <a:p>
            <a:pPr algn="ctr">
              <a:lnSpc>
                <a:spcPts val="7225"/>
              </a:lnSpc>
            </a:pPr>
            <a:endParaRPr lang="en-US" sz="6568" dirty="0">
              <a:solidFill>
                <a:srgbClr val="FFFFFF"/>
              </a:solidFill>
              <a:latin typeface="Baloo"/>
              <a:ea typeface="Baloo"/>
              <a:cs typeface="Baloo"/>
              <a:sym typeface="Baloo"/>
            </a:endParaRPr>
          </a:p>
          <a:p>
            <a:pPr algn="ctr">
              <a:lnSpc>
                <a:spcPts val="7225"/>
              </a:lnSpc>
            </a:pPr>
            <a:endParaRPr lang="en-US" sz="6568" dirty="0">
              <a:solidFill>
                <a:srgbClr val="FFFFFF"/>
              </a:solidFill>
              <a:latin typeface="Baloo"/>
              <a:ea typeface="Baloo"/>
              <a:cs typeface="Baloo"/>
              <a:sym typeface="Baloo"/>
            </a:endParaRPr>
          </a:p>
          <a:p>
            <a:pPr algn="ctr">
              <a:lnSpc>
                <a:spcPts val="7225"/>
              </a:lnSpc>
            </a:pPr>
            <a:r>
              <a:rPr lang="en-US" sz="6568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Dạt </a:t>
            </a:r>
          </a:p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(lên bờ):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86634" y="3368238"/>
            <a:ext cx="8644337" cy="219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7"/>
              </a:lnSpc>
              <a:spcBef>
                <a:spcPct val="0"/>
              </a:spcBef>
            </a:pPr>
            <a:r>
              <a:rPr lang="en-US" sz="5234" dirty="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Hiện tượng nước biển dâng lên, rút xuống một vài lần trong ngày.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86634" y="7815216"/>
            <a:ext cx="6035536" cy="742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7"/>
              </a:lnSpc>
              <a:spcBef>
                <a:spcPct val="0"/>
              </a:spcBef>
            </a:pPr>
            <a:r>
              <a:rPr lang="en-US" sz="5234" dirty="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Bị sóng đẩy lên bờ.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6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4941" y="8572500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21679" y="7772467"/>
            <a:ext cx="2861101" cy="2764049"/>
          </a:xfrm>
          <a:custGeom>
            <a:avLst/>
            <a:gdLst/>
            <a:ahLst/>
            <a:cxnLst/>
            <a:rect l="l" t="t" r="r" b="b"/>
            <a:pathLst>
              <a:path w="3512402" h="3458218">
                <a:moveTo>
                  <a:pt x="0" y="0"/>
                </a:moveTo>
                <a:lnTo>
                  <a:pt x="3512402" y="0"/>
                </a:lnTo>
                <a:lnTo>
                  <a:pt x="3512402" y="3458218"/>
                </a:lnTo>
                <a:lnTo>
                  <a:pt x="0" y="3458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78313" y="-479720"/>
            <a:ext cx="2973710" cy="2593165"/>
          </a:xfrm>
          <a:custGeom>
            <a:avLst/>
            <a:gdLst/>
            <a:ahLst/>
            <a:cxnLst/>
            <a:rect l="l" t="t" r="r" b="b"/>
            <a:pathLst>
              <a:path w="4076468" h="4076468">
                <a:moveTo>
                  <a:pt x="0" y="0"/>
                </a:moveTo>
                <a:lnTo>
                  <a:pt x="4076468" y="0"/>
                </a:lnTo>
                <a:lnTo>
                  <a:pt x="4076468" y="4076469"/>
                </a:lnTo>
                <a:lnTo>
                  <a:pt x="0" y="40764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3874" y="687056"/>
            <a:ext cx="2660599" cy="992291"/>
          </a:xfrm>
          <a:custGeom>
            <a:avLst/>
            <a:gdLst/>
            <a:ahLst/>
            <a:cxnLst/>
            <a:rect l="l" t="t" r="r" b="b"/>
            <a:pathLst>
              <a:path w="4126079" h="2108051">
                <a:moveTo>
                  <a:pt x="0" y="0"/>
                </a:moveTo>
                <a:lnTo>
                  <a:pt x="4126079" y="0"/>
                </a:lnTo>
                <a:lnTo>
                  <a:pt x="4126079" y="2108052"/>
                </a:lnTo>
                <a:lnTo>
                  <a:pt x="0" y="21080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06600" y="-331885"/>
            <a:ext cx="3209291" cy="1768392"/>
          </a:xfrm>
          <a:custGeom>
            <a:avLst/>
            <a:gdLst/>
            <a:ahLst/>
            <a:cxnLst/>
            <a:rect l="l" t="t" r="r" b="b"/>
            <a:pathLst>
              <a:path w="4857624" h="2481804">
                <a:moveTo>
                  <a:pt x="0" y="0"/>
                </a:moveTo>
                <a:lnTo>
                  <a:pt x="4857623" y="0"/>
                </a:lnTo>
                <a:lnTo>
                  <a:pt x="4857623" y="2481804"/>
                </a:lnTo>
                <a:lnTo>
                  <a:pt x="0" y="24818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36698" y="417141"/>
            <a:ext cx="1827403" cy="683892"/>
          </a:xfrm>
          <a:custGeom>
            <a:avLst/>
            <a:gdLst/>
            <a:ahLst/>
            <a:cxnLst/>
            <a:rect l="l" t="t" r="r" b="b"/>
            <a:pathLst>
              <a:path w="2944800" h="1788297">
                <a:moveTo>
                  <a:pt x="0" y="0"/>
                </a:moveTo>
                <a:lnTo>
                  <a:pt x="2944800" y="0"/>
                </a:lnTo>
                <a:lnTo>
                  <a:pt x="2944800" y="1788297"/>
                </a:lnTo>
                <a:lnTo>
                  <a:pt x="0" y="17882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88951" y="1556189"/>
            <a:ext cx="17110099" cy="726823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9"/>
              </a:lnSpc>
            </a:pPr>
            <a:endParaRPr lang="en-US" sz="3099" dirty="0">
              <a:solidFill>
                <a:srgbClr val="000000">
                  <a:alpha val="75686"/>
                </a:srgbClr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30280" y="7687197"/>
            <a:ext cx="2208282" cy="2274448"/>
          </a:xfrm>
          <a:custGeom>
            <a:avLst/>
            <a:gdLst/>
            <a:ahLst/>
            <a:cxnLst/>
            <a:rect l="l" t="t" r="r" b="b"/>
            <a:pathLst>
              <a:path w="2208282" h="2274448">
                <a:moveTo>
                  <a:pt x="0" y="0"/>
                </a:moveTo>
                <a:lnTo>
                  <a:pt x="2208282" y="0"/>
                </a:lnTo>
                <a:lnTo>
                  <a:pt x="2208282" y="2274448"/>
                </a:lnTo>
                <a:lnTo>
                  <a:pt x="0" y="22744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50400" y="817640"/>
            <a:ext cx="9855062" cy="85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3"/>
              </a:lnSpc>
            </a:pPr>
            <a:r>
              <a:rPr lang="en-US" sz="5985" dirty="0">
                <a:solidFill>
                  <a:srgbClr val="3080B4"/>
                </a:solidFill>
                <a:latin typeface="Baloo"/>
                <a:ea typeface="Baloo"/>
                <a:cs typeface="Baloo"/>
                <a:sym typeface="Baloo"/>
              </a:rPr>
              <a:t> NHỮNG CON SAO BIỂN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8300" y="2083442"/>
            <a:ext cx="1722621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200" dirty="0">
                <a:solidFill>
                  <a:srgbClr val="000000">
                    <a:alpha val="75686"/>
                  </a:srgbClr>
                </a:solidFill>
                <a:latin typeface="Alata"/>
                <a:ea typeface="Alata"/>
                <a:cs typeface="Alata"/>
                <a:sym typeface="Alata"/>
              </a:rPr>
              <a:t> 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ctr">
              <a:lnSpc>
                <a:spcPts val="4339"/>
              </a:lnSpc>
            </a:pPr>
            <a:r>
              <a:rPr lang="en-US" sz="3200" dirty="0">
                <a:solidFill>
                  <a:srgbClr val="000000">
                    <a:alpha val="75686"/>
                  </a:srgbClr>
                </a:solidFill>
                <a:latin typeface="Alata"/>
                <a:ea typeface="Alata"/>
                <a:cs typeface="Alata"/>
                <a:sym typeface="Alata"/>
              </a:rPr>
              <a:t>Tiến lại gần hơn, ông thấy cậu bé đang nhặt những con sao biển bị thủy triều đánh dạt lên bờ và thả chúng trở về với đại dương.</a:t>
            </a:r>
          </a:p>
          <a:p>
            <a:pPr algn="ctr">
              <a:lnSpc>
                <a:spcPts val="4339"/>
              </a:lnSpc>
            </a:pPr>
            <a:r>
              <a:rPr lang="en-US" sz="3200" dirty="0">
                <a:solidFill>
                  <a:srgbClr val="000000">
                    <a:alpha val="75686"/>
                  </a:srgbClr>
                </a:solidFill>
                <a:latin typeface="Alata"/>
                <a:ea typeface="Alata"/>
                <a:cs typeface="Alata"/>
                <a:sym typeface="Alata"/>
              </a:rPr>
              <a:t>- Cháu đang làm gì vậy? – Người đàn ông hỏi.</a:t>
            </a:r>
          </a:p>
          <a:p>
            <a:pPr algn="ctr">
              <a:lnSpc>
                <a:spcPts val="4339"/>
              </a:lnSpc>
            </a:pPr>
            <a:r>
              <a:rPr lang="en-US" sz="3200" dirty="0">
                <a:solidFill>
                  <a:srgbClr val="000000">
                    <a:alpha val="75686"/>
                  </a:srgbClr>
                </a:solidFill>
                <a:latin typeface="Alata"/>
                <a:ea typeface="Alata"/>
                <a:cs typeface="Alata"/>
                <a:sym typeface="Alata"/>
              </a:rPr>
              <a:t>Cậu bé trả lời:</a:t>
            </a:r>
          </a:p>
          <a:p>
            <a:pPr algn="ctr">
              <a:lnSpc>
                <a:spcPts val="4339"/>
              </a:lnSpc>
            </a:pPr>
            <a:r>
              <a:rPr lang="en-US" sz="3200" dirty="0">
                <a:solidFill>
                  <a:srgbClr val="000000">
                    <a:alpha val="75686"/>
                  </a:srgbClr>
                </a:solidFill>
                <a:latin typeface="Alata"/>
                <a:ea typeface="Alata"/>
                <a:cs typeface="Alata"/>
                <a:sym typeface="Alata"/>
              </a:rPr>
              <a:t>- Những con sao biển này sắp chết vì thiếu nước, cháu muốn giúp chúng.</a:t>
            </a:r>
          </a:p>
          <a:p>
            <a:pPr algn="ctr">
              <a:lnSpc>
                <a:spcPts val="4339"/>
              </a:lnSpc>
            </a:pPr>
            <a:r>
              <a:rPr lang="en-US" sz="3200" dirty="0">
                <a:solidFill>
                  <a:srgbClr val="000000">
                    <a:alpha val="75686"/>
                  </a:srgbClr>
                </a:solidFill>
                <a:latin typeface="Alata"/>
                <a:ea typeface="Alata"/>
                <a:cs typeface="Alata"/>
                <a:sym typeface="Alata"/>
              </a:rPr>
              <a:t>- Có hàng ngàn con sao biển như vậy, liệu cháu có thể giúp được tất cả chúng không</a:t>
            </a:r>
            <a:r>
              <a:rPr lang="en-US" sz="3200" dirty="0" smtClean="0">
                <a:solidFill>
                  <a:srgbClr val="000000">
                    <a:alpha val="75686"/>
                  </a:srgbClr>
                </a:solidFill>
                <a:latin typeface="Alata"/>
                <a:ea typeface="Alata"/>
                <a:cs typeface="Alata"/>
                <a:sym typeface="Alata"/>
              </a:rPr>
              <a:t>?</a:t>
            </a:r>
          </a:p>
          <a:p>
            <a:pPr algn="ctr">
              <a:lnSpc>
                <a:spcPts val="4339"/>
              </a:lnSpc>
            </a:pPr>
            <a:r>
              <a:rPr lang="en-US" sz="3200" dirty="0" smtClean="0">
                <a:solidFill>
                  <a:srgbClr val="000000">
                    <a:alpha val="75686"/>
                  </a:srgbClr>
                </a:solidFill>
                <a:latin typeface="Alata"/>
                <a:ea typeface="Alata"/>
                <a:cs typeface="Alata"/>
                <a:sym typeface="Alata"/>
              </a:rPr>
              <a:t>Cậu bé vẫn tiếp tục nhặt những con sao biển khác thả xuống biển và nói với người đàn ông:</a:t>
            </a:r>
          </a:p>
          <a:p>
            <a:pPr algn="ctr">
              <a:lnSpc>
                <a:spcPts val="4339"/>
              </a:lnSpc>
            </a:pPr>
            <a:r>
              <a:rPr lang="en-US" sz="3200" dirty="0" smtClean="0">
                <a:solidFill>
                  <a:srgbClr val="000000">
                    <a:alpha val="75686"/>
                  </a:srgbClr>
                </a:solidFill>
                <a:latin typeface="Alata"/>
                <a:ea typeface="Alata"/>
                <a:cs typeface="Alata"/>
                <a:sym typeface="Alata"/>
              </a:rPr>
              <a:t>- Cháu cũng biết như vậy, nhưng ít nhất thì cháu cũng cứu được những con sao biển này.</a:t>
            </a:r>
          </a:p>
          <a:p>
            <a:pPr algn="ctr">
              <a:lnSpc>
                <a:spcPts val="4339"/>
              </a:lnSpc>
            </a:pPr>
            <a:r>
              <a:rPr lang="en-US" sz="3200" dirty="0" smtClean="0">
                <a:solidFill>
                  <a:srgbClr val="000000">
                    <a:alpha val="75686"/>
                  </a:srgbClr>
                </a:solidFill>
                <a:latin typeface="Alata"/>
                <a:ea typeface="Alata"/>
                <a:cs typeface="Alata"/>
                <a:sym typeface="Alata"/>
              </a:rPr>
              <a:t>Người đàn ông trìu mến nhìn cậu bé và cùng cậu cứu những con sao biển.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000000">
                    <a:alpha val="75686"/>
                  </a:srgbClr>
                </a:solidFill>
                <a:latin typeface="Alata"/>
                <a:ea typeface="Alata"/>
                <a:cs typeface="Alata"/>
                <a:sym typeface="Alata"/>
              </a:rPr>
              <a:t>Theo Hạt giống tâm hồn – Phép màu có giá bao nhiêu?</a:t>
            </a:r>
            <a:endParaRPr lang="vi-VN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4969" y="2107028"/>
            <a:ext cx="110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aloo" panose="020B0604020202020204" charset="0"/>
                <a:cs typeface="Baloo" panose="020B0604020202020204" charset="0"/>
              </a:rPr>
              <a:t>1</a:t>
            </a:r>
            <a:endParaRPr lang="vi-VN" sz="4000" dirty="0">
              <a:solidFill>
                <a:srgbClr val="FF0000"/>
              </a:solidFill>
              <a:latin typeface="Baloo" panose="020B0604020202020204" charset="0"/>
              <a:cs typeface="Baloo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8933" y="4281144"/>
            <a:ext cx="110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aloo" panose="020B0604020202020204" charset="0"/>
                <a:cs typeface="Baloo" panose="020B0604020202020204" charset="0"/>
              </a:rPr>
              <a:t>2</a:t>
            </a:r>
            <a:endParaRPr lang="vi-VN" sz="4000" dirty="0">
              <a:solidFill>
                <a:srgbClr val="FF0000"/>
              </a:solidFill>
              <a:latin typeface="Baloo" panose="020B0604020202020204" charset="0"/>
              <a:cs typeface="Baloo" panose="020B06040202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331" y="6475012"/>
            <a:ext cx="110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loo" panose="020B0604020202020204" charset="0"/>
                <a:cs typeface="Baloo" panose="020B0604020202020204" charset="0"/>
              </a:rPr>
              <a:t>3</a:t>
            </a:r>
            <a:endParaRPr lang="vi-VN" sz="4000" dirty="0">
              <a:solidFill>
                <a:srgbClr val="FF0000"/>
              </a:solidFill>
              <a:latin typeface="Baloo" panose="020B0604020202020204" charset="0"/>
              <a:cs typeface="Balo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4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uiExpand="1" build="allAtOnce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673706" y="5726230"/>
            <a:ext cx="4856066" cy="4781154"/>
          </a:xfrm>
          <a:custGeom>
            <a:avLst/>
            <a:gdLst/>
            <a:ahLst/>
            <a:cxnLst/>
            <a:rect l="l" t="t" r="r" b="b"/>
            <a:pathLst>
              <a:path w="4856066" h="4781154">
                <a:moveTo>
                  <a:pt x="0" y="0"/>
                </a:moveTo>
                <a:lnTo>
                  <a:pt x="4856066" y="0"/>
                </a:lnTo>
                <a:lnTo>
                  <a:pt x="4856066" y="4781154"/>
                </a:lnTo>
                <a:lnTo>
                  <a:pt x="0" y="4781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1619" y="7029268"/>
            <a:ext cx="3162962" cy="3257732"/>
          </a:xfrm>
          <a:custGeom>
            <a:avLst/>
            <a:gdLst/>
            <a:ahLst/>
            <a:cxnLst/>
            <a:rect l="l" t="t" r="r" b="b"/>
            <a:pathLst>
              <a:path w="3162962" h="3257732">
                <a:moveTo>
                  <a:pt x="0" y="0"/>
                </a:moveTo>
                <a:lnTo>
                  <a:pt x="3162962" y="0"/>
                </a:lnTo>
                <a:lnTo>
                  <a:pt x="3162962" y="3257732"/>
                </a:lnTo>
                <a:lnTo>
                  <a:pt x="0" y="3257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1082" y="4856282"/>
            <a:ext cx="12041376" cy="4851671"/>
          </a:xfrm>
          <a:custGeom>
            <a:avLst/>
            <a:gdLst/>
            <a:ahLst/>
            <a:cxnLst/>
            <a:rect l="l" t="t" r="r" b="b"/>
            <a:pathLst>
              <a:path w="12041376" h="4851671">
                <a:moveTo>
                  <a:pt x="0" y="0"/>
                </a:moveTo>
                <a:lnTo>
                  <a:pt x="12041377" y="0"/>
                </a:lnTo>
                <a:lnTo>
                  <a:pt x="12041377" y="4851671"/>
                </a:lnTo>
                <a:lnTo>
                  <a:pt x="0" y="48516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82600" y="179832"/>
            <a:ext cx="4137486" cy="28341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24097" y="1404837"/>
            <a:ext cx="6580902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Trả lời câu hỏi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8070" y="3061635"/>
            <a:ext cx="14717071" cy="1491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4"/>
              </a:lnSpc>
              <a:spcBef>
                <a:spcPct val="0"/>
              </a:spcBef>
            </a:pPr>
            <a:r>
              <a:rPr lang="en-US" sz="5286" dirty="0">
                <a:solidFill>
                  <a:srgbClr val="3080B4"/>
                </a:solidFill>
                <a:latin typeface="Baloo"/>
                <a:ea typeface="Baloo"/>
                <a:cs typeface="Baloo"/>
                <a:sym typeface="Baloo"/>
              </a:rPr>
              <a:t>Câu 1: Vì sao biển đông người nhưng người đàn ông lại chú ý đến cậu bé?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38888" y="5643096"/>
            <a:ext cx="10225766" cy="282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5"/>
              </a:lnSpc>
              <a:spcBef>
                <a:spcPct val="0"/>
              </a:spcBef>
            </a:pPr>
            <a:r>
              <a:rPr lang="en-US" sz="5068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Biển đông người nhưng người đàn ông lại chú ý đến cậu bé vì ông thấy cậu bé liên tục cúi xuống nhặt thứ gì đó lên rồi thả xuống biển.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782</Words>
  <Application>Microsoft Office PowerPoint</Application>
  <PresentationFormat>Custom</PresentationFormat>
  <Paragraphs>91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Times New Roman</vt:lpstr>
      <vt:lpstr>Arial</vt:lpstr>
      <vt:lpstr>Alata</vt:lpstr>
      <vt:lpstr>DFPOP1-W9</vt:lpstr>
      <vt:lpstr>Calibri Light</vt:lpstr>
      <vt:lpstr>Noto Serif Display</vt:lpstr>
      <vt:lpstr>Calibri</vt:lpstr>
      <vt:lpstr>Baloo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Hành tinh xanh của em</dc:title>
  <dc:creator>MAIHUNG</dc:creator>
  <cp:lastModifiedBy>MAIHUNG</cp:lastModifiedBy>
  <cp:revision>15</cp:revision>
  <dcterms:created xsi:type="dcterms:W3CDTF">2006-08-16T00:00:00Z</dcterms:created>
  <dcterms:modified xsi:type="dcterms:W3CDTF">2025-04-18T00:15:54Z</dcterms:modified>
  <dc:identifier>DAGg2J3Ddc8</dc:identifier>
</cp:coreProperties>
</file>