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8"/>
  </p:notesMasterIdLst>
  <p:sldIdLst>
    <p:sldId id="287" r:id="rId2"/>
    <p:sldId id="278" r:id="rId3"/>
    <p:sldId id="279" r:id="rId4"/>
    <p:sldId id="281" r:id="rId5"/>
    <p:sldId id="283" r:id="rId6"/>
    <p:sldId id="284" r:id="rId7"/>
  </p:sldIdLst>
  <p:sldSz cx="18288000" cy="10287000"/>
  <p:notesSz cx="6858000" cy="9144000"/>
  <p:embeddedFontLst>
    <p:embeddedFont>
      <p:font typeface="Alata" panose="020B0604020202020204" charset="0"/>
      <p:regular r:id="rId9"/>
    </p:embeddedFont>
    <p:embeddedFont>
      <p:font typeface="Calibri Light" panose="020F0302020204030204" pitchFamily="34" charset="0"/>
      <p:regular r:id="rId10"/>
      <p:italic r:id="rId11"/>
    </p:embeddedFont>
    <p:embeddedFont>
      <p:font typeface="Noto Serif Display" panose="020B0604020202020204"/>
      <p:regular r:id="rId12"/>
    </p:embeddedFont>
    <p:embeddedFont>
      <p:font typeface="Calibri" panose="020F0502020204030204" pitchFamily="34" charset="0"/>
      <p:regular r:id="rId13"/>
      <p:bold r:id="rId14"/>
      <p:italic r:id="rId15"/>
      <p:boldItalic r:id="rId16"/>
    </p:embeddedFont>
    <p:embeddedFont>
      <p:font typeface="Baloo" panose="020B0604020202020204" charset="0"/>
      <p:regular r:id="rId17"/>
    </p:embeddedFont>
    <p:embeddedFont>
      <p:font typeface="Paytone On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0521F-2161-48FD-8333-B8970656142C}" type="datetimeFigureOut">
              <a:rPr lang="en-GB" smtClean="0"/>
              <a:t>18/04/2025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72A0-BDA8-46C3-A14A-E626F77A3A00}" type="slidenum">
              <a:rPr lang="en-GB" smtClean="0"/>
              <a:t>‹#›</a:t>
            </a:fld>
            <a:endParaRPr lang="en-GB"/>
          </a:p>
        </p:txBody>
      </p:sp>
    </p:spTree>
    <p:extLst>
      <p:ext uri="{BB962C8B-B14F-4D97-AF65-F5344CB8AC3E}">
        <p14:creationId xmlns:p14="http://schemas.microsoft.com/office/powerpoint/2010/main" val="128614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0909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24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66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28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98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45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124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8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81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772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23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06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4/18/2025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9711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028624">
              <a:defRPr/>
            </a:pPr>
            <a:endParaRPr lang="en-US" sz="1576" dirty="0">
              <a:solidFill>
                <a:prstClr val="black"/>
              </a:solidFill>
              <a:latin typeface="DFPOP1-W9"/>
            </a:endParaRPr>
          </a:p>
        </p:txBody>
      </p:sp>
      <p:sp>
        <p:nvSpPr>
          <p:cNvPr id="5" name="TextBox 4"/>
          <p:cNvSpPr txBox="1"/>
          <p:nvPr/>
        </p:nvSpPr>
        <p:spPr>
          <a:xfrm>
            <a:off x="2171703" y="2915214"/>
            <a:ext cx="13784666" cy="1569660"/>
          </a:xfrm>
          <a:prstGeom prst="rect">
            <a:avLst/>
          </a:prstGeom>
          <a:noFill/>
        </p:spPr>
        <p:txBody>
          <a:bodyPr wrap="square">
            <a:spAutoFit/>
          </a:bodyPr>
          <a:lstStyle/>
          <a:p>
            <a:pPr algn="ctr" defTabSz="771486">
              <a:defRPr/>
            </a:pPr>
            <a:r>
              <a:rPr lang="en-US" sz="4800" b="1" dirty="0">
                <a:solidFill>
                  <a:srgbClr val="FF0000"/>
                </a:solidFill>
                <a:latin typeface="Times New Roman" panose="02020603050405020304" pitchFamily="18" charset="0"/>
                <a:cs typeface="Times New Roman" panose="02020603050405020304" pitchFamily="18" charset="0"/>
              </a:rPr>
              <a:t>CHÀO MỪNG </a:t>
            </a:r>
          </a:p>
          <a:p>
            <a:pPr algn="ctr" defTabSz="771486">
              <a:defRPr/>
            </a:pPr>
            <a:r>
              <a:rPr lang="en-US" sz="48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800" b="1" dirty="0">
              <a:solidFill>
                <a:srgbClr val="FF0000"/>
              </a:solidFill>
              <a:latin typeface="+mj-lt"/>
              <a:cs typeface="Times New Roman" panose="02020603050405020304" pitchFamily="18" charset="0"/>
            </a:endParaRPr>
          </a:p>
        </p:txBody>
      </p:sp>
      <p:sp>
        <p:nvSpPr>
          <p:cNvPr id="6" name="TextBox 5"/>
          <p:cNvSpPr txBox="1"/>
          <p:nvPr/>
        </p:nvSpPr>
        <p:spPr>
          <a:xfrm>
            <a:off x="6415494" y="1712055"/>
            <a:ext cx="7954824" cy="577081"/>
          </a:xfrm>
          <a:prstGeom prst="rect">
            <a:avLst/>
          </a:prstGeom>
          <a:noFill/>
        </p:spPr>
        <p:txBody>
          <a:bodyPr wrap="square">
            <a:spAutoFit/>
          </a:bodyPr>
          <a:lstStyle/>
          <a:p>
            <a:pPr defTabSz="771486">
              <a:defRPr/>
            </a:pPr>
            <a:r>
              <a:rPr lang="en-US" sz="315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4114803" y="4815113"/>
            <a:ext cx="9569834" cy="646331"/>
          </a:xfrm>
          <a:prstGeom prst="rect">
            <a:avLst/>
          </a:prstGeom>
          <a:noFill/>
        </p:spPr>
        <p:txBody>
          <a:bodyPr wrap="square">
            <a:spAutoFit/>
          </a:bodyPr>
          <a:lstStyle/>
          <a:p>
            <a:pPr algn="ctr" defTabSz="771486">
              <a:defRPr/>
            </a:pP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50556"/>
            <a:ext cx="18288000" cy="1526516"/>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494" y="8601020"/>
            <a:ext cx="4869868" cy="1526516"/>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2475" y="6228265"/>
            <a:ext cx="2781670" cy="4077872"/>
          </a:xfrm>
          <a:prstGeom prst="rect">
            <a:avLst/>
          </a:prstGeom>
        </p:spPr>
      </p:pic>
      <p:sp>
        <p:nvSpPr>
          <p:cNvPr id="12" name="TextBox 11"/>
          <p:cNvSpPr txBox="1"/>
          <p:nvPr/>
        </p:nvSpPr>
        <p:spPr>
          <a:xfrm>
            <a:off x="4279117" y="6155445"/>
            <a:ext cx="9569834" cy="646331"/>
          </a:xfrm>
          <a:prstGeom prst="rect">
            <a:avLst/>
          </a:prstGeom>
          <a:noFill/>
        </p:spPr>
        <p:txBody>
          <a:bodyPr wrap="square">
            <a:spAutoFit/>
          </a:bodyPr>
          <a:lstStyle/>
          <a:p>
            <a:pPr algn="ctr" defTabSz="771486">
              <a:defRPr/>
            </a:pPr>
            <a:r>
              <a:rPr lang="en-US" sz="3600" b="1" dirty="0" err="1">
                <a:solidFill>
                  <a:srgbClr val="FF0000"/>
                </a:solidFill>
                <a:latin typeface="Times New Roman" panose="02020603050405020304" pitchFamily="18" charset="0"/>
                <a:cs typeface="Times New Roman" panose="02020603050405020304" pitchFamily="18" charset="0"/>
              </a:rPr>
              <a:t>Giáo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Nguyễn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r>
              <a:rPr lang="en-US" sz="36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24765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Freeform 2"/>
          <p:cNvSpPr/>
          <p:nvPr/>
        </p:nvSpPr>
        <p:spPr>
          <a:xfrm>
            <a:off x="-241772" y="8557966"/>
            <a:ext cx="18771544" cy="9590553"/>
          </a:xfrm>
          <a:custGeom>
            <a:avLst/>
            <a:gdLst/>
            <a:ahLst/>
            <a:cxnLst/>
            <a:rect l="l" t="t" r="r" b="b"/>
            <a:pathLst>
              <a:path w="18771544" h="9590553">
                <a:moveTo>
                  <a:pt x="0" y="0"/>
                </a:moveTo>
                <a:lnTo>
                  <a:pt x="18771544" y="0"/>
                </a:lnTo>
                <a:lnTo>
                  <a:pt x="18771544" y="9590553"/>
                </a:lnTo>
                <a:lnTo>
                  <a:pt x="0" y="9590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904070" y="5143500"/>
            <a:ext cx="5114819" cy="5035916"/>
          </a:xfrm>
          <a:custGeom>
            <a:avLst/>
            <a:gdLst/>
            <a:ahLst/>
            <a:cxnLst/>
            <a:rect l="l" t="t" r="r" b="b"/>
            <a:pathLst>
              <a:path w="5114819" h="5035916">
                <a:moveTo>
                  <a:pt x="0" y="0"/>
                </a:moveTo>
                <a:lnTo>
                  <a:pt x="5114820" y="0"/>
                </a:lnTo>
                <a:lnTo>
                  <a:pt x="5114820" y="5035916"/>
                </a:lnTo>
                <a:lnTo>
                  <a:pt x="0" y="50359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144000" y="8322475"/>
            <a:ext cx="2445148" cy="1871650"/>
          </a:xfrm>
          <a:custGeom>
            <a:avLst/>
            <a:gdLst/>
            <a:ahLst/>
            <a:cxnLst/>
            <a:rect l="l" t="t" r="r" b="b"/>
            <a:pathLst>
              <a:path w="2445148" h="1871650">
                <a:moveTo>
                  <a:pt x="0" y="0"/>
                </a:moveTo>
                <a:lnTo>
                  <a:pt x="2445148" y="0"/>
                </a:lnTo>
                <a:lnTo>
                  <a:pt x="2445148" y="1871650"/>
                </a:lnTo>
                <a:lnTo>
                  <a:pt x="0" y="18716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03813" y="-343015"/>
            <a:ext cx="4076468" cy="4076468"/>
          </a:xfrm>
          <a:custGeom>
            <a:avLst/>
            <a:gdLst/>
            <a:ahLst/>
            <a:cxnLst/>
            <a:rect l="l" t="t" r="r" b="b"/>
            <a:pathLst>
              <a:path w="4076468" h="4076468">
                <a:moveTo>
                  <a:pt x="0" y="0"/>
                </a:moveTo>
                <a:lnTo>
                  <a:pt x="4076468" y="0"/>
                </a:lnTo>
                <a:lnTo>
                  <a:pt x="4076468" y="4076469"/>
                </a:lnTo>
                <a:lnTo>
                  <a:pt x="0" y="4076469"/>
                </a:lnTo>
                <a:lnTo>
                  <a:pt x="0" y="0"/>
                </a:lnTo>
                <a:close/>
              </a:path>
            </a:pathLst>
          </a:custGeom>
          <a:blipFill>
            <a:blip r:embed="rId8"/>
            <a:stretch>
              <a:fillRect/>
            </a:stretch>
          </a:blipFill>
        </p:spPr>
      </p:sp>
      <p:sp>
        <p:nvSpPr>
          <p:cNvPr id="6" name="Freeform 6"/>
          <p:cNvSpPr/>
          <p:nvPr/>
        </p:nvSpPr>
        <p:spPr>
          <a:xfrm>
            <a:off x="1028700" y="1215576"/>
            <a:ext cx="4126079" cy="2108051"/>
          </a:xfrm>
          <a:custGeom>
            <a:avLst/>
            <a:gdLst/>
            <a:ahLst/>
            <a:cxnLst/>
            <a:rect l="l" t="t" r="r" b="b"/>
            <a:pathLst>
              <a:path w="4126079" h="2108051">
                <a:moveTo>
                  <a:pt x="0" y="0"/>
                </a:moveTo>
                <a:lnTo>
                  <a:pt x="4126079" y="0"/>
                </a:lnTo>
                <a:lnTo>
                  <a:pt x="4126079" y="2108052"/>
                </a:lnTo>
                <a:lnTo>
                  <a:pt x="0" y="210805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a:off x="14086512" y="-288112"/>
            <a:ext cx="5154779" cy="2633623"/>
          </a:xfrm>
          <a:custGeom>
            <a:avLst/>
            <a:gdLst/>
            <a:ahLst/>
            <a:cxnLst/>
            <a:rect l="l" t="t" r="r" b="b"/>
            <a:pathLst>
              <a:path w="5154779" h="2633623">
                <a:moveTo>
                  <a:pt x="0" y="0"/>
                </a:moveTo>
                <a:lnTo>
                  <a:pt x="5154779" y="0"/>
                </a:lnTo>
                <a:lnTo>
                  <a:pt x="5154779" y="2633624"/>
                </a:lnTo>
                <a:lnTo>
                  <a:pt x="0" y="263362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7190539" y="1028700"/>
            <a:ext cx="4857624" cy="2481804"/>
          </a:xfrm>
          <a:custGeom>
            <a:avLst/>
            <a:gdLst/>
            <a:ahLst/>
            <a:cxnLst/>
            <a:rect l="l" t="t" r="r" b="b"/>
            <a:pathLst>
              <a:path w="4857624" h="2481804">
                <a:moveTo>
                  <a:pt x="0" y="0"/>
                </a:moveTo>
                <a:lnTo>
                  <a:pt x="4857623" y="0"/>
                </a:lnTo>
                <a:lnTo>
                  <a:pt x="4857623" y="2481804"/>
                </a:lnTo>
                <a:lnTo>
                  <a:pt x="0" y="24818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0" y="6164198"/>
            <a:ext cx="4532414" cy="4668216"/>
          </a:xfrm>
          <a:custGeom>
            <a:avLst/>
            <a:gdLst/>
            <a:ahLst/>
            <a:cxnLst/>
            <a:rect l="l" t="t" r="r" b="b"/>
            <a:pathLst>
              <a:path w="4532414" h="4668216">
                <a:moveTo>
                  <a:pt x="0" y="0"/>
                </a:moveTo>
                <a:lnTo>
                  <a:pt x="4532414" y="0"/>
                </a:lnTo>
                <a:lnTo>
                  <a:pt x="4532414" y="4668217"/>
                </a:lnTo>
                <a:lnTo>
                  <a:pt x="0" y="466821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TextBox 10"/>
          <p:cNvSpPr txBox="1"/>
          <p:nvPr/>
        </p:nvSpPr>
        <p:spPr>
          <a:xfrm>
            <a:off x="2045152" y="1430680"/>
            <a:ext cx="12763373" cy="1191458"/>
          </a:xfrm>
          <a:prstGeom prst="rect">
            <a:avLst/>
          </a:prstGeom>
        </p:spPr>
        <p:txBody>
          <a:bodyPr lIns="0" tIns="0" rIns="0" bIns="0" rtlCol="0" anchor="t">
            <a:spAutoFit/>
          </a:bodyPr>
          <a:lstStyle/>
          <a:p>
            <a:pPr algn="ctr">
              <a:lnSpc>
                <a:spcPts val="9174"/>
              </a:lnSpc>
            </a:pPr>
            <a:r>
              <a:rPr lang="en-US" sz="8340" dirty="0">
                <a:solidFill>
                  <a:srgbClr val="3080B4"/>
                </a:solidFill>
                <a:latin typeface="Baloo"/>
                <a:ea typeface="Baloo"/>
                <a:cs typeface="Baloo"/>
                <a:sym typeface="Baloo"/>
              </a:rPr>
              <a:t>Hành tinh xanh của em</a:t>
            </a:r>
          </a:p>
        </p:txBody>
      </p:sp>
      <p:sp>
        <p:nvSpPr>
          <p:cNvPr id="11" name="TextBox 11"/>
          <p:cNvSpPr txBox="1"/>
          <p:nvPr/>
        </p:nvSpPr>
        <p:spPr>
          <a:xfrm>
            <a:off x="1216779" y="3586704"/>
            <a:ext cx="14738773" cy="1187047"/>
          </a:xfrm>
          <a:prstGeom prst="rect">
            <a:avLst/>
          </a:prstGeom>
        </p:spPr>
        <p:txBody>
          <a:bodyPr lIns="0" tIns="0" rIns="0" bIns="0" rtlCol="0" anchor="t">
            <a:spAutoFit/>
          </a:bodyPr>
          <a:lstStyle/>
          <a:p>
            <a:pPr algn="ctr">
              <a:lnSpc>
                <a:spcPts val="9133"/>
              </a:lnSpc>
            </a:pPr>
            <a:r>
              <a:rPr lang="en-US" sz="8303">
                <a:solidFill>
                  <a:srgbClr val="004AAD"/>
                </a:solidFill>
                <a:latin typeface="Paytone One"/>
                <a:ea typeface="Paytone One"/>
                <a:cs typeface="Paytone One"/>
                <a:sym typeface="Paytone One"/>
              </a:rPr>
              <a:t>Bài 15: Những con sao biển </a:t>
            </a:r>
          </a:p>
        </p:txBody>
      </p:sp>
      <p:sp>
        <p:nvSpPr>
          <p:cNvPr id="12" name="TextBox 12"/>
          <p:cNvSpPr txBox="1"/>
          <p:nvPr/>
        </p:nvSpPr>
        <p:spPr>
          <a:xfrm>
            <a:off x="7624089" y="4926151"/>
            <a:ext cx="4190098" cy="860026"/>
          </a:xfrm>
          <a:prstGeom prst="rect">
            <a:avLst/>
          </a:prstGeom>
        </p:spPr>
        <p:txBody>
          <a:bodyPr lIns="0" tIns="0" rIns="0" bIns="0" rtlCol="0" anchor="t">
            <a:spAutoFit/>
          </a:bodyPr>
          <a:lstStyle/>
          <a:p>
            <a:pPr algn="ctr">
              <a:lnSpc>
                <a:spcPts val="6635"/>
              </a:lnSpc>
            </a:pPr>
            <a:r>
              <a:rPr lang="en-US" sz="6032">
                <a:solidFill>
                  <a:srgbClr val="004AAD"/>
                </a:solidFill>
                <a:latin typeface="Alata"/>
                <a:ea typeface="Alata"/>
                <a:cs typeface="Alata"/>
                <a:sym typeface="Alata"/>
              </a:rPr>
              <a:t>(tiết 4)</a:t>
            </a:r>
          </a:p>
        </p:txBody>
      </p:sp>
      <p:sp>
        <p:nvSpPr>
          <p:cNvPr id="13" name="TextBox 13"/>
          <p:cNvSpPr txBox="1"/>
          <p:nvPr/>
        </p:nvSpPr>
        <p:spPr>
          <a:xfrm>
            <a:off x="4828019" y="6249923"/>
            <a:ext cx="9258494" cy="2545977"/>
          </a:xfrm>
          <a:prstGeom prst="rect">
            <a:avLst/>
          </a:prstGeom>
        </p:spPr>
        <p:txBody>
          <a:bodyPr lIns="0" tIns="0" rIns="0" bIns="0" rtlCol="0" anchor="t">
            <a:spAutoFit/>
          </a:bodyPr>
          <a:lstStyle/>
          <a:p>
            <a:pPr algn="ctr">
              <a:lnSpc>
                <a:spcPts val="9935"/>
              </a:lnSpc>
            </a:pPr>
            <a:r>
              <a:rPr lang="en-US" sz="9032">
                <a:solidFill>
                  <a:srgbClr val="004AAD"/>
                </a:solidFill>
                <a:latin typeface="Alata"/>
                <a:ea typeface="Alata"/>
                <a:cs typeface="Alata"/>
                <a:sym typeface="Alata"/>
              </a:rPr>
              <a:t>Nói và nghe</a:t>
            </a:r>
          </a:p>
          <a:p>
            <a:pPr algn="ctr">
              <a:lnSpc>
                <a:spcPts val="9935"/>
              </a:lnSpc>
            </a:pPr>
            <a:endParaRPr lang="en-US" sz="9032">
              <a:solidFill>
                <a:srgbClr val="004AAD"/>
              </a:solidFill>
              <a:latin typeface="Alata"/>
              <a:ea typeface="Alata"/>
              <a:cs typeface="Alata"/>
              <a:sym typeface="Alata"/>
            </a:endParaRPr>
          </a:p>
        </p:txBody>
      </p:sp>
      <p:sp>
        <p:nvSpPr>
          <p:cNvPr id="14" name="TextBox 1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Noto Serif Display"/>
                <a:ea typeface="Noto Serif Display"/>
                <a:cs typeface="Noto Serif Display"/>
                <a:sym typeface="Noto Serif Display"/>
              </a:rPr>
              <a:t>23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Freeform 2"/>
          <p:cNvSpPr/>
          <p:nvPr/>
        </p:nvSpPr>
        <p:spPr>
          <a:xfrm>
            <a:off x="-241772" y="8572500"/>
            <a:ext cx="18771544" cy="9590553"/>
          </a:xfrm>
          <a:custGeom>
            <a:avLst/>
            <a:gdLst/>
            <a:ahLst/>
            <a:cxnLst/>
            <a:rect l="l" t="t" r="r" b="b"/>
            <a:pathLst>
              <a:path w="18771544" h="9590553">
                <a:moveTo>
                  <a:pt x="0" y="0"/>
                </a:moveTo>
                <a:lnTo>
                  <a:pt x="18771544" y="0"/>
                </a:lnTo>
                <a:lnTo>
                  <a:pt x="18771544" y="9590553"/>
                </a:lnTo>
                <a:lnTo>
                  <a:pt x="0" y="9590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130039" y="7480985"/>
            <a:ext cx="3067726" cy="3020402"/>
          </a:xfrm>
          <a:custGeom>
            <a:avLst/>
            <a:gdLst/>
            <a:ahLst/>
            <a:cxnLst/>
            <a:rect l="l" t="t" r="r" b="b"/>
            <a:pathLst>
              <a:path w="3067726" h="3020402">
                <a:moveTo>
                  <a:pt x="0" y="0"/>
                </a:moveTo>
                <a:lnTo>
                  <a:pt x="3067726" y="0"/>
                </a:lnTo>
                <a:lnTo>
                  <a:pt x="3067726" y="3020402"/>
                </a:lnTo>
                <a:lnTo>
                  <a:pt x="0" y="30204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241772" y="-240070"/>
            <a:ext cx="2872753" cy="2872753"/>
          </a:xfrm>
          <a:custGeom>
            <a:avLst/>
            <a:gdLst/>
            <a:ahLst/>
            <a:cxnLst/>
            <a:rect l="l" t="t" r="r" b="b"/>
            <a:pathLst>
              <a:path w="2872753" h="2872753">
                <a:moveTo>
                  <a:pt x="0" y="0"/>
                </a:moveTo>
                <a:lnTo>
                  <a:pt x="2872753" y="0"/>
                </a:lnTo>
                <a:lnTo>
                  <a:pt x="2872753" y="2872754"/>
                </a:lnTo>
                <a:lnTo>
                  <a:pt x="0" y="2872754"/>
                </a:lnTo>
                <a:lnTo>
                  <a:pt x="0" y="0"/>
                </a:lnTo>
                <a:close/>
              </a:path>
            </a:pathLst>
          </a:custGeom>
          <a:blipFill>
            <a:blip r:embed="rId6"/>
            <a:stretch>
              <a:fillRect/>
            </a:stretch>
          </a:blipFill>
        </p:spPr>
      </p:sp>
      <p:sp>
        <p:nvSpPr>
          <p:cNvPr id="5" name="Freeform 5"/>
          <p:cNvSpPr/>
          <p:nvPr/>
        </p:nvSpPr>
        <p:spPr>
          <a:xfrm>
            <a:off x="979158" y="858295"/>
            <a:ext cx="2907715" cy="1485578"/>
          </a:xfrm>
          <a:custGeom>
            <a:avLst/>
            <a:gdLst/>
            <a:ahLst/>
            <a:cxnLst/>
            <a:rect l="l" t="t" r="r" b="b"/>
            <a:pathLst>
              <a:path w="2907715" h="1485578">
                <a:moveTo>
                  <a:pt x="0" y="0"/>
                </a:moveTo>
                <a:lnTo>
                  <a:pt x="2907715" y="0"/>
                </a:lnTo>
                <a:lnTo>
                  <a:pt x="2907715" y="1485578"/>
                </a:lnTo>
                <a:lnTo>
                  <a:pt x="0" y="148557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13877231" y="-120505"/>
            <a:ext cx="5154779" cy="2633623"/>
          </a:xfrm>
          <a:custGeom>
            <a:avLst/>
            <a:gdLst/>
            <a:ahLst/>
            <a:cxnLst/>
            <a:rect l="l" t="t" r="r" b="b"/>
            <a:pathLst>
              <a:path w="5154779" h="2633623">
                <a:moveTo>
                  <a:pt x="0" y="0"/>
                </a:moveTo>
                <a:lnTo>
                  <a:pt x="5154779" y="0"/>
                </a:lnTo>
                <a:lnTo>
                  <a:pt x="5154779" y="2633624"/>
                </a:lnTo>
                <a:lnTo>
                  <a:pt x="0" y="2633624"/>
                </a:lnTo>
                <a:lnTo>
                  <a:pt x="0" y="0"/>
                </a:lnTo>
                <a:close/>
              </a:path>
            </a:pathLst>
          </a:custGeom>
          <a:blipFill>
            <a:blip r:embed="rId7">
              <a:alphaModFix amt="44999"/>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336184" y="4177513"/>
            <a:ext cx="4107498" cy="3915956"/>
          </a:xfrm>
          <a:custGeom>
            <a:avLst/>
            <a:gdLst/>
            <a:ahLst/>
            <a:cxnLst/>
            <a:rect l="l" t="t" r="r" b="b"/>
            <a:pathLst>
              <a:path w="4107498" h="3915956">
                <a:moveTo>
                  <a:pt x="0" y="0"/>
                </a:moveTo>
                <a:lnTo>
                  <a:pt x="4107498" y="0"/>
                </a:lnTo>
                <a:lnTo>
                  <a:pt x="4107498" y="3915956"/>
                </a:lnTo>
                <a:lnTo>
                  <a:pt x="0" y="3915956"/>
                </a:lnTo>
                <a:lnTo>
                  <a:pt x="0" y="0"/>
                </a:lnTo>
                <a:close/>
              </a:path>
            </a:pathLst>
          </a:custGeom>
          <a:blipFill>
            <a:blip r:embed="rId9"/>
            <a:stretch>
              <a:fillRect/>
            </a:stretch>
          </a:blipFill>
        </p:spPr>
      </p:sp>
      <p:sp>
        <p:nvSpPr>
          <p:cNvPr id="8" name="Freeform 8"/>
          <p:cNvSpPr/>
          <p:nvPr/>
        </p:nvSpPr>
        <p:spPr>
          <a:xfrm>
            <a:off x="4829605" y="4197402"/>
            <a:ext cx="4086215" cy="3915956"/>
          </a:xfrm>
          <a:custGeom>
            <a:avLst/>
            <a:gdLst/>
            <a:ahLst/>
            <a:cxnLst/>
            <a:rect l="l" t="t" r="r" b="b"/>
            <a:pathLst>
              <a:path w="4086215" h="3915956">
                <a:moveTo>
                  <a:pt x="0" y="0"/>
                </a:moveTo>
                <a:lnTo>
                  <a:pt x="4086215" y="0"/>
                </a:lnTo>
                <a:lnTo>
                  <a:pt x="4086215" y="3915956"/>
                </a:lnTo>
                <a:lnTo>
                  <a:pt x="0" y="3915956"/>
                </a:lnTo>
                <a:lnTo>
                  <a:pt x="0" y="0"/>
                </a:lnTo>
                <a:close/>
              </a:path>
            </a:pathLst>
          </a:custGeom>
          <a:blipFill>
            <a:blip r:embed="rId10"/>
            <a:stretch>
              <a:fillRect/>
            </a:stretch>
          </a:blipFill>
        </p:spPr>
      </p:sp>
      <p:sp>
        <p:nvSpPr>
          <p:cNvPr id="9" name="Freeform 9"/>
          <p:cNvSpPr/>
          <p:nvPr/>
        </p:nvSpPr>
        <p:spPr>
          <a:xfrm>
            <a:off x="9510501" y="4177308"/>
            <a:ext cx="4071472" cy="3916161"/>
          </a:xfrm>
          <a:custGeom>
            <a:avLst/>
            <a:gdLst/>
            <a:ahLst/>
            <a:cxnLst/>
            <a:rect l="l" t="t" r="r" b="b"/>
            <a:pathLst>
              <a:path w="4071472" h="3916161">
                <a:moveTo>
                  <a:pt x="0" y="0"/>
                </a:moveTo>
                <a:lnTo>
                  <a:pt x="4071471" y="0"/>
                </a:lnTo>
                <a:lnTo>
                  <a:pt x="4071471" y="3916161"/>
                </a:lnTo>
                <a:lnTo>
                  <a:pt x="0" y="3916161"/>
                </a:lnTo>
                <a:lnTo>
                  <a:pt x="0" y="0"/>
                </a:lnTo>
                <a:close/>
              </a:path>
            </a:pathLst>
          </a:custGeom>
          <a:blipFill>
            <a:blip r:embed="rId11"/>
            <a:stretch>
              <a:fillRect r="-1441"/>
            </a:stretch>
          </a:blipFill>
        </p:spPr>
      </p:sp>
      <p:sp>
        <p:nvSpPr>
          <p:cNvPr id="10" name="Freeform 10"/>
          <p:cNvSpPr/>
          <p:nvPr/>
        </p:nvSpPr>
        <p:spPr>
          <a:xfrm>
            <a:off x="13801751" y="4205974"/>
            <a:ext cx="4150064" cy="3955530"/>
          </a:xfrm>
          <a:custGeom>
            <a:avLst/>
            <a:gdLst/>
            <a:ahLst/>
            <a:cxnLst/>
            <a:rect l="l" t="t" r="r" b="b"/>
            <a:pathLst>
              <a:path w="4150064" h="3955530">
                <a:moveTo>
                  <a:pt x="0" y="0"/>
                </a:moveTo>
                <a:lnTo>
                  <a:pt x="4150065" y="0"/>
                </a:lnTo>
                <a:lnTo>
                  <a:pt x="4150065" y="3955530"/>
                </a:lnTo>
                <a:lnTo>
                  <a:pt x="0" y="3955530"/>
                </a:lnTo>
                <a:lnTo>
                  <a:pt x="0" y="0"/>
                </a:lnTo>
                <a:close/>
              </a:path>
            </a:pathLst>
          </a:custGeom>
          <a:blipFill>
            <a:blip r:embed="rId12"/>
            <a:stretch>
              <a:fillRect/>
            </a:stretch>
          </a:blipFill>
        </p:spPr>
      </p:sp>
      <p:sp>
        <p:nvSpPr>
          <p:cNvPr id="11" name="TextBox 11"/>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Noto Serif Display"/>
                <a:ea typeface="Noto Serif Display"/>
                <a:cs typeface="Noto Serif Display"/>
                <a:sym typeface="Noto Serif Display"/>
              </a:rPr>
              <a:t>24</a:t>
            </a:r>
          </a:p>
        </p:txBody>
      </p:sp>
      <p:sp>
        <p:nvSpPr>
          <p:cNvPr id="12" name="TextBox 12"/>
          <p:cNvSpPr txBox="1"/>
          <p:nvPr/>
        </p:nvSpPr>
        <p:spPr>
          <a:xfrm>
            <a:off x="1194605" y="1755861"/>
            <a:ext cx="16064695" cy="1324651"/>
          </a:xfrm>
          <a:prstGeom prst="rect">
            <a:avLst/>
          </a:prstGeom>
        </p:spPr>
        <p:txBody>
          <a:bodyPr lIns="0" tIns="0" rIns="0" bIns="0" rtlCol="0" anchor="t">
            <a:spAutoFit/>
          </a:bodyPr>
          <a:lstStyle/>
          <a:p>
            <a:pPr algn="ctr">
              <a:lnSpc>
                <a:spcPts val="5303"/>
              </a:lnSpc>
              <a:spcBef>
                <a:spcPct val="0"/>
              </a:spcBef>
            </a:pPr>
            <a:r>
              <a:rPr lang="en-US" sz="3788" dirty="0">
                <a:solidFill>
                  <a:srgbClr val="000000"/>
                </a:solidFill>
                <a:latin typeface="Baloo"/>
                <a:ea typeface="Baloo"/>
                <a:cs typeface="Baloo"/>
                <a:sym typeface="Baloo"/>
              </a:rPr>
              <a:t>1. Nói tên các việc làm trong tranh. </a:t>
            </a:r>
          </a:p>
          <a:p>
            <a:pPr algn="ctr">
              <a:lnSpc>
                <a:spcPts val="5303"/>
              </a:lnSpc>
              <a:spcBef>
                <a:spcPct val="0"/>
              </a:spcBef>
            </a:pPr>
            <a:r>
              <a:rPr lang="en-US" sz="3788" dirty="0">
                <a:solidFill>
                  <a:srgbClr val="000000"/>
                </a:solidFill>
                <a:latin typeface="Baloo"/>
                <a:ea typeface="Baloo"/>
                <a:cs typeface="Baloo"/>
                <a:sym typeface="Baloo"/>
              </a:rPr>
              <a:t>Cho biết những việc làm đó ảnh hưởng đến môi trường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25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25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25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25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Freeform 2"/>
          <p:cNvSpPr/>
          <p:nvPr/>
        </p:nvSpPr>
        <p:spPr>
          <a:xfrm>
            <a:off x="-241772" y="8557966"/>
            <a:ext cx="18771544" cy="9590553"/>
          </a:xfrm>
          <a:custGeom>
            <a:avLst/>
            <a:gdLst/>
            <a:ahLst/>
            <a:cxnLst/>
            <a:rect l="l" t="t" r="r" b="b"/>
            <a:pathLst>
              <a:path w="18771544" h="9590553">
                <a:moveTo>
                  <a:pt x="0" y="0"/>
                </a:moveTo>
                <a:lnTo>
                  <a:pt x="18771544" y="0"/>
                </a:lnTo>
                <a:lnTo>
                  <a:pt x="18771544" y="9590553"/>
                </a:lnTo>
                <a:lnTo>
                  <a:pt x="0" y="9590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506963" y="5434486"/>
            <a:ext cx="5286546" cy="5204993"/>
          </a:xfrm>
          <a:custGeom>
            <a:avLst/>
            <a:gdLst/>
            <a:ahLst/>
            <a:cxnLst/>
            <a:rect l="l" t="t" r="r" b="b"/>
            <a:pathLst>
              <a:path w="5286546" h="5204993">
                <a:moveTo>
                  <a:pt x="0" y="0"/>
                </a:moveTo>
                <a:lnTo>
                  <a:pt x="5286546" y="0"/>
                </a:lnTo>
                <a:lnTo>
                  <a:pt x="5286546" y="5204993"/>
                </a:lnTo>
                <a:lnTo>
                  <a:pt x="0" y="5204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144000" y="8322475"/>
            <a:ext cx="2445148" cy="1871650"/>
          </a:xfrm>
          <a:custGeom>
            <a:avLst/>
            <a:gdLst/>
            <a:ahLst/>
            <a:cxnLst/>
            <a:rect l="l" t="t" r="r" b="b"/>
            <a:pathLst>
              <a:path w="2445148" h="1871650">
                <a:moveTo>
                  <a:pt x="0" y="0"/>
                </a:moveTo>
                <a:lnTo>
                  <a:pt x="2445148" y="0"/>
                </a:lnTo>
                <a:lnTo>
                  <a:pt x="2445148" y="1871650"/>
                </a:lnTo>
                <a:lnTo>
                  <a:pt x="0" y="18716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03813" y="-343015"/>
            <a:ext cx="4076468" cy="4076468"/>
          </a:xfrm>
          <a:custGeom>
            <a:avLst/>
            <a:gdLst/>
            <a:ahLst/>
            <a:cxnLst/>
            <a:rect l="l" t="t" r="r" b="b"/>
            <a:pathLst>
              <a:path w="4076468" h="4076468">
                <a:moveTo>
                  <a:pt x="0" y="0"/>
                </a:moveTo>
                <a:lnTo>
                  <a:pt x="4076468" y="0"/>
                </a:lnTo>
                <a:lnTo>
                  <a:pt x="4076468" y="4076469"/>
                </a:lnTo>
                <a:lnTo>
                  <a:pt x="0" y="4076469"/>
                </a:lnTo>
                <a:lnTo>
                  <a:pt x="0" y="0"/>
                </a:lnTo>
                <a:close/>
              </a:path>
            </a:pathLst>
          </a:custGeom>
          <a:blipFill>
            <a:blip r:embed="rId8"/>
            <a:stretch>
              <a:fillRect/>
            </a:stretch>
          </a:blipFill>
        </p:spPr>
      </p:sp>
      <p:sp>
        <p:nvSpPr>
          <p:cNvPr id="6" name="Freeform 6"/>
          <p:cNvSpPr/>
          <p:nvPr/>
        </p:nvSpPr>
        <p:spPr>
          <a:xfrm>
            <a:off x="1028700" y="1215576"/>
            <a:ext cx="4126079" cy="2108051"/>
          </a:xfrm>
          <a:custGeom>
            <a:avLst/>
            <a:gdLst/>
            <a:ahLst/>
            <a:cxnLst/>
            <a:rect l="l" t="t" r="r" b="b"/>
            <a:pathLst>
              <a:path w="4126079" h="2108051">
                <a:moveTo>
                  <a:pt x="0" y="0"/>
                </a:moveTo>
                <a:lnTo>
                  <a:pt x="4126079" y="0"/>
                </a:lnTo>
                <a:lnTo>
                  <a:pt x="4126079" y="2108052"/>
                </a:lnTo>
                <a:lnTo>
                  <a:pt x="0" y="210805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a:off x="14086512" y="-288112"/>
            <a:ext cx="5154779" cy="2633623"/>
          </a:xfrm>
          <a:custGeom>
            <a:avLst/>
            <a:gdLst/>
            <a:ahLst/>
            <a:cxnLst/>
            <a:rect l="l" t="t" r="r" b="b"/>
            <a:pathLst>
              <a:path w="5154779" h="2633623">
                <a:moveTo>
                  <a:pt x="0" y="0"/>
                </a:moveTo>
                <a:lnTo>
                  <a:pt x="5154779" y="0"/>
                </a:lnTo>
                <a:lnTo>
                  <a:pt x="5154779" y="2633624"/>
                </a:lnTo>
                <a:lnTo>
                  <a:pt x="0" y="263362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7190539" y="1028700"/>
            <a:ext cx="4857624" cy="2481804"/>
          </a:xfrm>
          <a:custGeom>
            <a:avLst/>
            <a:gdLst/>
            <a:ahLst/>
            <a:cxnLst/>
            <a:rect l="l" t="t" r="r" b="b"/>
            <a:pathLst>
              <a:path w="4857624" h="2481804">
                <a:moveTo>
                  <a:pt x="0" y="0"/>
                </a:moveTo>
                <a:lnTo>
                  <a:pt x="4857623" y="0"/>
                </a:lnTo>
                <a:lnTo>
                  <a:pt x="4857623" y="2481804"/>
                </a:lnTo>
                <a:lnTo>
                  <a:pt x="0" y="248180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0" y="6164198"/>
            <a:ext cx="4532414" cy="4668216"/>
          </a:xfrm>
          <a:custGeom>
            <a:avLst/>
            <a:gdLst/>
            <a:ahLst/>
            <a:cxnLst/>
            <a:rect l="l" t="t" r="r" b="b"/>
            <a:pathLst>
              <a:path w="4532414" h="4668216">
                <a:moveTo>
                  <a:pt x="0" y="0"/>
                </a:moveTo>
                <a:lnTo>
                  <a:pt x="4532414" y="0"/>
                </a:lnTo>
                <a:lnTo>
                  <a:pt x="4532414" y="4668217"/>
                </a:lnTo>
                <a:lnTo>
                  <a:pt x="0" y="466821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a:off x="4918780" y="1215576"/>
            <a:ext cx="2944800" cy="1788297"/>
          </a:xfrm>
          <a:custGeom>
            <a:avLst/>
            <a:gdLst/>
            <a:ahLst/>
            <a:cxnLst/>
            <a:rect l="l" t="t" r="r" b="b"/>
            <a:pathLst>
              <a:path w="2944800" h="1788297">
                <a:moveTo>
                  <a:pt x="0" y="0"/>
                </a:moveTo>
                <a:lnTo>
                  <a:pt x="2944800" y="0"/>
                </a:lnTo>
                <a:lnTo>
                  <a:pt x="2944800" y="1788297"/>
                </a:lnTo>
                <a:lnTo>
                  <a:pt x="0" y="178829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1" name="TextBox 11"/>
          <p:cNvSpPr txBox="1"/>
          <p:nvPr/>
        </p:nvSpPr>
        <p:spPr>
          <a:xfrm>
            <a:off x="2171197" y="3150755"/>
            <a:ext cx="13116774" cy="4493771"/>
          </a:xfrm>
          <a:prstGeom prst="rect">
            <a:avLst/>
          </a:prstGeom>
        </p:spPr>
        <p:txBody>
          <a:bodyPr lIns="0" tIns="0" rIns="0" bIns="0" rtlCol="0" anchor="t">
            <a:spAutoFit/>
          </a:bodyPr>
          <a:lstStyle/>
          <a:p>
            <a:pPr algn="ctr">
              <a:lnSpc>
                <a:spcPts val="11717"/>
              </a:lnSpc>
            </a:pPr>
            <a:r>
              <a:rPr lang="en-US" sz="10652" dirty="0">
                <a:solidFill>
                  <a:srgbClr val="3080B4"/>
                </a:solidFill>
                <a:latin typeface="Baloo"/>
                <a:ea typeface="Baloo"/>
                <a:cs typeface="Baloo"/>
                <a:sym typeface="Baloo"/>
              </a:rPr>
              <a:t>2. Em đã làm gì </a:t>
            </a:r>
            <a:r>
              <a:rPr lang="en-US" sz="10652" dirty="0" smtClean="0">
                <a:solidFill>
                  <a:srgbClr val="3080B4"/>
                </a:solidFill>
                <a:latin typeface="Baloo"/>
                <a:ea typeface="Baloo"/>
                <a:cs typeface="Baloo"/>
                <a:sym typeface="Baloo"/>
              </a:rPr>
              <a:t>để góp phần </a:t>
            </a:r>
            <a:r>
              <a:rPr lang="en-US" sz="10652" dirty="0">
                <a:solidFill>
                  <a:srgbClr val="3080B4"/>
                </a:solidFill>
                <a:latin typeface="Baloo"/>
                <a:ea typeface="Baloo"/>
                <a:cs typeface="Baloo"/>
                <a:sym typeface="Baloo"/>
              </a:rPr>
              <a:t>giữ gìn môi trường sạch đẹp?</a:t>
            </a:r>
          </a:p>
        </p:txBody>
      </p:sp>
      <p:sp>
        <p:nvSpPr>
          <p:cNvPr id="12" name="TextBox 1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Noto Serif Display"/>
                <a:ea typeface="Noto Serif Display"/>
                <a:cs typeface="Noto Serif Display"/>
                <a:sym typeface="Noto Serif Display"/>
              </a:rPr>
              <a:t>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Freeform 2"/>
          <p:cNvSpPr/>
          <p:nvPr/>
        </p:nvSpPr>
        <p:spPr>
          <a:xfrm>
            <a:off x="-241772" y="8557966"/>
            <a:ext cx="18771544" cy="9590553"/>
          </a:xfrm>
          <a:custGeom>
            <a:avLst/>
            <a:gdLst/>
            <a:ahLst/>
            <a:cxnLst/>
            <a:rect l="l" t="t" r="r" b="b"/>
            <a:pathLst>
              <a:path w="18771544" h="9590553">
                <a:moveTo>
                  <a:pt x="0" y="0"/>
                </a:moveTo>
                <a:lnTo>
                  <a:pt x="18771544" y="0"/>
                </a:lnTo>
                <a:lnTo>
                  <a:pt x="18771544" y="9590553"/>
                </a:lnTo>
                <a:lnTo>
                  <a:pt x="0" y="9590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516992" y="6164198"/>
            <a:ext cx="4856066" cy="4781154"/>
          </a:xfrm>
          <a:custGeom>
            <a:avLst/>
            <a:gdLst/>
            <a:ahLst/>
            <a:cxnLst/>
            <a:rect l="l" t="t" r="r" b="b"/>
            <a:pathLst>
              <a:path w="4856066" h="4781154">
                <a:moveTo>
                  <a:pt x="0" y="0"/>
                </a:moveTo>
                <a:lnTo>
                  <a:pt x="4856067" y="0"/>
                </a:lnTo>
                <a:lnTo>
                  <a:pt x="4856067" y="4781154"/>
                </a:lnTo>
                <a:lnTo>
                  <a:pt x="0" y="47811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144000" y="8322475"/>
            <a:ext cx="2445148" cy="1871650"/>
          </a:xfrm>
          <a:custGeom>
            <a:avLst/>
            <a:gdLst/>
            <a:ahLst/>
            <a:cxnLst/>
            <a:rect l="l" t="t" r="r" b="b"/>
            <a:pathLst>
              <a:path w="2445148" h="1871650">
                <a:moveTo>
                  <a:pt x="0" y="0"/>
                </a:moveTo>
                <a:lnTo>
                  <a:pt x="2445148" y="0"/>
                </a:lnTo>
                <a:lnTo>
                  <a:pt x="2445148" y="1871650"/>
                </a:lnTo>
                <a:lnTo>
                  <a:pt x="0" y="18716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03813" y="-343015"/>
            <a:ext cx="4076468" cy="4076468"/>
          </a:xfrm>
          <a:custGeom>
            <a:avLst/>
            <a:gdLst/>
            <a:ahLst/>
            <a:cxnLst/>
            <a:rect l="l" t="t" r="r" b="b"/>
            <a:pathLst>
              <a:path w="4076468" h="4076468">
                <a:moveTo>
                  <a:pt x="0" y="0"/>
                </a:moveTo>
                <a:lnTo>
                  <a:pt x="4076468" y="0"/>
                </a:lnTo>
                <a:lnTo>
                  <a:pt x="4076468" y="4076469"/>
                </a:lnTo>
                <a:lnTo>
                  <a:pt x="0" y="4076469"/>
                </a:lnTo>
                <a:lnTo>
                  <a:pt x="0" y="0"/>
                </a:lnTo>
                <a:close/>
              </a:path>
            </a:pathLst>
          </a:custGeom>
          <a:blipFill>
            <a:blip r:embed="rId8"/>
            <a:stretch>
              <a:fillRect/>
            </a:stretch>
          </a:blipFill>
        </p:spPr>
      </p:sp>
      <p:sp>
        <p:nvSpPr>
          <p:cNvPr id="6" name="Freeform 6"/>
          <p:cNvSpPr/>
          <p:nvPr/>
        </p:nvSpPr>
        <p:spPr>
          <a:xfrm>
            <a:off x="1028700" y="1215576"/>
            <a:ext cx="4126079" cy="2108051"/>
          </a:xfrm>
          <a:custGeom>
            <a:avLst/>
            <a:gdLst/>
            <a:ahLst/>
            <a:cxnLst/>
            <a:rect l="l" t="t" r="r" b="b"/>
            <a:pathLst>
              <a:path w="4126079" h="2108051">
                <a:moveTo>
                  <a:pt x="0" y="0"/>
                </a:moveTo>
                <a:lnTo>
                  <a:pt x="4126079" y="0"/>
                </a:lnTo>
                <a:lnTo>
                  <a:pt x="4126079" y="2108052"/>
                </a:lnTo>
                <a:lnTo>
                  <a:pt x="0" y="210805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a:off x="14086512" y="-288112"/>
            <a:ext cx="5154779" cy="2633623"/>
          </a:xfrm>
          <a:custGeom>
            <a:avLst/>
            <a:gdLst/>
            <a:ahLst/>
            <a:cxnLst/>
            <a:rect l="l" t="t" r="r" b="b"/>
            <a:pathLst>
              <a:path w="5154779" h="2633623">
                <a:moveTo>
                  <a:pt x="0" y="0"/>
                </a:moveTo>
                <a:lnTo>
                  <a:pt x="5154779" y="0"/>
                </a:lnTo>
                <a:lnTo>
                  <a:pt x="5154779" y="2633624"/>
                </a:lnTo>
                <a:lnTo>
                  <a:pt x="0" y="263362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0" y="7214560"/>
            <a:ext cx="2608651" cy="2686813"/>
          </a:xfrm>
          <a:custGeom>
            <a:avLst/>
            <a:gdLst/>
            <a:ahLst/>
            <a:cxnLst/>
            <a:rect l="l" t="t" r="r" b="b"/>
            <a:pathLst>
              <a:path w="2608651" h="2686813">
                <a:moveTo>
                  <a:pt x="0" y="0"/>
                </a:moveTo>
                <a:lnTo>
                  <a:pt x="2608651" y="0"/>
                </a:lnTo>
                <a:lnTo>
                  <a:pt x="2608651" y="2686813"/>
                </a:lnTo>
                <a:lnTo>
                  <a:pt x="0" y="268681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3682379" y="685029"/>
            <a:ext cx="2944800" cy="1788297"/>
          </a:xfrm>
          <a:custGeom>
            <a:avLst/>
            <a:gdLst/>
            <a:ahLst/>
            <a:cxnLst/>
            <a:rect l="l" t="t" r="r" b="b"/>
            <a:pathLst>
              <a:path w="2944800" h="1788297">
                <a:moveTo>
                  <a:pt x="0" y="0"/>
                </a:moveTo>
                <a:lnTo>
                  <a:pt x="2944800" y="0"/>
                </a:lnTo>
                <a:lnTo>
                  <a:pt x="2944800" y="1788296"/>
                </a:lnTo>
                <a:lnTo>
                  <a:pt x="0" y="178829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Noto Serif Display"/>
                <a:ea typeface="Noto Serif Display"/>
                <a:cs typeface="Noto Serif Display"/>
                <a:sym typeface="Noto Serif Display"/>
              </a:rPr>
              <a:t>28</a:t>
            </a:r>
          </a:p>
        </p:txBody>
      </p:sp>
      <p:sp>
        <p:nvSpPr>
          <p:cNvPr id="11" name="TextBox 11"/>
          <p:cNvSpPr txBox="1"/>
          <p:nvPr/>
        </p:nvSpPr>
        <p:spPr>
          <a:xfrm>
            <a:off x="1334421" y="3101607"/>
            <a:ext cx="15040682" cy="4197160"/>
          </a:xfrm>
          <a:prstGeom prst="rect">
            <a:avLst/>
          </a:prstGeom>
        </p:spPr>
        <p:txBody>
          <a:bodyPr lIns="0" tIns="0" rIns="0" bIns="0" rtlCol="0" anchor="t">
            <a:spAutoFit/>
          </a:bodyPr>
          <a:lstStyle/>
          <a:p>
            <a:pPr algn="ctr">
              <a:lnSpc>
                <a:spcPts val="5542"/>
              </a:lnSpc>
              <a:spcBef>
                <a:spcPct val="0"/>
              </a:spcBef>
            </a:pPr>
            <a:r>
              <a:rPr lang="en-US" sz="3958" dirty="0">
                <a:solidFill>
                  <a:srgbClr val="000000"/>
                </a:solidFill>
                <a:latin typeface="Alata"/>
                <a:ea typeface="Alata"/>
                <a:cs typeface="Alata"/>
                <a:sym typeface="Alata"/>
              </a:rPr>
              <a:t>          Tuần trước, trường em tổ chức buổi sinh hoạt ngoại khóa với chủ đề “Bảo vệ môi trường – Bảo vệ tương lai”. Em đã học được cách phân loại rác vô cơ, rác hữu cơ sau buổi ngoại khóa đó. Từ hôm đó, em luôn phân loại rác theo lời cô dạy, tái chế lại các vật dụng cũ. Bố mẹ và em trai cũng học tập theo cách làm của em. Em cảm thấy rất vui và tự hào vì đã góp phần bảo vệ môi trường.</a:t>
            </a:r>
          </a:p>
        </p:txBody>
      </p:sp>
      <p:sp>
        <p:nvSpPr>
          <p:cNvPr id="12" name="TextBox 12"/>
          <p:cNvSpPr txBox="1"/>
          <p:nvPr/>
        </p:nvSpPr>
        <p:spPr>
          <a:xfrm>
            <a:off x="5154779" y="2117108"/>
            <a:ext cx="9205980" cy="1060698"/>
          </a:xfrm>
          <a:prstGeom prst="rect">
            <a:avLst/>
          </a:prstGeom>
        </p:spPr>
        <p:txBody>
          <a:bodyPr lIns="0" tIns="0" rIns="0" bIns="0" rtlCol="0" anchor="t">
            <a:spAutoFit/>
          </a:bodyPr>
          <a:lstStyle/>
          <a:p>
            <a:pPr algn="ctr">
              <a:lnSpc>
                <a:spcPts val="8224"/>
              </a:lnSpc>
            </a:pPr>
            <a:r>
              <a:rPr lang="en-US" sz="7476" dirty="0">
                <a:solidFill>
                  <a:srgbClr val="3080B4"/>
                </a:solidFill>
                <a:latin typeface="Baloo"/>
                <a:ea typeface="Baloo"/>
                <a:cs typeface="Baloo"/>
                <a:sym typeface="Baloo"/>
              </a:rPr>
              <a:t>Bài tham khảo số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p:cNvGrpSpPr/>
        <p:nvPr/>
      </p:nvGrpSpPr>
      <p:grpSpPr>
        <a:xfrm>
          <a:off x="0" y="0"/>
          <a:ext cx="0" cy="0"/>
          <a:chOff x="0" y="0"/>
          <a:chExt cx="0" cy="0"/>
        </a:xfrm>
      </p:grpSpPr>
      <p:sp>
        <p:nvSpPr>
          <p:cNvPr id="2" name="Freeform 2"/>
          <p:cNvSpPr/>
          <p:nvPr/>
        </p:nvSpPr>
        <p:spPr>
          <a:xfrm>
            <a:off x="-241772" y="8557966"/>
            <a:ext cx="18771544" cy="9590553"/>
          </a:xfrm>
          <a:custGeom>
            <a:avLst/>
            <a:gdLst/>
            <a:ahLst/>
            <a:cxnLst/>
            <a:rect l="l" t="t" r="r" b="b"/>
            <a:pathLst>
              <a:path w="18771544" h="9590553">
                <a:moveTo>
                  <a:pt x="0" y="0"/>
                </a:moveTo>
                <a:lnTo>
                  <a:pt x="18771544" y="0"/>
                </a:lnTo>
                <a:lnTo>
                  <a:pt x="18771544" y="9590553"/>
                </a:lnTo>
                <a:lnTo>
                  <a:pt x="0" y="95905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516992" y="6164198"/>
            <a:ext cx="4856066" cy="4781154"/>
          </a:xfrm>
          <a:custGeom>
            <a:avLst/>
            <a:gdLst/>
            <a:ahLst/>
            <a:cxnLst/>
            <a:rect l="l" t="t" r="r" b="b"/>
            <a:pathLst>
              <a:path w="4856066" h="4781154">
                <a:moveTo>
                  <a:pt x="0" y="0"/>
                </a:moveTo>
                <a:lnTo>
                  <a:pt x="4856067" y="0"/>
                </a:lnTo>
                <a:lnTo>
                  <a:pt x="4856067" y="4781154"/>
                </a:lnTo>
                <a:lnTo>
                  <a:pt x="0" y="47811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144000" y="8322475"/>
            <a:ext cx="2445148" cy="1871650"/>
          </a:xfrm>
          <a:custGeom>
            <a:avLst/>
            <a:gdLst/>
            <a:ahLst/>
            <a:cxnLst/>
            <a:rect l="l" t="t" r="r" b="b"/>
            <a:pathLst>
              <a:path w="2445148" h="1871650">
                <a:moveTo>
                  <a:pt x="0" y="0"/>
                </a:moveTo>
                <a:lnTo>
                  <a:pt x="2445148" y="0"/>
                </a:lnTo>
                <a:lnTo>
                  <a:pt x="2445148" y="1871650"/>
                </a:lnTo>
                <a:lnTo>
                  <a:pt x="0" y="18716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4086512" y="-288112"/>
            <a:ext cx="5154779" cy="2633623"/>
          </a:xfrm>
          <a:custGeom>
            <a:avLst/>
            <a:gdLst/>
            <a:ahLst/>
            <a:cxnLst/>
            <a:rect l="l" t="t" r="r" b="b"/>
            <a:pathLst>
              <a:path w="5154779" h="2633623">
                <a:moveTo>
                  <a:pt x="0" y="0"/>
                </a:moveTo>
                <a:lnTo>
                  <a:pt x="5154779" y="0"/>
                </a:lnTo>
                <a:lnTo>
                  <a:pt x="5154779" y="2633624"/>
                </a:lnTo>
                <a:lnTo>
                  <a:pt x="0" y="263362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0" y="7214560"/>
            <a:ext cx="2608651" cy="2686813"/>
          </a:xfrm>
          <a:custGeom>
            <a:avLst/>
            <a:gdLst/>
            <a:ahLst/>
            <a:cxnLst/>
            <a:rect l="l" t="t" r="r" b="b"/>
            <a:pathLst>
              <a:path w="2608651" h="2686813">
                <a:moveTo>
                  <a:pt x="0" y="0"/>
                </a:moveTo>
                <a:lnTo>
                  <a:pt x="2608651" y="0"/>
                </a:lnTo>
                <a:lnTo>
                  <a:pt x="2608651" y="2686813"/>
                </a:lnTo>
                <a:lnTo>
                  <a:pt x="0" y="268681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3682379" y="685029"/>
            <a:ext cx="2944800" cy="1788297"/>
          </a:xfrm>
          <a:custGeom>
            <a:avLst/>
            <a:gdLst/>
            <a:ahLst/>
            <a:cxnLst/>
            <a:rect l="l" t="t" r="r" b="b"/>
            <a:pathLst>
              <a:path w="2944800" h="1788297">
                <a:moveTo>
                  <a:pt x="0" y="0"/>
                </a:moveTo>
                <a:lnTo>
                  <a:pt x="2944800" y="0"/>
                </a:lnTo>
                <a:lnTo>
                  <a:pt x="2944800" y="1788296"/>
                </a:lnTo>
                <a:lnTo>
                  <a:pt x="0" y="178829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pic>
        <p:nvPicPr>
          <p:cNvPr id="8" name="Picture 8"/>
          <p:cNvPicPr>
            <a:picLocks noChangeAspect="1"/>
          </p:cNvPicPr>
          <p:nvPr/>
        </p:nvPicPr>
        <p:blipFill>
          <a:blip r:embed="rId14"/>
          <a:srcRect/>
          <a:stretch>
            <a:fillRect/>
          </a:stretch>
        </p:blipFill>
        <p:spPr>
          <a:xfrm>
            <a:off x="0" y="0"/>
            <a:ext cx="4845815" cy="3319383"/>
          </a:xfrm>
          <a:prstGeom prst="rect">
            <a:avLst/>
          </a:prstGeom>
        </p:spPr>
      </p:pic>
      <p:sp>
        <p:nvSpPr>
          <p:cNvPr id="9" name="TextBox 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Noto Serif Display"/>
                <a:ea typeface="Noto Serif Display"/>
                <a:cs typeface="Noto Serif Display"/>
                <a:sym typeface="Noto Serif Display"/>
              </a:rPr>
              <a:t>29</a:t>
            </a:r>
          </a:p>
        </p:txBody>
      </p:sp>
      <p:sp>
        <p:nvSpPr>
          <p:cNvPr id="10" name="TextBox 10"/>
          <p:cNvSpPr txBox="1"/>
          <p:nvPr/>
        </p:nvSpPr>
        <p:spPr>
          <a:xfrm>
            <a:off x="1143769" y="3211032"/>
            <a:ext cx="15221460" cy="5248300"/>
          </a:xfrm>
          <a:prstGeom prst="rect">
            <a:avLst/>
          </a:prstGeom>
        </p:spPr>
        <p:txBody>
          <a:bodyPr lIns="0" tIns="0" rIns="0" bIns="0" rtlCol="0" anchor="t">
            <a:spAutoFit/>
          </a:bodyPr>
          <a:lstStyle/>
          <a:p>
            <a:pPr algn="ctr">
              <a:lnSpc>
                <a:spcPts val="5240"/>
              </a:lnSpc>
              <a:spcBef>
                <a:spcPct val="0"/>
              </a:spcBef>
            </a:pPr>
            <a:r>
              <a:rPr lang="en-US" sz="3743" dirty="0">
                <a:solidFill>
                  <a:srgbClr val="000000"/>
                </a:solidFill>
                <a:latin typeface="Alata"/>
                <a:ea typeface="Alata"/>
                <a:cs typeface="Alata"/>
                <a:sym typeface="Alata"/>
              </a:rPr>
              <a:t>Thứ bảy tuần trước, em đã cùng bố trồng cây khế trong sân nhà. Trước tiên, bố dùng cuốc để đào ra một hố đất sâu. Sau đó em đã giúp bố tháo bỏ ni-lông ở bầu cây và đặt cây khế non vào hố bố vừa đào. Em giúp bố giữ cây để bố lấp kín đất vào gốc cây, giúp cho cây có thể đứng vững. Cuối cùng em mang theo một gáo nước nhỏ và tưới cho cây non mới trồng. Công việc trồng cây kết thúc, em cảm thấy rất vui vì vừa giúp bố làm một việc ý nghĩa. Em tin rằng chẳng mấy chốc cây khế sẽ phát triển tươi tốt và đơm hoa kết quả.</a:t>
            </a:r>
          </a:p>
        </p:txBody>
      </p:sp>
      <p:sp>
        <p:nvSpPr>
          <p:cNvPr id="11" name="TextBox 11"/>
          <p:cNvSpPr txBox="1"/>
          <p:nvPr/>
        </p:nvSpPr>
        <p:spPr>
          <a:xfrm>
            <a:off x="5460652" y="2121759"/>
            <a:ext cx="9205980" cy="1060698"/>
          </a:xfrm>
          <a:prstGeom prst="rect">
            <a:avLst/>
          </a:prstGeom>
        </p:spPr>
        <p:txBody>
          <a:bodyPr lIns="0" tIns="0" rIns="0" bIns="0" rtlCol="0" anchor="t">
            <a:spAutoFit/>
          </a:bodyPr>
          <a:lstStyle/>
          <a:p>
            <a:pPr algn="ctr">
              <a:lnSpc>
                <a:spcPts val="8224"/>
              </a:lnSpc>
            </a:pPr>
            <a:r>
              <a:rPr lang="en-US" sz="7476" dirty="0">
                <a:solidFill>
                  <a:srgbClr val="3080B4"/>
                </a:solidFill>
                <a:latin typeface="Baloo"/>
                <a:ea typeface="Baloo"/>
                <a:cs typeface="Baloo"/>
                <a:sym typeface="Baloo"/>
              </a:rPr>
              <a:t>Bài tham khảo số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340</Words>
  <Application>Microsoft Office PowerPoint</Application>
  <PresentationFormat>Custom</PresentationFormat>
  <Paragraphs>22</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Times New Roman</vt:lpstr>
      <vt:lpstr>Arial</vt:lpstr>
      <vt:lpstr>Alata</vt:lpstr>
      <vt:lpstr>DFPOP1-W9</vt:lpstr>
      <vt:lpstr>Calibri Light</vt:lpstr>
      <vt:lpstr>Noto Serif Display</vt:lpstr>
      <vt:lpstr>Calibri</vt:lpstr>
      <vt:lpstr>Baloo</vt:lpstr>
      <vt:lpstr>Paytone One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Hành tinh xanh của em</dc:title>
  <cp:lastModifiedBy>MAIHUNG</cp:lastModifiedBy>
  <cp:revision>15</cp:revision>
  <dcterms:created xsi:type="dcterms:W3CDTF">2006-08-16T00:00:00Z</dcterms:created>
  <dcterms:modified xsi:type="dcterms:W3CDTF">2025-04-18T00:18:08Z</dcterms:modified>
  <dc:identifier>DAGg2J3Ddc8</dc:identifier>
</cp:coreProperties>
</file>