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8"/>
  </p:notesMasterIdLst>
  <p:sldIdLst>
    <p:sldId id="303" r:id="rId2"/>
    <p:sldId id="256" r:id="rId3"/>
    <p:sldId id="257" r:id="rId4"/>
    <p:sldId id="258" r:id="rId5"/>
    <p:sldId id="261" r:id="rId6"/>
    <p:sldId id="262" r:id="rId7"/>
    <p:sldId id="263"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Lst>
  <p:sldSz cx="18288000" cy="10287000"/>
  <p:notesSz cx="6858000" cy="9144000"/>
  <p:embeddedFontLst>
    <p:embeddedFont>
      <p:font typeface="Baloo" panose="020B0604020202020204" charset="0"/>
      <p:regular r:id="rId29"/>
    </p:embeddedFont>
    <p:embeddedFont>
      <p:font typeface="Calibri" panose="020F0502020204030204" pitchFamily="34" charset="0"/>
      <p:regular r:id="rId30"/>
      <p:bold r:id="rId31"/>
      <p:italic r:id="rId32"/>
      <p:boldItalic r:id="rId33"/>
    </p:embeddedFont>
    <p:embeddedFont>
      <p:font typeface="Batangas" panose="020B0604020202020204" charset="0"/>
      <p:regular r:id="rId34"/>
    </p:embeddedFont>
    <p:embeddedFont>
      <p:font typeface="Paytone One" panose="020B0604020202020204" charset="0"/>
      <p:regular r:id="rId35"/>
    </p:embeddedFont>
    <p:embeddedFont>
      <p:font typeface="Alata" panose="020B0604020202020204" charset="0"/>
      <p:regular r:id="rId36"/>
    </p:embeddedFont>
    <p:embeddedFont>
      <p:font typeface="Sigmar One" panose="020B0604020202020204" charset="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3" d="100"/>
          <a:sy n="53" d="100"/>
        </p:scale>
        <p:origin x="82" y="22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45269F-BB29-4186-A533-0D8669A15E0E}" type="datetimeFigureOut">
              <a:rPr lang="vi-VN" smtClean="0"/>
              <a:t>18/04/2025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74B3-7DCF-4B76-B68F-A3396B349452}" type="slidenum">
              <a:rPr lang="vi-VN" smtClean="0"/>
              <a:t>‹#›</a:t>
            </a:fld>
            <a:endParaRPr lang="vi-VN"/>
          </a:p>
        </p:txBody>
      </p:sp>
    </p:spTree>
    <p:extLst>
      <p:ext uri="{BB962C8B-B14F-4D97-AF65-F5344CB8AC3E}">
        <p14:creationId xmlns:p14="http://schemas.microsoft.com/office/powerpoint/2010/main" val="304223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0A9633-8222-41B5-B0BD-8A40C7ED34D5}" type="slidenum">
              <a:rPr lang="en-US" smtClean="0"/>
              <a:t>1</a:t>
            </a:fld>
            <a:endParaRPr lang="en-US"/>
          </a:p>
        </p:txBody>
      </p:sp>
    </p:spTree>
    <p:extLst>
      <p:ext uri="{BB962C8B-B14F-4D97-AF65-F5344CB8AC3E}">
        <p14:creationId xmlns:p14="http://schemas.microsoft.com/office/powerpoint/2010/main" val="2142128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21B274B3-7DCF-4B76-B68F-A3396B349452}" type="slidenum">
              <a:rPr lang="vi-VN" smtClean="0"/>
              <a:t>10</a:t>
            </a:fld>
            <a:endParaRPr lang="vi-VN"/>
          </a:p>
        </p:txBody>
      </p:sp>
    </p:spTree>
    <p:extLst>
      <p:ext uri="{BB962C8B-B14F-4D97-AF65-F5344CB8AC3E}">
        <p14:creationId xmlns:p14="http://schemas.microsoft.com/office/powerpoint/2010/main" val="286272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21B274B3-7DCF-4B76-B68F-A3396B349452}" type="slidenum">
              <a:rPr lang="vi-VN" smtClean="0"/>
              <a:t>24</a:t>
            </a:fld>
            <a:endParaRPr lang="vi-VN"/>
          </a:p>
        </p:txBody>
      </p:sp>
    </p:spTree>
    <p:extLst>
      <p:ext uri="{BB962C8B-B14F-4D97-AF65-F5344CB8AC3E}">
        <p14:creationId xmlns:p14="http://schemas.microsoft.com/office/powerpoint/2010/main" val="2293140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3" Type="http://schemas.openxmlformats.org/officeDocument/2006/relationships/image" Target="../media/image43.svg"/><Relationship Id="rId3" Type="http://schemas.openxmlformats.org/officeDocument/2006/relationships/image" Target="../media/image11.png"/><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11" Type="http://schemas.openxmlformats.org/officeDocument/2006/relationships/image" Target="../media/image41.svg"/><Relationship Id="rId10" Type="http://schemas.openxmlformats.org/officeDocument/2006/relationships/image" Target="../media/image12.png"/><Relationship Id="rId9" Type="http://schemas.openxmlformats.org/officeDocument/2006/relationships/image" Target="../media/image39.svg"/></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gif"/></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9.svg"/><Relationship Id="rId12" Type="http://schemas.openxmlformats.org/officeDocument/2006/relationships/image" Target="../media/image43.svg"/><Relationship Id="rId2" Type="http://schemas.openxmlformats.org/officeDocument/2006/relationships/image" Target="../media/image11.png"/><Relationship Id="rId1" Type="http://schemas.openxmlformats.org/officeDocument/2006/relationships/slideLayout" Target="../slideLayouts/slideLayout7.xml"/><Relationship Id="rId11" Type="http://schemas.openxmlformats.org/officeDocument/2006/relationships/image" Target="../media/image13.png"/><Relationship Id="rId10" Type="http://schemas.openxmlformats.org/officeDocument/2006/relationships/image" Target="../media/image41.svg"/><Relationship Id="rId9"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39.svg"/><Relationship Id="rId12" Type="http://schemas.openxmlformats.org/officeDocument/2006/relationships/image" Target="../media/image43.svg"/><Relationship Id="rId2" Type="http://schemas.openxmlformats.org/officeDocument/2006/relationships/image" Target="../media/image11.png"/><Relationship Id="rId1" Type="http://schemas.openxmlformats.org/officeDocument/2006/relationships/slideLayout" Target="../slideLayouts/slideLayout7.xml"/><Relationship Id="rId11" Type="http://schemas.openxmlformats.org/officeDocument/2006/relationships/image" Target="../media/image13.png"/><Relationship Id="rId10" Type="http://schemas.openxmlformats.org/officeDocument/2006/relationships/image" Target="../media/image41.svg"/><Relationship Id="rId9"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7" Type="http://schemas.openxmlformats.org/officeDocument/2006/relationships/image" Target="../media/image59.svg"/><Relationship Id="rId2" Type="http://schemas.openxmlformats.org/officeDocument/2006/relationships/image" Target="../media/image26.png"/><Relationship Id="rId1" Type="http://schemas.openxmlformats.org/officeDocument/2006/relationships/slideLayout" Target="../slideLayouts/slideLayout7.xml"/><Relationship Id="rId11" Type="http://schemas.openxmlformats.org/officeDocument/2006/relationships/image" Target="../media/image63.svg"/><Relationship Id="rId10" Type="http://schemas.openxmlformats.org/officeDocument/2006/relationships/image" Target="../media/image28.png"/><Relationship Id="rId9" Type="http://schemas.openxmlformats.org/officeDocument/2006/relationships/image" Target="../media/image61.svg"/></Relationships>
</file>

<file path=ppt/slides/_rels/slide21.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11" Type="http://schemas.openxmlformats.org/officeDocument/2006/relationships/image" Target="../media/image32.png"/><Relationship Id="rId10" Type="http://schemas.openxmlformats.org/officeDocument/2006/relationships/image" Target="../media/image31.gif"/><Relationship Id="rId4" Type="http://schemas.openxmlformats.org/officeDocument/2006/relationships/image" Target="../media/image29.png"/><Relationship Id="rId9" Type="http://schemas.openxmlformats.org/officeDocument/2006/relationships/image" Target="../media/image30.gif"/></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7" Type="http://schemas.openxmlformats.org/officeDocument/2006/relationships/image" Target="../media/image71.svg"/><Relationship Id="rId12" Type="http://schemas.openxmlformats.org/officeDocument/2006/relationships/image" Target="../media/image39.png"/><Relationship Id="rId17" Type="http://schemas.openxmlformats.org/officeDocument/2006/relationships/image" Target="../media/image81.svg"/><Relationship Id="rId2" Type="http://schemas.openxmlformats.org/officeDocument/2006/relationships/image" Target="../media/image33.png"/><Relationship Id="rId16"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8.png"/><Relationship Id="rId5" Type="http://schemas.openxmlformats.org/officeDocument/2006/relationships/image" Target="../media/image69.svg"/><Relationship Id="rId15" Type="http://schemas.openxmlformats.org/officeDocument/2006/relationships/image" Target="../media/image79.svg"/><Relationship Id="rId10" Type="http://schemas.openxmlformats.org/officeDocument/2006/relationships/image" Target="../media/image37.png"/><Relationship Id="rId9" Type="http://schemas.openxmlformats.org/officeDocument/2006/relationships/image" Target="../media/image36.png"/></Relationships>
</file>

<file path=ppt/slides/_rels/slide23.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44.png"/><Relationship Id="rId7"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9.svg"/></Relationships>
</file>

<file path=ppt/slides/_rels/slide25.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8" Type="http://schemas.openxmlformats.org/officeDocument/2006/relationships/image" Target="../media/image98.svg"/><Relationship Id="rId13"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image" Target="../media/image50.png"/><Relationship Id="rId12" Type="http://schemas.openxmlformats.org/officeDocument/2006/relationships/image" Target="../media/image102.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96.svg"/><Relationship Id="rId11" Type="http://schemas.openxmlformats.org/officeDocument/2006/relationships/image" Target="../media/image52.png"/><Relationship Id="rId10" Type="http://schemas.openxmlformats.org/officeDocument/2006/relationships/image" Target="../media/image100.svg"/><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3.svg"/></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svg"/></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 Id="rId9" Type="http://schemas.openxmlformats.org/officeDocument/2006/relationships/image" Target="../media/image33.sv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 Id="rId11" Type="http://schemas.openxmlformats.org/officeDocument/2006/relationships/image" Target="../media/image37.svg"/><Relationship Id="rId10" Type="http://schemas.openxmlformats.org/officeDocument/2006/relationships/image" Target="../media/image10.png"/><Relationship Id="rId9" Type="http://schemas.openxmlformats.org/officeDocument/2006/relationships/image" Target="../media/image3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18288000" cy="10277072"/>
          </a:xfrm>
          <a:prstGeom prst="rect">
            <a:avLst/>
          </a:prstGeom>
          <a:solidFill>
            <a:schemeClr val="bg1">
              <a:alpha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028598">
              <a:defRPr/>
            </a:pPr>
            <a:endParaRPr lang="en-US" sz="1577" dirty="0">
              <a:solidFill>
                <a:prstClr val="black"/>
              </a:solidFill>
              <a:latin typeface="DFPOP1-W9"/>
            </a:endParaRPr>
          </a:p>
        </p:txBody>
      </p:sp>
      <p:sp>
        <p:nvSpPr>
          <p:cNvPr id="5" name="TextBox 4"/>
          <p:cNvSpPr txBox="1"/>
          <p:nvPr/>
        </p:nvSpPr>
        <p:spPr>
          <a:xfrm>
            <a:off x="2171704" y="2915214"/>
            <a:ext cx="13784666" cy="1569660"/>
          </a:xfrm>
          <a:prstGeom prst="rect">
            <a:avLst/>
          </a:prstGeom>
          <a:noFill/>
        </p:spPr>
        <p:txBody>
          <a:bodyPr wrap="square">
            <a:spAutoFit/>
          </a:bodyPr>
          <a:lstStyle/>
          <a:p>
            <a:pPr algn="ctr" defTabSz="771467">
              <a:defRPr/>
            </a:pPr>
            <a:r>
              <a:rPr lang="en-US" sz="4800" b="1" dirty="0">
                <a:solidFill>
                  <a:srgbClr val="FF0000"/>
                </a:solidFill>
                <a:latin typeface="Times New Roman" panose="02020603050405020304" pitchFamily="18" charset="0"/>
                <a:cs typeface="Times New Roman" panose="02020603050405020304" pitchFamily="18" charset="0"/>
              </a:rPr>
              <a:t>CHÀO MỪNG </a:t>
            </a:r>
          </a:p>
          <a:p>
            <a:pPr algn="ctr" defTabSz="771467">
              <a:defRPr/>
            </a:pPr>
            <a:r>
              <a:rPr lang="en-US" sz="4800" b="1" dirty="0">
                <a:solidFill>
                  <a:srgbClr val="FF0000"/>
                </a:solidFill>
                <a:latin typeface="Times New Roman" panose="02020603050405020304" pitchFamily="18" charset="0"/>
                <a:cs typeface="Times New Roman" panose="02020603050405020304" pitchFamily="18" charset="0"/>
              </a:rPr>
              <a:t>QUÝ THẦY, CÔ GIÁO VỀ DỰ GIỜ THĂM LỚP</a:t>
            </a:r>
            <a:endParaRPr lang="en-US" sz="4800" b="1" dirty="0">
              <a:solidFill>
                <a:srgbClr val="FF0000"/>
              </a:solidFill>
              <a:latin typeface="+mj-lt"/>
              <a:cs typeface="Times New Roman" panose="02020603050405020304" pitchFamily="18" charset="0"/>
            </a:endParaRPr>
          </a:p>
        </p:txBody>
      </p:sp>
      <p:sp>
        <p:nvSpPr>
          <p:cNvPr id="6" name="TextBox 5"/>
          <p:cNvSpPr txBox="1"/>
          <p:nvPr/>
        </p:nvSpPr>
        <p:spPr>
          <a:xfrm>
            <a:off x="6415494" y="1712056"/>
            <a:ext cx="7954824" cy="577081"/>
          </a:xfrm>
          <a:prstGeom prst="rect">
            <a:avLst/>
          </a:prstGeom>
          <a:noFill/>
        </p:spPr>
        <p:txBody>
          <a:bodyPr wrap="square">
            <a:spAutoFit/>
          </a:bodyPr>
          <a:lstStyle/>
          <a:p>
            <a:pPr defTabSz="771467">
              <a:defRPr/>
            </a:pPr>
            <a:r>
              <a:rPr lang="en-US" sz="3150" b="1" u="sng" dirty="0">
                <a:solidFill>
                  <a:srgbClr val="002060"/>
                </a:solidFill>
                <a:latin typeface="Times New Roman" panose="02020603050405020304" pitchFamily="18" charset="0"/>
                <a:cs typeface="Times New Roman" panose="02020603050405020304" pitchFamily="18" charset="0"/>
              </a:rPr>
              <a:t>TRƯỜNG TIỂU HỌC HÒA NGHĨA</a:t>
            </a:r>
          </a:p>
        </p:txBody>
      </p:sp>
      <p:sp>
        <p:nvSpPr>
          <p:cNvPr id="8" name="TextBox 7"/>
          <p:cNvSpPr txBox="1"/>
          <p:nvPr/>
        </p:nvSpPr>
        <p:spPr>
          <a:xfrm>
            <a:off x="4114804" y="4815115"/>
            <a:ext cx="9569834" cy="646331"/>
          </a:xfrm>
          <a:prstGeom prst="rect">
            <a:avLst/>
          </a:prstGeom>
          <a:noFill/>
        </p:spPr>
        <p:txBody>
          <a:bodyPr wrap="square">
            <a:spAutoFit/>
          </a:bodyPr>
          <a:lstStyle/>
          <a:p>
            <a:pPr algn="ctr" defTabSz="771467">
              <a:defRPr/>
            </a:pPr>
            <a:r>
              <a:rPr lang="en-US" sz="3600" b="1" dirty="0" err="1">
                <a:solidFill>
                  <a:srgbClr val="FF0000"/>
                </a:solidFill>
                <a:latin typeface="Times New Roman" panose="02020603050405020304" pitchFamily="18" charset="0"/>
                <a:cs typeface="Times New Roman" panose="02020603050405020304" pitchFamily="18" charset="0"/>
              </a:rPr>
              <a:t>Môn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Tiếng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Việt</a:t>
            </a:r>
            <a:r>
              <a:rPr lang="en-US" sz="3600" b="1" dirty="0">
                <a:solidFill>
                  <a:srgbClr val="FF0000"/>
                </a:solidFill>
                <a:latin typeface="Times New Roman" panose="02020603050405020304" pitchFamily="18" charset="0"/>
                <a:cs typeface="Times New Roman" panose="02020603050405020304" pitchFamily="18" charset="0"/>
              </a:rPr>
              <a:t> - </a:t>
            </a:r>
            <a:r>
              <a:rPr lang="en-US" sz="3600" b="1" dirty="0" err="1">
                <a:solidFill>
                  <a:srgbClr val="FF0000"/>
                </a:solidFill>
                <a:latin typeface="Times New Roman" panose="02020603050405020304" pitchFamily="18" charset="0"/>
                <a:cs typeface="Times New Roman" panose="02020603050405020304" pitchFamily="18" charset="0"/>
              </a:rPr>
              <a:t>Lớp</a:t>
            </a:r>
            <a:r>
              <a:rPr lang="en-US" sz="3600" b="1" dirty="0">
                <a:solidFill>
                  <a:srgbClr val="FF0000"/>
                </a:solidFill>
                <a:latin typeface="Times New Roman" panose="02020603050405020304" pitchFamily="18" charset="0"/>
                <a:cs typeface="Times New Roman" panose="02020603050405020304" pitchFamily="18" charset="0"/>
              </a:rPr>
              <a:t> 2A</a:t>
            </a:r>
          </a:p>
        </p:txBody>
      </p:sp>
      <p:pic>
        <p:nvPicPr>
          <p:cNvPr id="9" name="图片 10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750557"/>
            <a:ext cx="16007477" cy="1526516"/>
          </a:xfrm>
          <a:prstGeom prst="rect">
            <a:avLst/>
          </a:prstGeom>
        </p:spPr>
      </p:pic>
      <p:pic>
        <p:nvPicPr>
          <p:cNvPr id="10" name="图片 9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7494" y="8601022"/>
            <a:ext cx="4869869" cy="1526516"/>
          </a:xfrm>
          <a:prstGeom prst="rect">
            <a:avLst/>
          </a:prstGeom>
        </p:spPr>
      </p:pic>
      <p:pic>
        <p:nvPicPr>
          <p:cNvPr id="11" name="图片 9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506330" y="6155446"/>
            <a:ext cx="2781671" cy="4077872"/>
          </a:xfrm>
          <a:prstGeom prst="rect">
            <a:avLst/>
          </a:prstGeom>
        </p:spPr>
      </p:pic>
      <p:sp>
        <p:nvSpPr>
          <p:cNvPr id="12" name="TextBox 11"/>
          <p:cNvSpPr txBox="1"/>
          <p:nvPr/>
        </p:nvSpPr>
        <p:spPr>
          <a:xfrm>
            <a:off x="4279118" y="6155446"/>
            <a:ext cx="9569834" cy="646331"/>
          </a:xfrm>
          <a:prstGeom prst="rect">
            <a:avLst/>
          </a:prstGeom>
          <a:noFill/>
        </p:spPr>
        <p:txBody>
          <a:bodyPr wrap="square">
            <a:spAutoFit/>
          </a:bodyPr>
          <a:lstStyle/>
          <a:p>
            <a:pPr algn="ctr" defTabSz="771467">
              <a:defRPr/>
            </a:pPr>
            <a:r>
              <a:rPr lang="en-US" sz="3600" b="1" dirty="0" err="1">
                <a:solidFill>
                  <a:srgbClr val="FF0000"/>
                </a:solidFill>
                <a:latin typeface="Times New Roman" panose="02020603050405020304" pitchFamily="18" charset="0"/>
                <a:cs typeface="Times New Roman" panose="02020603050405020304" pitchFamily="18" charset="0"/>
              </a:rPr>
              <a:t>Giáo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viên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Nguyễn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Thị</a:t>
            </a:r>
            <a:r>
              <a:rPr lang="en-US" sz="3600" b="1" dirty="0">
                <a:solidFill>
                  <a:srgbClr val="FF0000"/>
                </a:solidFill>
                <a:latin typeface="Times New Roman" panose="02020603050405020304" pitchFamily="18" charset="0"/>
                <a:cs typeface="Times New Roman" panose="02020603050405020304" pitchFamily="18" charset="0"/>
              </a:rPr>
              <a:t> Mai Lan</a:t>
            </a:r>
          </a:p>
        </p:txBody>
      </p:sp>
    </p:spTree>
    <p:extLst>
      <p:ext uri="{BB962C8B-B14F-4D97-AF65-F5344CB8AC3E}">
        <p14:creationId xmlns:p14="http://schemas.microsoft.com/office/powerpoint/2010/main" val="1681420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1302688" y="2883565"/>
            <a:ext cx="16307589" cy="6709884"/>
          </a:xfrm>
          <a:prstGeom prst="rect">
            <a:avLst/>
          </a:prstGeom>
        </p:spPr>
        <p:txBody>
          <a:bodyPr lIns="0" tIns="0" rIns="0" bIns="0" rtlCol="0" anchor="t">
            <a:spAutoFit/>
          </a:bodyPr>
          <a:lstStyle/>
          <a:p>
            <a:pPr algn="ctr">
              <a:lnSpc>
                <a:spcPts val="4427"/>
              </a:lnSpc>
              <a:spcBef>
                <a:spcPct val="0"/>
              </a:spcBef>
            </a:pPr>
            <a:r>
              <a:rPr lang="en-US" sz="3162" dirty="0">
                <a:solidFill>
                  <a:srgbClr val="000000"/>
                </a:solidFill>
                <a:latin typeface="Alata"/>
                <a:ea typeface="Alata"/>
                <a:cs typeface="Alata"/>
                <a:sym typeface="Alata"/>
              </a:rPr>
              <a:t>Thư viện là nơi lưu giữ sách báo, nơi mọi người đến đọc sách hoặc mượn sách về nhà. Nhiều người nghĩ rằng thư viện chỉ nằm im một chỗ.</a:t>
            </a:r>
          </a:p>
          <a:p>
            <a:pPr algn="ctr">
              <a:lnSpc>
                <a:spcPts val="4427"/>
              </a:lnSpc>
              <a:spcBef>
                <a:spcPct val="0"/>
              </a:spcBef>
            </a:pPr>
            <a:endParaRPr lang="en-US" sz="3162" dirty="0">
              <a:solidFill>
                <a:srgbClr val="000000"/>
              </a:solidFill>
              <a:latin typeface="Alata"/>
              <a:ea typeface="Alata"/>
              <a:cs typeface="Alata"/>
              <a:sym typeface="Alata"/>
            </a:endParaRPr>
          </a:p>
          <a:p>
            <a:pPr algn="ctr">
              <a:lnSpc>
                <a:spcPts val="4427"/>
              </a:lnSpc>
              <a:spcBef>
                <a:spcPct val="0"/>
              </a:spcBef>
            </a:pPr>
            <a:r>
              <a:rPr lang="en-US" sz="3162" dirty="0">
                <a:solidFill>
                  <a:srgbClr val="000000"/>
                </a:solidFill>
                <a:latin typeface="Alata"/>
                <a:ea typeface="Alata"/>
                <a:cs typeface="Alata"/>
                <a:sym typeface="Alata"/>
              </a:rPr>
              <a:t>Nhưng trên thế giới, có rất nhiều thư viện biết đi. Thư viện Lô-gô-xơ của Đức là thư viện nổi lớn nhất thế giới. Nó nằm trên một con tàu biển khổng lồ, có thể chở được 500 hành khách và đã từng đi qua 45 nước trên thế giới.</a:t>
            </a:r>
          </a:p>
          <a:p>
            <a:pPr algn="ctr">
              <a:lnSpc>
                <a:spcPts val="4427"/>
              </a:lnSpc>
              <a:spcBef>
                <a:spcPct val="0"/>
              </a:spcBef>
            </a:pPr>
            <a:endParaRPr lang="en-US" sz="3162" dirty="0">
              <a:solidFill>
                <a:srgbClr val="000000"/>
              </a:solidFill>
              <a:latin typeface="Alata"/>
              <a:ea typeface="Alata"/>
              <a:cs typeface="Alata"/>
              <a:sym typeface="Alata"/>
            </a:endParaRPr>
          </a:p>
          <a:p>
            <a:pPr algn="ctr">
              <a:lnSpc>
                <a:spcPts val="4427"/>
              </a:lnSpc>
              <a:spcBef>
                <a:spcPct val="0"/>
              </a:spcBef>
            </a:pPr>
            <a:r>
              <a:rPr lang="en-US" sz="3162" dirty="0">
                <a:solidFill>
                  <a:srgbClr val="000000"/>
                </a:solidFill>
                <a:latin typeface="Alata"/>
                <a:ea typeface="Alata"/>
                <a:cs typeface="Alata"/>
                <a:sym typeface="Alata"/>
              </a:rPr>
              <a:t>Ở Phần Lan, có hàng trăm thư viện di động trên những chiếc xe buýt cũ, chạy khắp các thành phố lớn. Ở châu Phi, một người thủ thư đã đặt thư viện trên lưng một con lạc đà. Nhờ thế, những cuốn sách có thể băng qua sa mạc để đến với người đọc.</a:t>
            </a:r>
          </a:p>
          <a:p>
            <a:pPr algn="ctr">
              <a:lnSpc>
                <a:spcPts val="4427"/>
              </a:lnSpc>
              <a:spcBef>
                <a:spcPct val="0"/>
              </a:spcBef>
            </a:pPr>
            <a:endParaRPr lang="en-US" sz="3162" dirty="0">
              <a:solidFill>
                <a:srgbClr val="000000"/>
              </a:solidFill>
              <a:latin typeface="Alata"/>
              <a:ea typeface="Alata"/>
              <a:cs typeface="Alata"/>
              <a:sym typeface="Alata"/>
            </a:endParaRPr>
          </a:p>
          <a:p>
            <a:pPr algn="ctr">
              <a:lnSpc>
                <a:spcPts val="4427"/>
              </a:lnSpc>
              <a:spcBef>
                <a:spcPct val="0"/>
              </a:spcBef>
            </a:pPr>
            <a:r>
              <a:rPr lang="en-US" sz="3162" dirty="0">
                <a:solidFill>
                  <a:srgbClr val="000000"/>
                </a:solidFill>
                <a:latin typeface="Alata"/>
                <a:ea typeface="Alata"/>
                <a:cs typeface="Alata"/>
                <a:sym typeface="Alata"/>
              </a:rPr>
              <a:t>(Hải Nam)</a:t>
            </a:r>
          </a:p>
        </p:txBody>
      </p:sp>
      <p:sp>
        <p:nvSpPr>
          <p:cNvPr id="6" name="Freeform 6"/>
          <p:cNvSpPr/>
          <p:nvPr/>
        </p:nvSpPr>
        <p:spPr>
          <a:xfrm>
            <a:off x="1028700" y="2581089"/>
            <a:ext cx="651792" cy="1018425"/>
          </a:xfrm>
          <a:custGeom>
            <a:avLst/>
            <a:gdLst/>
            <a:ahLst/>
            <a:cxnLst/>
            <a:rect l="l" t="t" r="r" b="b"/>
            <a:pathLst>
              <a:path w="651792" h="1018425">
                <a:moveTo>
                  <a:pt x="0" y="0"/>
                </a:moveTo>
                <a:lnTo>
                  <a:pt x="651792" y="0"/>
                </a:lnTo>
                <a:lnTo>
                  <a:pt x="651792" y="1018425"/>
                </a:lnTo>
                <a:lnTo>
                  <a:pt x="0" y="1018425"/>
                </a:lnTo>
                <a:lnTo>
                  <a:pt x="0" y="0"/>
                </a:lnTo>
                <a:close/>
              </a:path>
            </a:pathLst>
          </a:custGeom>
          <a:blipFill>
            <a:blip r:embed="rId3">
              <a:extLst>
                <a:ext uri="{96DAC541-7B7A-43D3-8B79-37D633B846F1}">
                  <asvg:svgBlip xmlns="" xmlns:asvg="http://schemas.microsoft.com/office/drawing/2016/SVG/main" r:embed="rId9"/>
                </a:ext>
              </a:extLst>
            </a:blip>
            <a:stretch>
              <a:fillRect/>
            </a:stretch>
          </a:blipFill>
        </p:spPr>
      </p:sp>
      <p:sp>
        <p:nvSpPr>
          <p:cNvPr id="7" name="Freeform 7"/>
          <p:cNvSpPr/>
          <p:nvPr/>
        </p:nvSpPr>
        <p:spPr>
          <a:xfrm>
            <a:off x="684466" y="4244076"/>
            <a:ext cx="688468" cy="899424"/>
          </a:xfrm>
          <a:custGeom>
            <a:avLst/>
            <a:gdLst/>
            <a:ahLst/>
            <a:cxnLst/>
            <a:rect l="l" t="t" r="r" b="b"/>
            <a:pathLst>
              <a:path w="688468" h="899424">
                <a:moveTo>
                  <a:pt x="0" y="0"/>
                </a:moveTo>
                <a:lnTo>
                  <a:pt x="688468" y="0"/>
                </a:lnTo>
                <a:lnTo>
                  <a:pt x="688468" y="899424"/>
                </a:lnTo>
                <a:lnTo>
                  <a:pt x="0" y="89942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8" name="Freeform 8"/>
          <p:cNvSpPr/>
          <p:nvPr/>
        </p:nvSpPr>
        <p:spPr>
          <a:xfrm>
            <a:off x="690094" y="6530076"/>
            <a:ext cx="682840" cy="980580"/>
          </a:xfrm>
          <a:custGeom>
            <a:avLst/>
            <a:gdLst/>
            <a:ahLst/>
            <a:cxnLst/>
            <a:rect l="l" t="t" r="r" b="b"/>
            <a:pathLst>
              <a:path w="682840" h="980580">
                <a:moveTo>
                  <a:pt x="0" y="0"/>
                </a:moveTo>
                <a:lnTo>
                  <a:pt x="682840" y="0"/>
                </a:lnTo>
                <a:lnTo>
                  <a:pt x="682840" y="980580"/>
                </a:lnTo>
                <a:lnTo>
                  <a:pt x="0" y="98058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9" name="TextBox 9"/>
          <p:cNvSpPr txBox="1"/>
          <p:nvPr/>
        </p:nvSpPr>
        <p:spPr>
          <a:xfrm>
            <a:off x="1028700" y="1098119"/>
            <a:ext cx="12113211" cy="1482970"/>
          </a:xfrm>
          <a:prstGeom prst="rect">
            <a:avLst/>
          </a:prstGeom>
        </p:spPr>
        <p:txBody>
          <a:bodyPr lIns="0" tIns="0" rIns="0" bIns="0" rtlCol="0" anchor="t">
            <a:spAutoFit/>
          </a:bodyPr>
          <a:lstStyle/>
          <a:p>
            <a:pPr algn="ctr">
              <a:lnSpc>
                <a:spcPts val="10453"/>
              </a:lnSpc>
            </a:pPr>
            <a:r>
              <a:rPr lang="en-US" sz="13067" dirty="0">
                <a:solidFill>
                  <a:srgbClr val="00D596"/>
                </a:solidFill>
                <a:latin typeface="Baloo"/>
                <a:ea typeface="Baloo"/>
                <a:cs typeface="Baloo"/>
                <a:sym typeface="Baloo"/>
              </a:rPr>
              <a:t>Thư viện biết đi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1"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1"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 calcmode="lin" valueType="num">
                                      <p:cBhvr additive="base">
                                        <p:cTn id="2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1"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 calcmode="lin" valueType="num">
                                      <p:cBhvr additive="base">
                                        <p:cTn id="25"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14" presetClass="entr" presetSubtype="10"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randombar(horizontal)">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ppt_w</p:attrName>
                                        </p:attrNameLst>
                                      </p:cBhvr>
                                      <p:tavLst>
                                        <p:tav tm="0">
                                          <p:val>
                                            <p:fltVal val="0"/>
                                          </p:val>
                                        </p:tav>
                                        <p:tav tm="100000">
                                          <p:val>
                                            <p:strVal val="#ppt_w"/>
                                          </p:val>
                                        </p:tav>
                                      </p:tavLst>
                                    </p:anim>
                                    <p:anim calcmode="lin" valueType="num">
                                      <p:cBhvr>
                                        <p:cTn id="36" dur="500" fill="hold"/>
                                        <p:tgtEl>
                                          <p:spTgt spid="6"/>
                                        </p:tgtEl>
                                        <p:attrNameLst>
                                          <p:attrName>ppt_h</p:attrName>
                                        </p:attrNameLst>
                                      </p:cBhvr>
                                      <p:tavLst>
                                        <p:tav tm="0">
                                          <p:val>
                                            <p:fltVal val="0"/>
                                          </p:val>
                                        </p:tav>
                                        <p:tav tm="100000">
                                          <p:val>
                                            <p:strVal val="#ppt_h"/>
                                          </p:val>
                                        </p:tav>
                                      </p:tavLst>
                                    </p:anim>
                                    <p:animEffect transition="in" filter="fade">
                                      <p:cBhvr>
                                        <p:cTn id="37" dur="500"/>
                                        <p:tgtEl>
                                          <p:spTgt spid="6"/>
                                        </p:tgtEl>
                                      </p:cBhvr>
                                    </p:animEffect>
                                  </p:childTnLst>
                                </p:cTn>
                              </p:par>
                            </p:childTnLst>
                          </p:cTn>
                        </p:par>
                        <p:par>
                          <p:cTn id="38" fill="hold">
                            <p:stCondLst>
                              <p:cond delay="500"/>
                            </p:stCondLst>
                            <p:childTnLst>
                              <p:par>
                                <p:cTn id="39" presetID="19" presetClass="emph" presetSubtype="0" fill="hold" nodeType="afterEffect">
                                  <p:stCondLst>
                                    <p:cond delay="0"/>
                                  </p:stCondLst>
                                  <p:childTnLst>
                                    <p:animClr clrSpc="rgb" dir="cw">
                                      <p:cBhvr override="childStyle">
                                        <p:cTn id="40" dur="500" fill="hold"/>
                                        <p:tgtEl>
                                          <p:spTgt spid="5">
                                            <p:txEl>
                                              <p:pRg st="0" end="0"/>
                                            </p:txEl>
                                          </p:spTgt>
                                        </p:tgtEl>
                                        <p:attrNameLst>
                                          <p:attrName>style.color</p:attrName>
                                        </p:attrNameLst>
                                      </p:cBhvr>
                                      <p:to>
                                        <a:srgbClr val="FF0000"/>
                                      </p:to>
                                    </p:animClr>
                                    <p:animClr clrSpc="rgb" dir="cw">
                                      <p:cBhvr>
                                        <p:cTn id="41" dur="500" fill="hold"/>
                                        <p:tgtEl>
                                          <p:spTgt spid="5">
                                            <p:txEl>
                                              <p:pRg st="0" end="0"/>
                                            </p:txEl>
                                          </p:spTgt>
                                        </p:tgtEl>
                                        <p:attrNameLst>
                                          <p:attrName>fillcolor</p:attrName>
                                        </p:attrNameLst>
                                      </p:cBhvr>
                                      <p:to>
                                        <a:srgbClr val="FF0000"/>
                                      </p:to>
                                    </p:animClr>
                                    <p:set>
                                      <p:cBhvr>
                                        <p:cTn id="42" dur="500" fill="hold"/>
                                        <p:tgtEl>
                                          <p:spTgt spid="5">
                                            <p:txEl>
                                              <p:pRg st="0" end="0"/>
                                            </p:txEl>
                                          </p:spTgt>
                                        </p:tgtEl>
                                        <p:attrNameLst>
                                          <p:attrName>fill.type</p:attrName>
                                        </p:attrNameLst>
                                      </p:cBhvr>
                                      <p:to>
                                        <p:strVal val="solid"/>
                                      </p:to>
                                    </p:set>
                                    <p:set>
                                      <p:cBhvr>
                                        <p:cTn id="43" dur="500" fill="hold"/>
                                        <p:tgtEl>
                                          <p:spTgt spid="5">
                                            <p:txEl>
                                              <p:pRg st="0" end="0"/>
                                            </p:txEl>
                                          </p:spTgt>
                                        </p:tgtEl>
                                        <p:attrNameLst>
                                          <p:attrName>fill.on</p:attrName>
                                        </p:attrNameLst>
                                      </p:cBhvr>
                                      <p:to>
                                        <p:strVal val="true"/>
                                      </p:to>
                                    </p:set>
                                  </p:childTnLst>
                                </p:cTn>
                              </p:par>
                            </p:childTnLst>
                          </p:cTn>
                        </p:par>
                        <p:par>
                          <p:cTn id="44" fill="hold">
                            <p:stCondLst>
                              <p:cond delay="1000"/>
                            </p:stCondLst>
                            <p:childTnLst>
                              <p:par>
                                <p:cTn id="45" presetID="21" presetClass="entr" presetSubtype="1" fill="hold"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heel(1)">
                                      <p:cBhvr>
                                        <p:cTn id="47" dur="500"/>
                                        <p:tgtEl>
                                          <p:spTgt spid="7"/>
                                        </p:tgtEl>
                                      </p:cBhvr>
                                    </p:animEffect>
                                  </p:childTnLst>
                                </p:cTn>
                              </p:par>
                            </p:childTnLst>
                          </p:cTn>
                        </p:par>
                        <p:par>
                          <p:cTn id="48" fill="hold">
                            <p:stCondLst>
                              <p:cond delay="1500"/>
                            </p:stCondLst>
                            <p:childTnLst>
                              <p:par>
                                <p:cTn id="49" presetID="19" presetClass="emph" presetSubtype="0" fill="hold" nodeType="afterEffect">
                                  <p:stCondLst>
                                    <p:cond delay="0"/>
                                  </p:stCondLst>
                                  <p:childTnLst>
                                    <p:animClr clrSpc="rgb" dir="cw">
                                      <p:cBhvr override="childStyle">
                                        <p:cTn id="50" dur="500" fill="hold"/>
                                        <p:tgtEl>
                                          <p:spTgt spid="5">
                                            <p:txEl>
                                              <p:pRg st="2" end="2"/>
                                            </p:txEl>
                                          </p:spTgt>
                                        </p:tgtEl>
                                        <p:attrNameLst>
                                          <p:attrName>style.color</p:attrName>
                                        </p:attrNameLst>
                                      </p:cBhvr>
                                      <p:to>
                                        <a:srgbClr val="00B050"/>
                                      </p:to>
                                    </p:animClr>
                                    <p:animClr clrSpc="rgb" dir="cw">
                                      <p:cBhvr>
                                        <p:cTn id="51" dur="500" fill="hold"/>
                                        <p:tgtEl>
                                          <p:spTgt spid="5">
                                            <p:txEl>
                                              <p:pRg st="2" end="2"/>
                                            </p:txEl>
                                          </p:spTgt>
                                        </p:tgtEl>
                                        <p:attrNameLst>
                                          <p:attrName>fillcolor</p:attrName>
                                        </p:attrNameLst>
                                      </p:cBhvr>
                                      <p:to>
                                        <a:srgbClr val="00B050"/>
                                      </p:to>
                                    </p:animClr>
                                    <p:set>
                                      <p:cBhvr>
                                        <p:cTn id="52" dur="500" fill="hold"/>
                                        <p:tgtEl>
                                          <p:spTgt spid="5">
                                            <p:txEl>
                                              <p:pRg st="2" end="2"/>
                                            </p:txEl>
                                          </p:spTgt>
                                        </p:tgtEl>
                                        <p:attrNameLst>
                                          <p:attrName>fill.type</p:attrName>
                                        </p:attrNameLst>
                                      </p:cBhvr>
                                      <p:to>
                                        <p:strVal val="solid"/>
                                      </p:to>
                                    </p:set>
                                    <p:set>
                                      <p:cBhvr>
                                        <p:cTn id="53" dur="500" fill="hold"/>
                                        <p:tgtEl>
                                          <p:spTgt spid="5">
                                            <p:txEl>
                                              <p:pRg st="2" end="2"/>
                                            </p:txEl>
                                          </p:spTgt>
                                        </p:tgtEl>
                                        <p:attrNameLst>
                                          <p:attrName>fill.on</p:attrName>
                                        </p:attrNameLst>
                                      </p:cBhvr>
                                      <p:to>
                                        <p:strVal val="true"/>
                                      </p:to>
                                    </p:set>
                                  </p:childTnLst>
                                </p:cTn>
                              </p:par>
                            </p:childTnLst>
                          </p:cTn>
                        </p:par>
                        <p:par>
                          <p:cTn id="54" fill="hold">
                            <p:stCondLst>
                              <p:cond delay="2000"/>
                            </p:stCondLst>
                            <p:childTnLst>
                              <p:par>
                                <p:cTn id="55" presetID="31" presetClass="entr" presetSubtype="0" fill="hold" nodeType="after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p:cTn id="57" dur="500" fill="hold"/>
                                        <p:tgtEl>
                                          <p:spTgt spid="8"/>
                                        </p:tgtEl>
                                        <p:attrNameLst>
                                          <p:attrName>ppt_w</p:attrName>
                                        </p:attrNameLst>
                                      </p:cBhvr>
                                      <p:tavLst>
                                        <p:tav tm="0">
                                          <p:val>
                                            <p:fltVal val="0"/>
                                          </p:val>
                                        </p:tav>
                                        <p:tav tm="100000">
                                          <p:val>
                                            <p:strVal val="#ppt_w"/>
                                          </p:val>
                                        </p:tav>
                                      </p:tavLst>
                                    </p:anim>
                                    <p:anim calcmode="lin" valueType="num">
                                      <p:cBhvr>
                                        <p:cTn id="58" dur="500" fill="hold"/>
                                        <p:tgtEl>
                                          <p:spTgt spid="8"/>
                                        </p:tgtEl>
                                        <p:attrNameLst>
                                          <p:attrName>ppt_h</p:attrName>
                                        </p:attrNameLst>
                                      </p:cBhvr>
                                      <p:tavLst>
                                        <p:tav tm="0">
                                          <p:val>
                                            <p:fltVal val="0"/>
                                          </p:val>
                                        </p:tav>
                                        <p:tav tm="100000">
                                          <p:val>
                                            <p:strVal val="#ppt_h"/>
                                          </p:val>
                                        </p:tav>
                                      </p:tavLst>
                                    </p:anim>
                                    <p:anim calcmode="lin" valueType="num">
                                      <p:cBhvr>
                                        <p:cTn id="59" dur="500" fill="hold"/>
                                        <p:tgtEl>
                                          <p:spTgt spid="8"/>
                                        </p:tgtEl>
                                        <p:attrNameLst>
                                          <p:attrName>style.rotation</p:attrName>
                                        </p:attrNameLst>
                                      </p:cBhvr>
                                      <p:tavLst>
                                        <p:tav tm="0">
                                          <p:val>
                                            <p:fltVal val="90"/>
                                          </p:val>
                                        </p:tav>
                                        <p:tav tm="100000">
                                          <p:val>
                                            <p:fltVal val="0"/>
                                          </p:val>
                                        </p:tav>
                                      </p:tavLst>
                                    </p:anim>
                                    <p:animEffect transition="in" filter="fade">
                                      <p:cBhvr>
                                        <p:cTn id="60" dur="500"/>
                                        <p:tgtEl>
                                          <p:spTgt spid="8"/>
                                        </p:tgtEl>
                                      </p:cBhvr>
                                    </p:animEffect>
                                  </p:childTnLst>
                                </p:cTn>
                              </p:par>
                            </p:childTnLst>
                          </p:cTn>
                        </p:par>
                        <p:par>
                          <p:cTn id="61" fill="hold">
                            <p:stCondLst>
                              <p:cond delay="2500"/>
                            </p:stCondLst>
                            <p:childTnLst>
                              <p:par>
                                <p:cTn id="62" presetID="19" presetClass="emph" presetSubtype="0" fill="hold" nodeType="afterEffect">
                                  <p:stCondLst>
                                    <p:cond delay="0"/>
                                  </p:stCondLst>
                                  <p:childTnLst>
                                    <p:animClr clrSpc="rgb" dir="cw">
                                      <p:cBhvr override="childStyle">
                                        <p:cTn id="63" dur="500" fill="hold"/>
                                        <p:tgtEl>
                                          <p:spTgt spid="5">
                                            <p:txEl>
                                              <p:pRg st="4" end="4"/>
                                            </p:txEl>
                                          </p:spTgt>
                                        </p:tgtEl>
                                        <p:attrNameLst>
                                          <p:attrName>style.color</p:attrName>
                                        </p:attrNameLst>
                                      </p:cBhvr>
                                      <p:to>
                                        <a:srgbClr val="0070C0"/>
                                      </p:to>
                                    </p:animClr>
                                    <p:animClr clrSpc="rgb" dir="cw">
                                      <p:cBhvr>
                                        <p:cTn id="64" dur="500" fill="hold"/>
                                        <p:tgtEl>
                                          <p:spTgt spid="5">
                                            <p:txEl>
                                              <p:pRg st="4" end="4"/>
                                            </p:txEl>
                                          </p:spTgt>
                                        </p:tgtEl>
                                        <p:attrNameLst>
                                          <p:attrName>fillcolor</p:attrName>
                                        </p:attrNameLst>
                                      </p:cBhvr>
                                      <p:to>
                                        <a:srgbClr val="0070C0"/>
                                      </p:to>
                                    </p:animClr>
                                    <p:set>
                                      <p:cBhvr>
                                        <p:cTn id="65" dur="500" fill="hold"/>
                                        <p:tgtEl>
                                          <p:spTgt spid="5">
                                            <p:txEl>
                                              <p:pRg st="4" end="4"/>
                                            </p:txEl>
                                          </p:spTgt>
                                        </p:tgtEl>
                                        <p:attrNameLst>
                                          <p:attrName>fill.type</p:attrName>
                                        </p:attrNameLst>
                                      </p:cBhvr>
                                      <p:to>
                                        <p:strVal val="solid"/>
                                      </p:to>
                                    </p:set>
                                    <p:set>
                                      <p:cBhvr>
                                        <p:cTn id="66" dur="500" fill="hold"/>
                                        <p:tgtEl>
                                          <p:spTgt spid="5">
                                            <p:txEl>
                                              <p:pRg st="4" end="4"/>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build="allAtOnce"/>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4168778" y="1714500"/>
            <a:ext cx="10632200" cy="7958961"/>
          </a:xfrm>
          <a:custGeom>
            <a:avLst/>
            <a:gdLst/>
            <a:ahLst/>
            <a:cxnLst/>
            <a:rect l="l" t="t" r="r" b="b"/>
            <a:pathLst>
              <a:path w="10632200" h="7958961">
                <a:moveTo>
                  <a:pt x="0" y="0"/>
                </a:moveTo>
                <a:lnTo>
                  <a:pt x="10632200" y="0"/>
                </a:lnTo>
                <a:lnTo>
                  <a:pt x="10632200" y="7958961"/>
                </a:lnTo>
                <a:lnTo>
                  <a:pt x="0" y="7958961"/>
                </a:lnTo>
                <a:lnTo>
                  <a:pt x="0" y="0"/>
                </a:lnTo>
                <a:close/>
              </a:path>
            </a:pathLst>
          </a:custGeom>
          <a:blipFill>
            <a:blip r:embed="rId2"/>
            <a:stretch>
              <a:fillRect/>
            </a:stretch>
          </a:blipFill>
        </p:spPr>
      </p:sp>
      <p:sp>
        <p:nvSpPr>
          <p:cNvPr id="4" name="TextBox 4"/>
          <p:cNvSpPr txBox="1"/>
          <p:nvPr/>
        </p:nvSpPr>
        <p:spPr>
          <a:xfrm>
            <a:off x="3750648" y="701902"/>
            <a:ext cx="7563308" cy="1151057"/>
          </a:xfrm>
          <a:prstGeom prst="rect">
            <a:avLst/>
          </a:prstGeom>
        </p:spPr>
        <p:txBody>
          <a:bodyPr lIns="0" tIns="0" rIns="0" bIns="0" rtlCol="0" anchor="t">
            <a:spAutoFit/>
          </a:bodyPr>
          <a:lstStyle/>
          <a:p>
            <a:pPr marL="1459600" lvl="1" indent="-729800" algn="ctr">
              <a:lnSpc>
                <a:spcPts val="9464"/>
              </a:lnSpc>
              <a:buFont typeface="Arial"/>
              <a:buChar char="•"/>
            </a:pPr>
            <a:r>
              <a:rPr lang="en-US" sz="6760" dirty="0">
                <a:solidFill>
                  <a:srgbClr val="F8D35E"/>
                </a:solidFill>
                <a:latin typeface="Baloo"/>
                <a:ea typeface="Baloo"/>
                <a:cs typeface="Baloo"/>
                <a:sym typeface="Baloo"/>
              </a:rPr>
              <a:t>Thư viện biết đi</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2488058" y="2083316"/>
            <a:ext cx="13575598" cy="7745837"/>
          </a:xfrm>
          <a:custGeom>
            <a:avLst/>
            <a:gdLst/>
            <a:ahLst/>
            <a:cxnLst/>
            <a:rect l="l" t="t" r="r" b="b"/>
            <a:pathLst>
              <a:path w="13575598" h="7745837">
                <a:moveTo>
                  <a:pt x="0" y="0"/>
                </a:moveTo>
                <a:lnTo>
                  <a:pt x="13575598" y="0"/>
                </a:lnTo>
                <a:lnTo>
                  <a:pt x="13575598" y="7745837"/>
                </a:lnTo>
                <a:lnTo>
                  <a:pt x="0" y="7745837"/>
                </a:lnTo>
                <a:lnTo>
                  <a:pt x="0" y="0"/>
                </a:lnTo>
                <a:close/>
              </a:path>
            </a:pathLst>
          </a:custGeom>
          <a:blipFill>
            <a:blip r:embed="rId2"/>
            <a:stretch>
              <a:fillRect/>
            </a:stretch>
          </a:blipFill>
        </p:spPr>
      </p:sp>
      <p:sp>
        <p:nvSpPr>
          <p:cNvPr id="4" name="TextBox 4"/>
          <p:cNvSpPr txBox="1"/>
          <p:nvPr/>
        </p:nvSpPr>
        <p:spPr>
          <a:xfrm>
            <a:off x="2488058" y="461040"/>
            <a:ext cx="8560942" cy="1526059"/>
          </a:xfrm>
          <a:prstGeom prst="rect">
            <a:avLst/>
          </a:prstGeom>
        </p:spPr>
        <p:txBody>
          <a:bodyPr wrap="square" lIns="0" tIns="0" rIns="0" bIns="0" rtlCol="0" anchor="t">
            <a:spAutoFit/>
          </a:bodyPr>
          <a:lstStyle/>
          <a:p>
            <a:pPr marL="1828695" lvl="1" indent="-914348" algn="ctr">
              <a:lnSpc>
                <a:spcPts val="11858"/>
              </a:lnSpc>
              <a:buFont typeface="Arial"/>
              <a:buChar char="•"/>
            </a:pPr>
            <a:r>
              <a:rPr lang="en-US" sz="8470" dirty="0">
                <a:solidFill>
                  <a:srgbClr val="F2649E"/>
                </a:solidFill>
                <a:latin typeface="Baloo"/>
                <a:ea typeface="Baloo"/>
                <a:cs typeface="Baloo"/>
                <a:sym typeface="Baloo"/>
              </a:rPr>
              <a:t>Thư viện nổi</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3002875" y="2453044"/>
            <a:ext cx="12217511" cy="7241574"/>
          </a:xfrm>
          <a:custGeom>
            <a:avLst/>
            <a:gdLst/>
            <a:ahLst/>
            <a:cxnLst/>
            <a:rect l="l" t="t" r="r" b="b"/>
            <a:pathLst>
              <a:path w="12217511" h="7241574">
                <a:moveTo>
                  <a:pt x="0" y="0"/>
                </a:moveTo>
                <a:lnTo>
                  <a:pt x="12217510" y="0"/>
                </a:lnTo>
                <a:lnTo>
                  <a:pt x="12217510" y="7241574"/>
                </a:lnTo>
                <a:lnTo>
                  <a:pt x="0" y="7241574"/>
                </a:lnTo>
                <a:lnTo>
                  <a:pt x="0" y="0"/>
                </a:lnTo>
                <a:close/>
              </a:path>
            </a:pathLst>
          </a:custGeom>
          <a:blipFill>
            <a:blip r:embed="rId2"/>
            <a:stretch>
              <a:fillRect t="-533" b="-533"/>
            </a:stretch>
          </a:blipFill>
        </p:spPr>
      </p:sp>
      <p:pic>
        <p:nvPicPr>
          <p:cNvPr id="5" name="Picture 5"/>
          <p:cNvPicPr>
            <a:picLocks noChangeAspect="1"/>
          </p:cNvPicPr>
          <p:nvPr/>
        </p:nvPicPr>
        <p:blipFill>
          <a:blip r:embed="rId3"/>
          <a:srcRect/>
          <a:stretch>
            <a:fillRect/>
          </a:stretch>
        </p:blipFill>
        <p:spPr>
          <a:xfrm>
            <a:off x="15220385" y="721178"/>
            <a:ext cx="2206198" cy="1731865"/>
          </a:xfrm>
          <a:prstGeom prst="rect">
            <a:avLst/>
          </a:prstGeom>
        </p:spPr>
      </p:pic>
      <p:pic>
        <p:nvPicPr>
          <p:cNvPr id="6" name="Picture 6"/>
          <p:cNvPicPr>
            <a:picLocks noChangeAspect="1"/>
          </p:cNvPicPr>
          <p:nvPr/>
        </p:nvPicPr>
        <p:blipFill>
          <a:blip r:embed="rId4"/>
          <a:srcRect/>
          <a:stretch>
            <a:fillRect/>
          </a:stretch>
        </p:blipFill>
        <p:spPr>
          <a:xfrm>
            <a:off x="521145" y="8378997"/>
            <a:ext cx="4342239" cy="1758607"/>
          </a:xfrm>
          <a:prstGeom prst="rect">
            <a:avLst/>
          </a:prstGeom>
        </p:spPr>
      </p:pic>
      <p:sp>
        <p:nvSpPr>
          <p:cNvPr id="7" name="TextBox 7"/>
          <p:cNvSpPr txBox="1"/>
          <p:nvPr/>
        </p:nvSpPr>
        <p:spPr>
          <a:xfrm>
            <a:off x="2321898" y="745697"/>
            <a:ext cx="11718877" cy="1496491"/>
          </a:xfrm>
          <a:prstGeom prst="rect">
            <a:avLst/>
          </a:prstGeom>
        </p:spPr>
        <p:txBody>
          <a:bodyPr lIns="0" tIns="0" rIns="0" bIns="0" rtlCol="0" anchor="t">
            <a:spAutoFit/>
          </a:bodyPr>
          <a:lstStyle/>
          <a:p>
            <a:pPr algn="ctr">
              <a:lnSpc>
                <a:spcPts val="12172"/>
              </a:lnSpc>
            </a:pPr>
            <a:r>
              <a:rPr lang="en-US" sz="8694">
                <a:solidFill>
                  <a:srgbClr val="E01073"/>
                </a:solidFill>
                <a:latin typeface="Sigmar One"/>
                <a:ea typeface="Sigmar One"/>
                <a:cs typeface="Sigmar One"/>
                <a:sym typeface="Sigmar One"/>
              </a:rPr>
              <a:t>Thư viện di động</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reeform 4"/>
          <p:cNvSpPr/>
          <p:nvPr/>
        </p:nvSpPr>
        <p:spPr>
          <a:xfrm>
            <a:off x="6481869" y="1804159"/>
            <a:ext cx="11173288" cy="8063982"/>
          </a:xfrm>
          <a:custGeom>
            <a:avLst/>
            <a:gdLst/>
            <a:ahLst/>
            <a:cxnLst/>
            <a:rect l="l" t="t" r="r" b="b"/>
            <a:pathLst>
              <a:path w="11173288" h="8063982">
                <a:moveTo>
                  <a:pt x="0" y="0"/>
                </a:moveTo>
                <a:lnTo>
                  <a:pt x="11173288" y="0"/>
                </a:lnTo>
                <a:lnTo>
                  <a:pt x="11173288" y="8063982"/>
                </a:lnTo>
                <a:lnTo>
                  <a:pt x="0" y="8063982"/>
                </a:lnTo>
                <a:lnTo>
                  <a:pt x="0" y="0"/>
                </a:lnTo>
                <a:close/>
              </a:path>
            </a:pathLst>
          </a:custGeom>
          <a:blipFill>
            <a:blip r:embed="rId2"/>
            <a:stretch>
              <a:fillRect l="-28284"/>
            </a:stretch>
          </a:blipFill>
        </p:spPr>
      </p:sp>
      <p:sp>
        <p:nvSpPr>
          <p:cNvPr id="5" name="Freeform 5"/>
          <p:cNvSpPr/>
          <p:nvPr/>
        </p:nvSpPr>
        <p:spPr>
          <a:xfrm flipH="1">
            <a:off x="565033" y="2917211"/>
            <a:ext cx="5132768" cy="3580106"/>
          </a:xfrm>
          <a:custGeom>
            <a:avLst/>
            <a:gdLst/>
            <a:ahLst/>
            <a:cxnLst/>
            <a:rect l="l" t="t" r="r" b="b"/>
            <a:pathLst>
              <a:path w="5132768" h="3580106">
                <a:moveTo>
                  <a:pt x="5132768" y="0"/>
                </a:moveTo>
                <a:lnTo>
                  <a:pt x="0" y="0"/>
                </a:lnTo>
                <a:lnTo>
                  <a:pt x="0" y="3580106"/>
                </a:lnTo>
                <a:lnTo>
                  <a:pt x="5132768" y="3580106"/>
                </a:lnTo>
                <a:lnTo>
                  <a:pt x="5132768" y="0"/>
                </a:lnTo>
                <a:close/>
              </a:path>
            </a:pathLst>
          </a:custGeom>
          <a:blipFill>
            <a:blip r:embed="rId3"/>
            <a:stretch>
              <a:fillRect/>
            </a:stretch>
          </a:blipFill>
        </p:spPr>
      </p:sp>
      <p:sp>
        <p:nvSpPr>
          <p:cNvPr id="6" name="TextBox 6"/>
          <p:cNvSpPr txBox="1"/>
          <p:nvPr/>
        </p:nvSpPr>
        <p:spPr>
          <a:xfrm>
            <a:off x="4948160" y="176810"/>
            <a:ext cx="5571910" cy="1541855"/>
          </a:xfrm>
          <a:prstGeom prst="rect">
            <a:avLst/>
          </a:prstGeom>
        </p:spPr>
        <p:txBody>
          <a:bodyPr lIns="0" tIns="0" rIns="0" bIns="0" rtlCol="0" anchor="t">
            <a:spAutoFit/>
          </a:bodyPr>
          <a:lstStyle/>
          <a:p>
            <a:pPr algn="ctr">
              <a:lnSpc>
                <a:spcPts val="12676"/>
              </a:lnSpc>
            </a:pPr>
            <a:r>
              <a:rPr lang="en-US" sz="9054">
                <a:solidFill>
                  <a:srgbClr val="2B5796"/>
                </a:solidFill>
                <a:latin typeface="Sigmar One"/>
                <a:ea typeface="Sigmar One"/>
                <a:cs typeface="Sigmar One"/>
                <a:sym typeface="Sigmar One"/>
              </a:rPr>
              <a:t>Lạc đà</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5"/>
          <p:cNvSpPr txBox="1"/>
          <p:nvPr/>
        </p:nvSpPr>
        <p:spPr>
          <a:xfrm>
            <a:off x="6494852" y="375512"/>
            <a:ext cx="5758979" cy="1608698"/>
          </a:xfrm>
          <a:prstGeom prst="rect">
            <a:avLst/>
          </a:prstGeom>
        </p:spPr>
        <p:txBody>
          <a:bodyPr lIns="0" tIns="0" rIns="0" bIns="0" rtlCol="0" anchor="t">
            <a:spAutoFit/>
          </a:bodyPr>
          <a:lstStyle/>
          <a:p>
            <a:pPr algn="ctr">
              <a:lnSpc>
                <a:spcPts val="13181"/>
              </a:lnSpc>
            </a:pPr>
            <a:r>
              <a:rPr lang="en-US" sz="9415">
                <a:solidFill>
                  <a:srgbClr val="2B5796"/>
                </a:solidFill>
                <a:latin typeface="Baloo"/>
                <a:ea typeface="Baloo"/>
                <a:cs typeface="Baloo"/>
                <a:sym typeface="Baloo"/>
              </a:rPr>
              <a:t>Thủ thư</a:t>
            </a:r>
          </a:p>
        </p:txBody>
      </p:sp>
      <p:sp>
        <p:nvSpPr>
          <p:cNvPr id="6" name="Freeform 6"/>
          <p:cNvSpPr/>
          <p:nvPr/>
        </p:nvSpPr>
        <p:spPr>
          <a:xfrm>
            <a:off x="4508000" y="2129428"/>
            <a:ext cx="10721375" cy="7128872"/>
          </a:xfrm>
          <a:custGeom>
            <a:avLst/>
            <a:gdLst/>
            <a:ahLst/>
            <a:cxnLst/>
            <a:rect l="l" t="t" r="r" b="b"/>
            <a:pathLst>
              <a:path w="10721375" h="7128872">
                <a:moveTo>
                  <a:pt x="0" y="0"/>
                </a:moveTo>
                <a:lnTo>
                  <a:pt x="10721374" y="0"/>
                </a:lnTo>
                <a:lnTo>
                  <a:pt x="10721374" y="7128872"/>
                </a:lnTo>
                <a:lnTo>
                  <a:pt x="0" y="7128872"/>
                </a:lnTo>
                <a:lnTo>
                  <a:pt x="0" y="0"/>
                </a:lnTo>
                <a:close/>
              </a:path>
            </a:pathLst>
          </a:custGeom>
          <a:blipFill>
            <a:blip r:embed="rId2"/>
            <a:stretch>
              <a:fillRect/>
            </a:stretch>
          </a:blipFill>
        </p:spPr>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1302688" y="2883565"/>
            <a:ext cx="16307589" cy="7335341"/>
          </a:xfrm>
          <a:prstGeom prst="rect">
            <a:avLst/>
          </a:prstGeom>
        </p:spPr>
        <p:txBody>
          <a:bodyPr lIns="0" tIns="0" rIns="0" bIns="0" rtlCol="0" anchor="t">
            <a:spAutoFit/>
          </a:bodyPr>
          <a:lstStyle/>
          <a:p>
            <a:pPr algn="just">
              <a:lnSpc>
                <a:spcPts val="4427"/>
              </a:lnSpc>
              <a:spcBef>
                <a:spcPct val="0"/>
              </a:spcBef>
            </a:pPr>
            <a:r>
              <a:rPr lang="en-US" sz="3162" dirty="0" smtClean="0">
                <a:solidFill>
                  <a:srgbClr val="000000"/>
                </a:solidFill>
                <a:latin typeface="Alata"/>
                <a:ea typeface="Alata"/>
                <a:cs typeface="Alata"/>
                <a:sym typeface="Alata"/>
              </a:rPr>
              <a:t>	Thư </a:t>
            </a:r>
            <a:r>
              <a:rPr lang="en-US" sz="3162" dirty="0">
                <a:solidFill>
                  <a:srgbClr val="000000"/>
                </a:solidFill>
                <a:latin typeface="Alata"/>
                <a:ea typeface="Alata"/>
                <a:cs typeface="Alata"/>
                <a:sym typeface="Alata"/>
              </a:rPr>
              <a:t>viện là nơi lưu giữ sách báo, nơi mọi người đến đọc sách hoặc mượn sách về nhà. </a:t>
            </a:r>
            <a:r>
              <a:rPr lang="en-US" sz="3500" dirty="0">
                <a:solidFill>
                  <a:srgbClr val="000000"/>
                </a:solidFill>
                <a:latin typeface="Alata"/>
                <a:ea typeface="Alata"/>
                <a:cs typeface="Alata"/>
                <a:sym typeface="Alata"/>
              </a:rPr>
              <a:t>Nhiều người nghĩ rằng thư viện chỉ nằm im một chỗ. Nhưng trên thế giới, có rất nhiều “thư viện biết đi”. </a:t>
            </a:r>
          </a:p>
          <a:p>
            <a:pPr algn="just">
              <a:lnSpc>
                <a:spcPts val="4427"/>
              </a:lnSpc>
              <a:spcBef>
                <a:spcPct val="0"/>
              </a:spcBef>
            </a:pPr>
            <a:endParaRPr lang="en-US" sz="3500" dirty="0">
              <a:solidFill>
                <a:srgbClr val="000000"/>
              </a:solidFill>
              <a:latin typeface="Alata"/>
              <a:ea typeface="Alata"/>
              <a:cs typeface="Alata"/>
              <a:sym typeface="Alata"/>
            </a:endParaRPr>
          </a:p>
          <a:p>
            <a:pPr algn="just">
              <a:lnSpc>
                <a:spcPts val="4427"/>
              </a:lnSpc>
              <a:spcBef>
                <a:spcPct val="0"/>
              </a:spcBef>
            </a:pPr>
            <a:r>
              <a:rPr lang="en-US" sz="3500" dirty="0" smtClean="0">
                <a:solidFill>
                  <a:srgbClr val="000000"/>
                </a:solidFill>
                <a:latin typeface="Alata"/>
                <a:ea typeface="Alata"/>
                <a:cs typeface="Alata"/>
                <a:sym typeface="Alata"/>
              </a:rPr>
              <a:t>	Thư </a:t>
            </a:r>
            <a:r>
              <a:rPr lang="en-US" sz="3500" dirty="0">
                <a:solidFill>
                  <a:srgbClr val="000000"/>
                </a:solidFill>
                <a:latin typeface="Alata"/>
                <a:ea typeface="Alata"/>
                <a:cs typeface="Alata"/>
                <a:sym typeface="Alata"/>
              </a:rPr>
              <a:t>viện Lô-gô-xơ của Đức là thư viện nổi lớn nhất thế giới. Nó nằm trên một con tàu biển khổng lồ, có thể chở được 500 hành khách và đã từng đi qua 45 nước trên thế giới.</a:t>
            </a:r>
          </a:p>
          <a:p>
            <a:pPr algn="just">
              <a:lnSpc>
                <a:spcPts val="4427"/>
              </a:lnSpc>
              <a:spcBef>
                <a:spcPct val="0"/>
              </a:spcBef>
            </a:pPr>
            <a:endParaRPr lang="en-US" sz="3500" dirty="0">
              <a:solidFill>
                <a:srgbClr val="000000"/>
              </a:solidFill>
              <a:latin typeface="Alata"/>
              <a:ea typeface="Alata"/>
              <a:cs typeface="Alata"/>
              <a:sym typeface="Alata"/>
            </a:endParaRPr>
          </a:p>
          <a:p>
            <a:pPr algn="just">
              <a:lnSpc>
                <a:spcPts val="4427"/>
              </a:lnSpc>
              <a:spcBef>
                <a:spcPct val="0"/>
              </a:spcBef>
            </a:pPr>
            <a:r>
              <a:rPr lang="en-US" sz="3500" dirty="0" smtClean="0">
                <a:solidFill>
                  <a:srgbClr val="000000"/>
                </a:solidFill>
                <a:latin typeface="Alata"/>
                <a:ea typeface="Alata"/>
                <a:cs typeface="Alata"/>
                <a:sym typeface="Alata"/>
              </a:rPr>
              <a:t>	Ở </a:t>
            </a:r>
            <a:r>
              <a:rPr lang="en-US" sz="3500" dirty="0">
                <a:solidFill>
                  <a:srgbClr val="000000"/>
                </a:solidFill>
                <a:latin typeface="Alata"/>
                <a:ea typeface="Alata"/>
                <a:cs typeface="Alata"/>
                <a:sym typeface="Alata"/>
              </a:rPr>
              <a:t>Phần Lan, có hàng trăm thư viện di động trên những chiếc xe buýt cũ, chạy khắp các thành phố lớn. Ở châu Phi, một người thủ thư đã đặt thư viện trên lưng một con lạc đà. Nhờ thế, những cuốn sách có thể băng qua sa mạc để đến với người đọc</a:t>
            </a:r>
            <a:r>
              <a:rPr lang="en-US" sz="3500" dirty="0" smtClean="0">
                <a:solidFill>
                  <a:srgbClr val="000000"/>
                </a:solidFill>
                <a:latin typeface="Alata"/>
                <a:ea typeface="Alata"/>
                <a:cs typeface="Alata"/>
                <a:sym typeface="Alata"/>
              </a:rPr>
              <a:t>.</a:t>
            </a:r>
            <a:endParaRPr lang="en-US" sz="3162" dirty="0">
              <a:solidFill>
                <a:srgbClr val="000000"/>
              </a:solidFill>
              <a:latin typeface="Alata"/>
              <a:ea typeface="Alata"/>
              <a:cs typeface="Alata"/>
              <a:sym typeface="Alata"/>
            </a:endParaRPr>
          </a:p>
          <a:p>
            <a:pPr algn="ctr">
              <a:lnSpc>
                <a:spcPts val="4427"/>
              </a:lnSpc>
              <a:spcBef>
                <a:spcPct val="0"/>
              </a:spcBef>
            </a:pPr>
            <a:r>
              <a:rPr lang="en-US" sz="3162" dirty="0">
                <a:solidFill>
                  <a:srgbClr val="000000"/>
                </a:solidFill>
                <a:latin typeface="Alata"/>
                <a:ea typeface="Alata"/>
                <a:cs typeface="Alata"/>
                <a:sym typeface="Alata"/>
              </a:rPr>
              <a:t>(Hải Nam)</a:t>
            </a:r>
          </a:p>
        </p:txBody>
      </p:sp>
      <p:sp>
        <p:nvSpPr>
          <p:cNvPr id="6" name="Freeform 6"/>
          <p:cNvSpPr/>
          <p:nvPr/>
        </p:nvSpPr>
        <p:spPr>
          <a:xfrm>
            <a:off x="454378" y="2290883"/>
            <a:ext cx="651792" cy="1018425"/>
          </a:xfrm>
          <a:custGeom>
            <a:avLst/>
            <a:gdLst/>
            <a:ahLst/>
            <a:cxnLst/>
            <a:rect l="l" t="t" r="r" b="b"/>
            <a:pathLst>
              <a:path w="651792" h="1018425">
                <a:moveTo>
                  <a:pt x="0" y="0"/>
                </a:moveTo>
                <a:lnTo>
                  <a:pt x="651792" y="0"/>
                </a:lnTo>
                <a:lnTo>
                  <a:pt x="651792" y="1018425"/>
                </a:lnTo>
                <a:lnTo>
                  <a:pt x="0" y="1018425"/>
                </a:lnTo>
                <a:lnTo>
                  <a:pt x="0" y="0"/>
                </a:lnTo>
                <a:close/>
              </a:path>
            </a:pathLst>
          </a:custGeom>
          <a:blipFill>
            <a:blip r:embed="rId2">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454378" y="4514252"/>
            <a:ext cx="688468" cy="899424"/>
          </a:xfrm>
          <a:custGeom>
            <a:avLst/>
            <a:gdLst/>
            <a:ahLst/>
            <a:cxnLst/>
            <a:rect l="l" t="t" r="r" b="b"/>
            <a:pathLst>
              <a:path w="688468" h="899424">
                <a:moveTo>
                  <a:pt x="0" y="0"/>
                </a:moveTo>
                <a:lnTo>
                  <a:pt x="688468" y="0"/>
                </a:lnTo>
                <a:lnTo>
                  <a:pt x="688468" y="899424"/>
                </a:lnTo>
                <a:lnTo>
                  <a:pt x="0" y="89942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8" name="Freeform 8"/>
          <p:cNvSpPr/>
          <p:nvPr/>
        </p:nvSpPr>
        <p:spPr>
          <a:xfrm>
            <a:off x="690094" y="6530076"/>
            <a:ext cx="682840" cy="980580"/>
          </a:xfrm>
          <a:custGeom>
            <a:avLst/>
            <a:gdLst/>
            <a:ahLst/>
            <a:cxnLst/>
            <a:rect l="l" t="t" r="r" b="b"/>
            <a:pathLst>
              <a:path w="682840" h="980580">
                <a:moveTo>
                  <a:pt x="0" y="0"/>
                </a:moveTo>
                <a:lnTo>
                  <a:pt x="682840" y="0"/>
                </a:lnTo>
                <a:lnTo>
                  <a:pt x="682840" y="980580"/>
                </a:lnTo>
                <a:lnTo>
                  <a:pt x="0" y="98058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9" name="TextBox 9"/>
          <p:cNvSpPr txBox="1"/>
          <p:nvPr/>
        </p:nvSpPr>
        <p:spPr>
          <a:xfrm>
            <a:off x="513545" y="891572"/>
            <a:ext cx="12113211" cy="1482970"/>
          </a:xfrm>
          <a:prstGeom prst="rect">
            <a:avLst/>
          </a:prstGeom>
        </p:spPr>
        <p:txBody>
          <a:bodyPr lIns="0" tIns="0" rIns="0" bIns="0" rtlCol="0" anchor="t">
            <a:spAutoFit/>
          </a:bodyPr>
          <a:lstStyle/>
          <a:p>
            <a:pPr algn="ctr">
              <a:lnSpc>
                <a:spcPts val="10453"/>
              </a:lnSpc>
            </a:pPr>
            <a:r>
              <a:rPr lang="en-US" sz="13067" dirty="0">
                <a:solidFill>
                  <a:srgbClr val="00D596"/>
                </a:solidFill>
                <a:latin typeface="Baloo"/>
                <a:ea typeface="Baloo"/>
                <a:cs typeface="Baloo"/>
                <a:sym typeface="Baloo"/>
              </a:rPr>
              <a:t>Thư viện biết đi</a:t>
            </a:r>
          </a:p>
        </p:txBody>
      </p:sp>
      <p:sp>
        <p:nvSpPr>
          <p:cNvPr id="10" name="TextBox 10"/>
          <p:cNvSpPr txBox="1"/>
          <p:nvPr/>
        </p:nvSpPr>
        <p:spPr>
          <a:xfrm>
            <a:off x="8790989" y="1713518"/>
            <a:ext cx="4826345" cy="665098"/>
          </a:xfrm>
          <a:prstGeom prst="rect">
            <a:avLst/>
          </a:prstGeom>
        </p:spPr>
        <p:txBody>
          <a:bodyPr lIns="0" tIns="0" rIns="0" bIns="0" rtlCol="0" anchor="t">
            <a:spAutoFit/>
          </a:bodyPr>
          <a:lstStyle/>
          <a:p>
            <a:pPr algn="ctr">
              <a:lnSpc>
                <a:spcPts val="5448"/>
              </a:lnSpc>
              <a:spcBef>
                <a:spcPct val="0"/>
              </a:spcBef>
            </a:pPr>
            <a:r>
              <a:rPr lang="en-US" sz="3891" dirty="0">
                <a:solidFill>
                  <a:srgbClr val="E01073"/>
                </a:solidFill>
                <a:latin typeface="Baloo"/>
                <a:ea typeface="Baloo"/>
                <a:cs typeface="Baloo"/>
                <a:sym typeface="Baloo"/>
              </a:rPr>
              <a:t>Luyện đọc theo nhóm</a:t>
            </a:r>
          </a:p>
        </p:txBody>
      </p:sp>
      <p:sp>
        <p:nvSpPr>
          <p:cNvPr id="11" name="TextBox 11"/>
          <p:cNvSpPr txBox="1"/>
          <p:nvPr/>
        </p:nvSpPr>
        <p:spPr>
          <a:xfrm>
            <a:off x="10721458" y="1713518"/>
            <a:ext cx="3928929" cy="665098"/>
          </a:xfrm>
          <a:prstGeom prst="rect">
            <a:avLst/>
          </a:prstGeom>
        </p:spPr>
        <p:txBody>
          <a:bodyPr lIns="0" tIns="0" rIns="0" bIns="0" rtlCol="0" anchor="t">
            <a:spAutoFit/>
          </a:bodyPr>
          <a:lstStyle/>
          <a:p>
            <a:pPr algn="ctr">
              <a:lnSpc>
                <a:spcPts val="5448"/>
              </a:lnSpc>
              <a:spcBef>
                <a:spcPct val="0"/>
              </a:spcBef>
            </a:pPr>
            <a:r>
              <a:rPr lang="en-US" sz="3891" dirty="0">
                <a:solidFill>
                  <a:srgbClr val="E01073"/>
                </a:solidFill>
                <a:latin typeface="Baloo"/>
                <a:ea typeface="Baloo"/>
                <a:cs typeface="Baloo"/>
                <a:sym typeface="Baloo"/>
              </a:rPr>
              <a:t>Đọc nối tiếp đoạn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9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2" presetClass="entr" presetSubtype="4" fill="hold" grpId="1" nodeType="after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additive="base">
                                        <p:cTn id="14"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16" fill="hold">
                            <p:stCondLst>
                              <p:cond delay="1000"/>
                            </p:stCondLst>
                            <p:childTnLst>
                              <p:par>
                                <p:cTn id="17" presetID="2" presetClass="entr" presetSubtype="4" fill="hold" grpId="1"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2" presetClass="entr" presetSubtype="4" fill="hold" grpId="1" nodeType="after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anim calcmode="lin" valueType="num">
                                      <p:cBhvr additive="base">
                                        <p:cTn id="24"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par>
                          <p:cTn id="26" fill="hold">
                            <p:stCondLst>
                              <p:cond delay="2000"/>
                            </p:stCondLst>
                            <p:childTnLst>
                              <p:par>
                                <p:cTn id="27" presetID="2" presetClass="entr" presetSubtype="4" fill="hold" grpId="1" nodeType="after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 calcmode="lin" valueType="num">
                                      <p:cBhvr additive="base">
                                        <p:cTn id="29"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par>
                          <p:cTn id="31" fill="hold">
                            <p:stCondLst>
                              <p:cond delay="2500"/>
                            </p:stCondLst>
                            <p:childTnLst>
                              <p:par>
                                <p:cTn id="32" presetID="31" presetClass="entr" presetSubtype="0"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p:cTn id="34" dur="500" fill="hold"/>
                                        <p:tgtEl>
                                          <p:spTgt spid="5"/>
                                        </p:tgtEl>
                                        <p:attrNameLst>
                                          <p:attrName>ppt_w</p:attrName>
                                        </p:attrNameLst>
                                      </p:cBhvr>
                                      <p:tavLst>
                                        <p:tav tm="0">
                                          <p:val>
                                            <p:fltVal val="0"/>
                                          </p:val>
                                        </p:tav>
                                        <p:tav tm="100000">
                                          <p:val>
                                            <p:strVal val="#ppt_w"/>
                                          </p:val>
                                        </p:tav>
                                      </p:tavLst>
                                    </p:anim>
                                    <p:anim calcmode="lin" valueType="num">
                                      <p:cBhvr>
                                        <p:cTn id="35" dur="500" fill="hold"/>
                                        <p:tgtEl>
                                          <p:spTgt spid="5"/>
                                        </p:tgtEl>
                                        <p:attrNameLst>
                                          <p:attrName>ppt_h</p:attrName>
                                        </p:attrNameLst>
                                      </p:cBhvr>
                                      <p:tavLst>
                                        <p:tav tm="0">
                                          <p:val>
                                            <p:fltVal val="0"/>
                                          </p:val>
                                        </p:tav>
                                        <p:tav tm="100000">
                                          <p:val>
                                            <p:strVal val="#ppt_h"/>
                                          </p:val>
                                        </p:tav>
                                      </p:tavLst>
                                    </p:anim>
                                    <p:anim calcmode="lin" valueType="num">
                                      <p:cBhvr>
                                        <p:cTn id="36" dur="500" fill="hold"/>
                                        <p:tgtEl>
                                          <p:spTgt spid="5"/>
                                        </p:tgtEl>
                                        <p:attrNameLst>
                                          <p:attrName>style.rotation</p:attrName>
                                        </p:attrNameLst>
                                      </p:cBhvr>
                                      <p:tavLst>
                                        <p:tav tm="0">
                                          <p:val>
                                            <p:fltVal val="90"/>
                                          </p:val>
                                        </p:tav>
                                        <p:tav tm="100000">
                                          <p:val>
                                            <p:fltVal val="0"/>
                                          </p:val>
                                        </p:tav>
                                      </p:tavLst>
                                    </p:anim>
                                    <p:animEffect transition="in" filter="fade">
                                      <p:cBhvr>
                                        <p:cTn id="37" dur="500"/>
                                        <p:tgtEl>
                                          <p:spTgt spid="5"/>
                                        </p:tgtEl>
                                      </p:cBhvr>
                                    </p:animEffect>
                                  </p:childTnLst>
                                </p:cTn>
                              </p:par>
                            </p:childTnLst>
                          </p:cTn>
                        </p:par>
                        <p:par>
                          <p:cTn id="38" fill="hold">
                            <p:stCondLst>
                              <p:cond delay="3000"/>
                            </p:stCondLst>
                            <p:childTnLst>
                              <p:par>
                                <p:cTn id="39" presetID="42" presetClass="entr" presetSubtype="0" fill="hold"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anim calcmode="lin" valueType="num">
                                      <p:cBhvr>
                                        <p:cTn id="42" dur="500" fill="hold"/>
                                        <p:tgtEl>
                                          <p:spTgt spid="6"/>
                                        </p:tgtEl>
                                        <p:attrNameLst>
                                          <p:attrName>ppt_x</p:attrName>
                                        </p:attrNameLst>
                                      </p:cBhvr>
                                      <p:tavLst>
                                        <p:tav tm="0">
                                          <p:val>
                                            <p:strVal val="#ppt_x"/>
                                          </p:val>
                                        </p:tav>
                                        <p:tav tm="100000">
                                          <p:val>
                                            <p:strVal val="#ppt_x"/>
                                          </p:val>
                                        </p:tav>
                                      </p:tavLst>
                                    </p:anim>
                                    <p:anim calcmode="lin" valueType="num">
                                      <p:cBhvr>
                                        <p:cTn id="43" dur="500" fill="hold"/>
                                        <p:tgtEl>
                                          <p:spTgt spid="6"/>
                                        </p:tgtEl>
                                        <p:attrNameLst>
                                          <p:attrName>ppt_y</p:attrName>
                                        </p:attrNameLst>
                                      </p:cBhvr>
                                      <p:tavLst>
                                        <p:tav tm="0">
                                          <p:val>
                                            <p:strVal val="#ppt_y+.1"/>
                                          </p:val>
                                        </p:tav>
                                        <p:tav tm="100000">
                                          <p:val>
                                            <p:strVal val="#ppt_y"/>
                                          </p:val>
                                        </p:tav>
                                      </p:tavLst>
                                    </p:anim>
                                  </p:childTnLst>
                                </p:cTn>
                              </p:par>
                            </p:childTnLst>
                          </p:cTn>
                        </p:par>
                        <p:par>
                          <p:cTn id="44" fill="hold">
                            <p:stCondLst>
                              <p:cond delay="3500"/>
                            </p:stCondLst>
                            <p:childTnLst>
                              <p:par>
                                <p:cTn id="45" presetID="19" presetClass="emph" presetSubtype="0" fill="hold" nodeType="afterEffect">
                                  <p:stCondLst>
                                    <p:cond delay="0"/>
                                  </p:stCondLst>
                                  <p:childTnLst>
                                    <p:animClr clrSpc="rgb" dir="cw">
                                      <p:cBhvr override="childStyle">
                                        <p:cTn id="46" dur="500" fill="hold"/>
                                        <p:tgtEl>
                                          <p:spTgt spid="5">
                                            <p:txEl>
                                              <p:pRg st="0" end="0"/>
                                            </p:txEl>
                                          </p:spTgt>
                                        </p:tgtEl>
                                        <p:attrNameLst>
                                          <p:attrName>style.color</p:attrName>
                                        </p:attrNameLst>
                                      </p:cBhvr>
                                      <p:to>
                                        <a:srgbClr val="E36C09"/>
                                      </p:to>
                                    </p:animClr>
                                    <p:animClr clrSpc="rgb" dir="cw">
                                      <p:cBhvr>
                                        <p:cTn id="47" dur="500" fill="hold"/>
                                        <p:tgtEl>
                                          <p:spTgt spid="5">
                                            <p:txEl>
                                              <p:pRg st="0" end="0"/>
                                            </p:txEl>
                                          </p:spTgt>
                                        </p:tgtEl>
                                        <p:attrNameLst>
                                          <p:attrName>fillcolor</p:attrName>
                                        </p:attrNameLst>
                                      </p:cBhvr>
                                      <p:to>
                                        <a:srgbClr val="E36C09"/>
                                      </p:to>
                                    </p:animClr>
                                    <p:set>
                                      <p:cBhvr>
                                        <p:cTn id="48" dur="500" fill="hold"/>
                                        <p:tgtEl>
                                          <p:spTgt spid="5">
                                            <p:txEl>
                                              <p:pRg st="0" end="0"/>
                                            </p:txEl>
                                          </p:spTgt>
                                        </p:tgtEl>
                                        <p:attrNameLst>
                                          <p:attrName>fill.type</p:attrName>
                                        </p:attrNameLst>
                                      </p:cBhvr>
                                      <p:to>
                                        <p:strVal val="solid"/>
                                      </p:to>
                                    </p:set>
                                    <p:set>
                                      <p:cBhvr>
                                        <p:cTn id="49" dur="500" fill="hold"/>
                                        <p:tgtEl>
                                          <p:spTgt spid="5">
                                            <p:txEl>
                                              <p:pRg st="0" end="0"/>
                                            </p:txEl>
                                          </p:spTgt>
                                        </p:tgtEl>
                                        <p:attrNameLst>
                                          <p:attrName>fill.on</p:attrName>
                                        </p:attrNameLst>
                                      </p:cBhvr>
                                      <p:to>
                                        <p:strVal val="true"/>
                                      </p:to>
                                    </p:set>
                                  </p:childTnLst>
                                </p:cTn>
                              </p:par>
                            </p:childTnLst>
                          </p:cTn>
                        </p:par>
                        <p:par>
                          <p:cTn id="50" fill="hold">
                            <p:stCondLst>
                              <p:cond delay="4000"/>
                            </p:stCondLst>
                            <p:childTnLst>
                              <p:par>
                                <p:cTn id="51" presetID="16" presetClass="entr" presetSubtype="21" fill="hold" nodeType="after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barn(inVertical)">
                                      <p:cBhvr>
                                        <p:cTn id="53" dur="500"/>
                                        <p:tgtEl>
                                          <p:spTgt spid="7"/>
                                        </p:tgtEl>
                                      </p:cBhvr>
                                    </p:animEffect>
                                  </p:childTnLst>
                                </p:cTn>
                              </p:par>
                            </p:childTnLst>
                          </p:cTn>
                        </p:par>
                        <p:par>
                          <p:cTn id="54" fill="hold">
                            <p:stCondLst>
                              <p:cond delay="4500"/>
                            </p:stCondLst>
                            <p:childTnLst>
                              <p:par>
                                <p:cTn id="55" presetID="19" presetClass="emph" presetSubtype="0" fill="hold" nodeType="afterEffect">
                                  <p:stCondLst>
                                    <p:cond delay="0"/>
                                  </p:stCondLst>
                                  <p:childTnLst>
                                    <p:animClr clrSpc="rgb" dir="cw">
                                      <p:cBhvr override="childStyle">
                                        <p:cTn id="56" dur="500" fill="hold"/>
                                        <p:tgtEl>
                                          <p:spTgt spid="5">
                                            <p:txEl>
                                              <p:pRg st="2" end="2"/>
                                            </p:txEl>
                                          </p:spTgt>
                                        </p:tgtEl>
                                        <p:attrNameLst>
                                          <p:attrName>style.color</p:attrName>
                                        </p:attrNameLst>
                                      </p:cBhvr>
                                      <p:to>
                                        <a:srgbClr val="00B050"/>
                                      </p:to>
                                    </p:animClr>
                                    <p:animClr clrSpc="rgb" dir="cw">
                                      <p:cBhvr>
                                        <p:cTn id="57" dur="500" fill="hold"/>
                                        <p:tgtEl>
                                          <p:spTgt spid="5">
                                            <p:txEl>
                                              <p:pRg st="2" end="2"/>
                                            </p:txEl>
                                          </p:spTgt>
                                        </p:tgtEl>
                                        <p:attrNameLst>
                                          <p:attrName>fillcolor</p:attrName>
                                        </p:attrNameLst>
                                      </p:cBhvr>
                                      <p:to>
                                        <a:srgbClr val="00B050"/>
                                      </p:to>
                                    </p:animClr>
                                    <p:set>
                                      <p:cBhvr>
                                        <p:cTn id="58" dur="500" fill="hold"/>
                                        <p:tgtEl>
                                          <p:spTgt spid="5">
                                            <p:txEl>
                                              <p:pRg st="2" end="2"/>
                                            </p:txEl>
                                          </p:spTgt>
                                        </p:tgtEl>
                                        <p:attrNameLst>
                                          <p:attrName>fill.type</p:attrName>
                                        </p:attrNameLst>
                                      </p:cBhvr>
                                      <p:to>
                                        <p:strVal val="solid"/>
                                      </p:to>
                                    </p:set>
                                    <p:set>
                                      <p:cBhvr>
                                        <p:cTn id="59" dur="500" fill="hold"/>
                                        <p:tgtEl>
                                          <p:spTgt spid="5">
                                            <p:txEl>
                                              <p:pRg st="2" end="2"/>
                                            </p:txEl>
                                          </p:spTgt>
                                        </p:tgtEl>
                                        <p:attrNameLst>
                                          <p:attrName>fill.on</p:attrName>
                                        </p:attrNameLst>
                                      </p:cBhvr>
                                      <p:to>
                                        <p:strVal val="true"/>
                                      </p:to>
                                    </p:set>
                                  </p:childTnLst>
                                </p:cTn>
                              </p:par>
                            </p:childTnLst>
                          </p:cTn>
                        </p:par>
                        <p:par>
                          <p:cTn id="60" fill="hold">
                            <p:stCondLst>
                              <p:cond delay="5000"/>
                            </p:stCondLst>
                            <p:childTnLst>
                              <p:par>
                                <p:cTn id="61" presetID="21" presetClass="entr" presetSubtype="1" fill="hold" nodeType="after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wheel(1)">
                                      <p:cBhvr>
                                        <p:cTn id="63" dur="500"/>
                                        <p:tgtEl>
                                          <p:spTgt spid="8"/>
                                        </p:tgtEl>
                                      </p:cBhvr>
                                    </p:animEffect>
                                  </p:childTnLst>
                                </p:cTn>
                              </p:par>
                            </p:childTnLst>
                          </p:cTn>
                        </p:par>
                        <p:par>
                          <p:cTn id="64" fill="hold">
                            <p:stCondLst>
                              <p:cond delay="5500"/>
                            </p:stCondLst>
                            <p:childTnLst>
                              <p:par>
                                <p:cTn id="65" presetID="19" presetClass="emph" presetSubtype="0" fill="hold" nodeType="afterEffect">
                                  <p:stCondLst>
                                    <p:cond delay="0"/>
                                  </p:stCondLst>
                                  <p:childTnLst>
                                    <p:animClr clrSpc="rgb" dir="cw">
                                      <p:cBhvr override="childStyle">
                                        <p:cTn id="66" dur="500" fill="hold"/>
                                        <p:tgtEl>
                                          <p:spTgt spid="5">
                                            <p:txEl>
                                              <p:pRg st="4" end="4"/>
                                            </p:txEl>
                                          </p:spTgt>
                                        </p:tgtEl>
                                        <p:attrNameLst>
                                          <p:attrName>style.color</p:attrName>
                                        </p:attrNameLst>
                                      </p:cBhvr>
                                      <p:to>
                                        <a:srgbClr val="0070C0"/>
                                      </p:to>
                                    </p:animClr>
                                    <p:animClr clrSpc="rgb" dir="cw">
                                      <p:cBhvr>
                                        <p:cTn id="67" dur="500" fill="hold"/>
                                        <p:tgtEl>
                                          <p:spTgt spid="5">
                                            <p:txEl>
                                              <p:pRg st="4" end="4"/>
                                            </p:txEl>
                                          </p:spTgt>
                                        </p:tgtEl>
                                        <p:attrNameLst>
                                          <p:attrName>fillcolor</p:attrName>
                                        </p:attrNameLst>
                                      </p:cBhvr>
                                      <p:to>
                                        <a:srgbClr val="0070C0"/>
                                      </p:to>
                                    </p:animClr>
                                    <p:set>
                                      <p:cBhvr>
                                        <p:cTn id="68" dur="500" fill="hold"/>
                                        <p:tgtEl>
                                          <p:spTgt spid="5">
                                            <p:txEl>
                                              <p:pRg st="4" end="4"/>
                                            </p:txEl>
                                          </p:spTgt>
                                        </p:tgtEl>
                                        <p:attrNameLst>
                                          <p:attrName>fill.type</p:attrName>
                                        </p:attrNameLst>
                                      </p:cBhvr>
                                      <p:to>
                                        <p:strVal val="solid"/>
                                      </p:to>
                                    </p:set>
                                    <p:set>
                                      <p:cBhvr>
                                        <p:cTn id="69" dur="500" fill="hold"/>
                                        <p:tgtEl>
                                          <p:spTgt spid="5">
                                            <p:txEl>
                                              <p:pRg st="4" end="4"/>
                                            </p:txEl>
                                          </p:spTgt>
                                        </p:tgtEl>
                                        <p:attrNameLst>
                                          <p:attrName>fill.on</p:attrName>
                                        </p:attrNameLst>
                                      </p:cBhvr>
                                      <p:to>
                                        <p:strVal val="true"/>
                                      </p:to>
                                    </p:set>
                                  </p:childTnLst>
                                </p:cTn>
                              </p:par>
                            </p:childTnLst>
                          </p:cTn>
                        </p:par>
                        <p:par>
                          <p:cTn id="70" fill="hold">
                            <p:stCondLst>
                              <p:cond delay="6000"/>
                            </p:stCondLst>
                            <p:childTnLst>
                              <p:par>
                                <p:cTn id="71" presetID="2" presetClass="entr" presetSubtype="4" fill="hold" grpId="0" nodeType="afterEffect">
                                  <p:stCondLst>
                                    <p:cond delay="0"/>
                                  </p:stCondLst>
                                  <p:childTnLst>
                                    <p:set>
                                      <p:cBhvr>
                                        <p:cTn id="72" dur="1" fill="hold">
                                          <p:stCondLst>
                                            <p:cond delay="0"/>
                                          </p:stCondLst>
                                        </p:cTn>
                                        <p:tgtEl>
                                          <p:spTgt spid="10"/>
                                        </p:tgtEl>
                                        <p:attrNameLst>
                                          <p:attrName>style.visibility</p:attrName>
                                        </p:attrNameLst>
                                      </p:cBhvr>
                                      <p:to>
                                        <p:strVal val="visible"/>
                                      </p:to>
                                    </p:set>
                                    <p:anim calcmode="lin" valueType="num">
                                      <p:cBhvr additive="base">
                                        <p:cTn id="73" dur="500" fill="hold"/>
                                        <p:tgtEl>
                                          <p:spTgt spid="10"/>
                                        </p:tgtEl>
                                        <p:attrNameLst>
                                          <p:attrName>ppt_x</p:attrName>
                                        </p:attrNameLst>
                                      </p:cBhvr>
                                      <p:tavLst>
                                        <p:tav tm="0">
                                          <p:val>
                                            <p:strVal val="#ppt_x"/>
                                          </p:val>
                                        </p:tav>
                                        <p:tav tm="100000">
                                          <p:val>
                                            <p:strVal val="#ppt_x"/>
                                          </p:val>
                                        </p:tav>
                                      </p:tavLst>
                                    </p:anim>
                                    <p:anim calcmode="lin" valueType="num">
                                      <p:cBhvr additive="base">
                                        <p:cTn id="7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xit" presetSubtype="4" fill="hold" grpId="1" nodeType="clickEffect">
                                  <p:stCondLst>
                                    <p:cond delay="0"/>
                                  </p:stCondLst>
                                  <p:childTnLst>
                                    <p:anim calcmode="lin" valueType="num">
                                      <p:cBhvr additive="base">
                                        <p:cTn id="78" dur="500"/>
                                        <p:tgtEl>
                                          <p:spTgt spid="10"/>
                                        </p:tgtEl>
                                        <p:attrNameLst>
                                          <p:attrName>ppt_x</p:attrName>
                                        </p:attrNameLst>
                                      </p:cBhvr>
                                      <p:tavLst>
                                        <p:tav tm="0">
                                          <p:val>
                                            <p:strVal val="ppt_x"/>
                                          </p:val>
                                        </p:tav>
                                        <p:tav tm="100000">
                                          <p:val>
                                            <p:strVal val="ppt_x"/>
                                          </p:val>
                                        </p:tav>
                                      </p:tavLst>
                                    </p:anim>
                                    <p:anim calcmode="lin" valueType="num">
                                      <p:cBhvr additive="base">
                                        <p:cTn id="79" dur="500"/>
                                        <p:tgtEl>
                                          <p:spTgt spid="10"/>
                                        </p:tgtEl>
                                        <p:attrNameLst>
                                          <p:attrName>ppt_y</p:attrName>
                                        </p:attrNameLst>
                                      </p:cBhvr>
                                      <p:tavLst>
                                        <p:tav tm="0">
                                          <p:val>
                                            <p:strVal val="ppt_y"/>
                                          </p:val>
                                        </p:tav>
                                        <p:tav tm="100000">
                                          <p:val>
                                            <p:strVal val="1+ppt_h/2"/>
                                          </p:val>
                                        </p:tav>
                                      </p:tavLst>
                                    </p:anim>
                                    <p:set>
                                      <p:cBhvr>
                                        <p:cTn id="80" dur="1" fill="hold">
                                          <p:stCondLst>
                                            <p:cond delay="499"/>
                                          </p:stCondLst>
                                        </p:cTn>
                                        <p:tgtEl>
                                          <p:spTgt spid="10"/>
                                        </p:tgtEl>
                                        <p:attrNameLst>
                                          <p:attrName>style.visibility</p:attrName>
                                        </p:attrNameLst>
                                      </p:cBhvr>
                                      <p:to>
                                        <p:strVal val="hidden"/>
                                      </p:to>
                                    </p:set>
                                  </p:childTnLst>
                                </p:cTn>
                              </p:par>
                            </p:childTnLst>
                          </p:cTn>
                        </p:par>
                        <p:par>
                          <p:cTn id="81" fill="hold">
                            <p:stCondLst>
                              <p:cond delay="500"/>
                            </p:stCondLst>
                            <p:childTnLst>
                              <p:par>
                                <p:cTn id="82" presetID="31" presetClass="entr" presetSubtype="0" fill="hold" grpId="0" nodeType="afterEffect">
                                  <p:stCondLst>
                                    <p:cond delay="0"/>
                                  </p:stCondLst>
                                  <p:childTnLst>
                                    <p:set>
                                      <p:cBhvr>
                                        <p:cTn id="83" dur="1" fill="hold">
                                          <p:stCondLst>
                                            <p:cond delay="0"/>
                                          </p:stCondLst>
                                        </p:cTn>
                                        <p:tgtEl>
                                          <p:spTgt spid="11"/>
                                        </p:tgtEl>
                                        <p:attrNameLst>
                                          <p:attrName>style.visibility</p:attrName>
                                        </p:attrNameLst>
                                      </p:cBhvr>
                                      <p:to>
                                        <p:strVal val="visible"/>
                                      </p:to>
                                    </p:set>
                                    <p:anim calcmode="lin" valueType="num">
                                      <p:cBhvr>
                                        <p:cTn id="84" dur="500" fill="hold"/>
                                        <p:tgtEl>
                                          <p:spTgt spid="11"/>
                                        </p:tgtEl>
                                        <p:attrNameLst>
                                          <p:attrName>ppt_w</p:attrName>
                                        </p:attrNameLst>
                                      </p:cBhvr>
                                      <p:tavLst>
                                        <p:tav tm="0">
                                          <p:val>
                                            <p:fltVal val="0"/>
                                          </p:val>
                                        </p:tav>
                                        <p:tav tm="100000">
                                          <p:val>
                                            <p:strVal val="#ppt_w"/>
                                          </p:val>
                                        </p:tav>
                                      </p:tavLst>
                                    </p:anim>
                                    <p:anim calcmode="lin" valueType="num">
                                      <p:cBhvr>
                                        <p:cTn id="85" dur="500" fill="hold"/>
                                        <p:tgtEl>
                                          <p:spTgt spid="11"/>
                                        </p:tgtEl>
                                        <p:attrNameLst>
                                          <p:attrName>ppt_h</p:attrName>
                                        </p:attrNameLst>
                                      </p:cBhvr>
                                      <p:tavLst>
                                        <p:tav tm="0">
                                          <p:val>
                                            <p:fltVal val="0"/>
                                          </p:val>
                                        </p:tav>
                                        <p:tav tm="100000">
                                          <p:val>
                                            <p:strVal val="#ppt_h"/>
                                          </p:val>
                                        </p:tav>
                                      </p:tavLst>
                                    </p:anim>
                                    <p:anim calcmode="lin" valueType="num">
                                      <p:cBhvr>
                                        <p:cTn id="86" dur="500" fill="hold"/>
                                        <p:tgtEl>
                                          <p:spTgt spid="11"/>
                                        </p:tgtEl>
                                        <p:attrNameLst>
                                          <p:attrName>style.rotation</p:attrName>
                                        </p:attrNameLst>
                                      </p:cBhvr>
                                      <p:tavLst>
                                        <p:tav tm="0">
                                          <p:val>
                                            <p:fltVal val="90"/>
                                          </p:val>
                                        </p:tav>
                                        <p:tav tm="100000">
                                          <p:val>
                                            <p:fltVal val="0"/>
                                          </p:val>
                                        </p:tav>
                                      </p:tavLst>
                                    </p:anim>
                                    <p:animEffect transition="in" filter="fade">
                                      <p:cBhvr>
                                        <p:cTn id="8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uiExpand="1" build="allAtOnce"/>
      <p:bldP spid="9" grpId="0"/>
      <p:bldP spid="10" grpId="0"/>
      <p:bldP spid="10" grpId="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rot="405335">
            <a:off x="4661494" y="1028700"/>
            <a:ext cx="8965011" cy="8229600"/>
          </a:xfrm>
          <a:custGeom>
            <a:avLst/>
            <a:gdLst/>
            <a:ahLst/>
            <a:cxnLst/>
            <a:rect l="l" t="t" r="r" b="b"/>
            <a:pathLst>
              <a:path w="8965011" h="8229600">
                <a:moveTo>
                  <a:pt x="0" y="0"/>
                </a:moveTo>
                <a:lnTo>
                  <a:pt x="8965012" y="0"/>
                </a:lnTo>
                <a:lnTo>
                  <a:pt x="8965012" y="8229600"/>
                </a:lnTo>
                <a:lnTo>
                  <a:pt x="0" y="8229600"/>
                </a:lnTo>
                <a:lnTo>
                  <a:pt x="0" y="0"/>
                </a:lnTo>
                <a:close/>
              </a:path>
            </a:pathLst>
          </a:custGeom>
          <a:blipFill>
            <a:blip r:embed="rId2"/>
            <a:stretch>
              <a:fillRect/>
            </a:stretch>
          </a:blipFill>
        </p:spPr>
      </p:sp>
      <p:sp>
        <p:nvSpPr>
          <p:cNvPr id="6" name="TextBox 6"/>
          <p:cNvSpPr txBox="1"/>
          <p:nvPr/>
        </p:nvSpPr>
        <p:spPr>
          <a:xfrm>
            <a:off x="1808945" y="1014674"/>
            <a:ext cx="8082841" cy="993031"/>
          </a:xfrm>
          <a:prstGeom prst="rect">
            <a:avLst/>
          </a:prstGeom>
        </p:spPr>
        <p:txBody>
          <a:bodyPr lIns="0" tIns="0" rIns="0" bIns="0" rtlCol="0" anchor="t">
            <a:spAutoFit/>
          </a:bodyPr>
          <a:lstStyle/>
          <a:p>
            <a:pPr algn="ctr">
              <a:lnSpc>
                <a:spcPts val="6975"/>
              </a:lnSpc>
            </a:pPr>
            <a:r>
              <a:rPr lang="en-US" sz="8719" dirty="0">
                <a:solidFill>
                  <a:srgbClr val="FFA000"/>
                </a:solidFill>
                <a:latin typeface="Baloo"/>
                <a:ea typeface="Baloo"/>
                <a:cs typeface="Baloo"/>
                <a:sym typeface="Baloo"/>
              </a:rPr>
              <a:t>Lưu ý khi đọc</a:t>
            </a:r>
          </a:p>
        </p:txBody>
      </p:sp>
      <p:sp>
        <p:nvSpPr>
          <p:cNvPr id="7" name="TextBox 7"/>
          <p:cNvSpPr txBox="1"/>
          <p:nvPr/>
        </p:nvSpPr>
        <p:spPr>
          <a:xfrm>
            <a:off x="6465345" y="4097884"/>
            <a:ext cx="6530910" cy="4656249"/>
          </a:xfrm>
          <a:prstGeom prst="rect">
            <a:avLst/>
          </a:prstGeom>
        </p:spPr>
        <p:txBody>
          <a:bodyPr lIns="0" tIns="0" rIns="0" bIns="0" rtlCol="0" anchor="t">
            <a:spAutoFit/>
          </a:bodyPr>
          <a:lstStyle/>
          <a:p>
            <a:pPr algn="ctr">
              <a:lnSpc>
                <a:spcPts val="5284"/>
              </a:lnSpc>
            </a:pPr>
            <a:r>
              <a:rPr lang="en-US" sz="4331" dirty="0">
                <a:solidFill>
                  <a:srgbClr val="000000"/>
                </a:solidFill>
                <a:latin typeface="Alata"/>
                <a:ea typeface="Alata"/>
                <a:cs typeface="Alata"/>
                <a:sym typeface="Alata"/>
              </a:rPr>
              <a:t>- Đọc đúng các tên phiên âm nước ngoài.</a:t>
            </a:r>
          </a:p>
          <a:p>
            <a:pPr algn="ctr">
              <a:lnSpc>
                <a:spcPts val="5284"/>
              </a:lnSpc>
            </a:pPr>
            <a:r>
              <a:rPr lang="en-US" sz="4331" dirty="0">
                <a:solidFill>
                  <a:srgbClr val="000000"/>
                </a:solidFill>
                <a:latin typeface="Alata"/>
                <a:ea typeface="Alata"/>
                <a:cs typeface="Alata"/>
                <a:sym typeface="Alata"/>
              </a:rPr>
              <a:t>- Đọc rõ ràng, ngắt nghỉ hơi đúng, dừng hơi lâu hơn sau mỗi đoạn của bài đọc. </a:t>
            </a:r>
          </a:p>
          <a:p>
            <a:pPr algn="ctr">
              <a:lnSpc>
                <a:spcPts val="5284"/>
              </a:lnSpc>
            </a:pPr>
            <a:endParaRPr lang="en-US" sz="4331" dirty="0">
              <a:solidFill>
                <a:srgbClr val="000000"/>
              </a:solidFill>
              <a:latin typeface="Alata"/>
              <a:ea typeface="Alata"/>
              <a:cs typeface="Alata"/>
              <a:sym typeface="Alat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500"/>
                                        <p:tgtEl>
                                          <p:spTgt spid="5"/>
                                        </p:tgtEl>
                                      </p:cBhvr>
                                    </p:animEffect>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 calcmode="lin" valueType="num">
                                      <p:cBhvr>
                                        <p:cTn id="18" dur="500" fill="hold"/>
                                        <p:tgtEl>
                                          <p:spTgt spid="7"/>
                                        </p:tgtEl>
                                        <p:attrNameLst>
                                          <p:attrName>style.rotation</p:attrName>
                                        </p:attrNameLst>
                                      </p:cBhvr>
                                      <p:tavLst>
                                        <p:tav tm="0">
                                          <p:val>
                                            <p:fltVal val="90"/>
                                          </p:val>
                                        </p:tav>
                                        <p:tav tm="100000">
                                          <p:val>
                                            <p:fltVal val="0"/>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1302688" y="2883565"/>
            <a:ext cx="16307589" cy="6709884"/>
          </a:xfrm>
          <a:prstGeom prst="rect">
            <a:avLst/>
          </a:prstGeom>
        </p:spPr>
        <p:txBody>
          <a:bodyPr lIns="0" tIns="0" rIns="0" bIns="0" rtlCol="0" anchor="t">
            <a:spAutoFit/>
          </a:bodyPr>
          <a:lstStyle/>
          <a:p>
            <a:pPr algn="ctr">
              <a:lnSpc>
                <a:spcPts val="4427"/>
              </a:lnSpc>
              <a:spcBef>
                <a:spcPct val="0"/>
              </a:spcBef>
            </a:pPr>
            <a:r>
              <a:rPr lang="en-US" sz="3162" dirty="0">
                <a:solidFill>
                  <a:srgbClr val="000000"/>
                </a:solidFill>
                <a:latin typeface="Alata"/>
                <a:ea typeface="Alata"/>
                <a:cs typeface="Alata"/>
                <a:sym typeface="Alata"/>
              </a:rPr>
              <a:t>Thư viện là nơi lưu giữ sách báo, nơi mọi người đến đọc sách hoặc mượn sách về nhà. Nhiều người nghĩ rằng thư viện chỉ nằm im một chỗ.</a:t>
            </a:r>
          </a:p>
          <a:p>
            <a:pPr algn="ctr">
              <a:lnSpc>
                <a:spcPts val="4427"/>
              </a:lnSpc>
              <a:spcBef>
                <a:spcPct val="0"/>
              </a:spcBef>
            </a:pPr>
            <a:endParaRPr lang="en-US" sz="3162" dirty="0">
              <a:solidFill>
                <a:srgbClr val="000000"/>
              </a:solidFill>
              <a:latin typeface="Alata"/>
              <a:ea typeface="Alata"/>
              <a:cs typeface="Alata"/>
              <a:sym typeface="Alata"/>
            </a:endParaRPr>
          </a:p>
          <a:p>
            <a:pPr algn="ctr">
              <a:lnSpc>
                <a:spcPts val="4427"/>
              </a:lnSpc>
              <a:spcBef>
                <a:spcPct val="0"/>
              </a:spcBef>
            </a:pPr>
            <a:r>
              <a:rPr lang="en-US" sz="3162" dirty="0">
                <a:solidFill>
                  <a:srgbClr val="000000"/>
                </a:solidFill>
                <a:latin typeface="Alata"/>
                <a:ea typeface="Alata"/>
                <a:cs typeface="Alata"/>
                <a:sym typeface="Alata"/>
              </a:rPr>
              <a:t>Nhưng trên thế giới, có rất nhiều thư viện biết đi. Thư viện Lô-gô-xơ của Đức là thư viện nổi lớn nhất thế giới. Nó nằm trên một con tàu biển khổng lồ, có thể chở được 500 hành khách và đã từng đi qua 45 nước trên thế giới.</a:t>
            </a:r>
          </a:p>
          <a:p>
            <a:pPr algn="ctr">
              <a:lnSpc>
                <a:spcPts val="4427"/>
              </a:lnSpc>
              <a:spcBef>
                <a:spcPct val="0"/>
              </a:spcBef>
            </a:pPr>
            <a:endParaRPr lang="en-US" sz="3162" dirty="0">
              <a:solidFill>
                <a:srgbClr val="000000"/>
              </a:solidFill>
              <a:latin typeface="Alata"/>
              <a:ea typeface="Alata"/>
              <a:cs typeface="Alata"/>
              <a:sym typeface="Alata"/>
            </a:endParaRPr>
          </a:p>
          <a:p>
            <a:pPr algn="ctr">
              <a:lnSpc>
                <a:spcPts val="4427"/>
              </a:lnSpc>
              <a:spcBef>
                <a:spcPct val="0"/>
              </a:spcBef>
            </a:pPr>
            <a:r>
              <a:rPr lang="en-US" sz="3162" dirty="0">
                <a:solidFill>
                  <a:srgbClr val="000000"/>
                </a:solidFill>
                <a:latin typeface="Alata"/>
                <a:ea typeface="Alata"/>
                <a:cs typeface="Alata"/>
                <a:sym typeface="Alata"/>
              </a:rPr>
              <a:t>Ở Phần Lan, có hàng trăm thư viện di động trên những chiếc xe buýt cũ, chạy khắp các thành phố lớn. Ở châu Phi, một người thủ thư đã đặt thư viện trên lưng một con lạc đà. Nhờ thế, những cuốn sách có thể băng qua sa mạc để đến với người đọc.</a:t>
            </a:r>
          </a:p>
          <a:p>
            <a:pPr algn="ctr">
              <a:lnSpc>
                <a:spcPts val="4427"/>
              </a:lnSpc>
              <a:spcBef>
                <a:spcPct val="0"/>
              </a:spcBef>
            </a:pPr>
            <a:endParaRPr lang="en-US" sz="3162" dirty="0">
              <a:solidFill>
                <a:srgbClr val="000000"/>
              </a:solidFill>
              <a:latin typeface="Alata"/>
              <a:ea typeface="Alata"/>
              <a:cs typeface="Alata"/>
              <a:sym typeface="Alata"/>
            </a:endParaRPr>
          </a:p>
          <a:p>
            <a:pPr algn="ctr">
              <a:lnSpc>
                <a:spcPts val="4427"/>
              </a:lnSpc>
              <a:spcBef>
                <a:spcPct val="0"/>
              </a:spcBef>
            </a:pPr>
            <a:r>
              <a:rPr lang="en-US" sz="3162" dirty="0">
                <a:solidFill>
                  <a:srgbClr val="000000"/>
                </a:solidFill>
                <a:latin typeface="Alata"/>
                <a:ea typeface="Alata"/>
                <a:cs typeface="Alata"/>
                <a:sym typeface="Alata"/>
              </a:rPr>
              <a:t>(Hải Nam)</a:t>
            </a:r>
          </a:p>
        </p:txBody>
      </p:sp>
      <p:sp>
        <p:nvSpPr>
          <p:cNvPr id="6" name="Freeform 6"/>
          <p:cNvSpPr/>
          <p:nvPr/>
        </p:nvSpPr>
        <p:spPr>
          <a:xfrm>
            <a:off x="1028700" y="2581089"/>
            <a:ext cx="651792" cy="1018425"/>
          </a:xfrm>
          <a:custGeom>
            <a:avLst/>
            <a:gdLst/>
            <a:ahLst/>
            <a:cxnLst/>
            <a:rect l="l" t="t" r="r" b="b"/>
            <a:pathLst>
              <a:path w="651792" h="1018425">
                <a:moveTo>
                  <a:pt x="0" y="0"/>
                </a:moveTo>
                <a:lnTo>
                  <a:pt x="651792" y="0"/>
                </a:lnTo>
                <a:lnTo>
                  <a:pt x="651792" y="1018425"/>
                </a:lnTo>
                <a:lnTo>
                  <a:pt x="0" y="1018425"/>
                </a:lnTo>
                <a:lnTo>
                  <a:pt x="0" y="0"/>
                </a:lnTo>
                <a:close/>
              </a:path>
            </a:pathLst>
          </a:custGeom>
          <a:blipFill>
            <a:blip r:embed="rId2">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684466" y="4244076"/>
            <a:ext cx="688468" cy="899424"/>
          </a:xfrm>
          <a:custGeom>
            <a:avLst/>
            <a:gdLst/>
            <a:ahLst/>
            <a:cxnLst/>
            <a:rect l="l" t="t" r="r" b="b"/>
            <a:pathLst>
              <a:path w="688468" h="899424">
                <a:moveTo>
                  <a:pt x="0" y="0"/>
                </a:moveTo>
                <a:lnTo>
                  <a:pt x="688468" y="0"/>
                </a:lnTo>
                <a:lnTo>
                  <a:pt x="688468" y="899424"/>
                </a:lnTo>
                <a:lnTo>
                  <a:pt x="0" y="89942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8" name="Freeform 8"/>
          <p:cNvSpPr/>
          <p:nvPr/>
        </p:nvSpPr>
        <p:spPr>
          <a:xfrm>
            <a:off x="690094" y="6530076"/>
            <a:ext cx="682840" cy="980580"/>
          </a:xfrm>
          <a:custGeom>
            <a:avLst/>
            <a:gdLst/>
            <a:ahLst/>
            <a:cxnLst/>
            <a:rect l="l" t="t" r="r" b="b"/>
            <a:pathLst>
              <a:path w="682840" h="980580">
                <a:moveTo>
                  <a:pt x="0" y="0"/>
                </a:moveTo>
                <a:lnTo>
                  <a:pt x="682840" y="0"/>
                </a:lnTo>
                <a:lnTo>
                  <a:pt x="682840" y="980580"/>
                </a:lnTo>
                <a:lnTo>
                  <a:pt x="0" y="98058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9" name="TextBox 9"/>
          <p:cNvSpPr txBox="1"/>
          <p:nvPr/>
        </p:nvSpPr>
        <p:spPr>
          <a:xfrm>
            <a:off x="1028700" y="1098119"/>
            <a:ext cx="12113211" cy="1482970"/>
          </a:xfrm>
          <a:prstGeom prst="rect">
            <a:avLst/>
          </a:prstGeom>
        </p:spPr>
        <p:txBody>
          <a:bodyPr lIns="0" tIns="0" rIns="0" bIns="0" rtlCol="0" anchor="t">
            <a:spAutoFit/>
          </a:bodyPr>
          <a:lstStyle/>
          <a:p>
            <a:pPr algn="ctr">
              <a:lnSpc>
                <a:spcPts val="10453"/>
              </a:lnSpc>
            </a:pPr>
            <a:r>
              <a:rPr lang="en-US" sz="13067">
                <a:solidFill>
                  <a:srgbClr val="00D596"/>
                </a:solidFill>
                <a:latin typeface="Baloo"/>
                <a:ea typeface="Baloo"/>
                <a:cs typeface="Baloo"/>
                <a:sym typeface="Baloo"/>
              </a:rPr>
              <a:t>Thư viện biết đi</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1395818" y="2711379"/>
            <a:ext cx="7426210" cy="1596635"/>
          </a:xfrm>
          <a:custGeom>
            <a:avLst/>
            <a:gdLst/>
            <a:ahLst/>
            <a:cxnLst/>
            <a:rect l="l" t="t" r="r" b="b"/>
            <a:pathLst>
              <a:path w="7426210" h="1596635">
                <a:moveTo>
                  <a:pt x="0" y="0"/>
                </a:moveTo>
                <a:lnTo>
                  <a:pt x="7426210" y="0"/>
                </a:lnTo>
                <a:lnTo>
                  <a:pt x="7426210" y="1596635"/>
                </a:lnTo>
                <a:lnTo>
                  <a:pt x="0" y="1596635"/>
                </a:lnTo>
                <a:lnTo>
                  <a:pt x="0" y="0"/>
                </a:lnTo>
                <a:close/>
              </a:path>
            </a:pathLst>
          </a:custGeom>
          <a:blipFill>
            <a:blip r:embed="rId2"/>
            <a:stretch>
              <a:fillRect/>
            </a:stretch>
          </a:blipFill>
        </p:spPr>
      </p:sp>
      <p:sp>
        <p:nvSpPr>
          <p:cNvPr id="7" name="Freeform 7"/>
          <p:cNvSpPr/>
          <p:nvPr/>
        </p:nvSpPr>
        <p:spPr>
          <a:xfrm>
            <a:off x="2822610" y="5143500"/>
            <a:ext cx="3933287" cy="3454737"/>
          </a:xfrm>
          <a:custGeom>
            <a:avLst/>
            <a:gdLst/>
            <a:ahLst/>
            <a:cxnLst/>
            <a:rect l="l" t="t" r="r" b="b"/>
            <a:pathLst>
              <a:path w="3933287" h="3454737">
                <a:moveTo>
                  <a:pt x="0" y="0"/>
                </a:moveTo>
                <a:lnTo>
                  <a:pt x="3933287" y="0"/>
                </a:lnTo>
                <a:lnTo>
                  <a:pt x="3933287" y="3454737"/>
                </a:lnTo>
                <a:lnTo>
                  <a:pt x="0" y="3454737"/>
                </a:lnTo>
                <a:lnTo>
                  <a:pt x="0" y="0"/>
                </a:lnTo>
                <a:close/>
              </a:path>
            </a:pathLst>
          </a:custGeom>
          <a:blipFill>
            <a:blip r:embed="rId3"/>
            <a:stretch>
              <a:fillRect/>
            </a:stretch>
          </a:blipFill>
        </p:spPr>
      </p:sp>
      <p:sp>
        <p:nvSpPr>
          <p:cNvPr id="8" name="Freeform 8"/>
          <p:cNvSpPr/>
          <p:nvPr/>
        </p:nvSpPr>
        <p:spPr>
          <a:xfrm>
            <a:off x="9570231" y="2007705"/>
            <a:ext cx="5704112" cy="3708847"/>
          </a:xfrm>
          <a:custGeom>
            <a:avLst/>
            <a:gdLst/>
            <a:ahLst/>
            <a:cxnLst/>
            <a:rect l="l" t="t" r="r" b="b"/>
            <a:pathLst>
              <a:path w="5704112" h="3708847">
                <a:moveTo>
                  <a:pt x="0" y="0"/>
                </a:moveTo>
                <a:lnTo>
                  <a:pt x="5704113" y="0"/>
                </a:lnTo>
                <a:lnTo>
                  <a:pt x="5704113" y="3708847"/>
                </a:lnTo>
                <a:lnTo>
                  <a:pt x="0" y="3708847"/>
                </a:lnTo>
                <a:lnTo>
                  <a:pt x="0" y="0"/>
                </a:lnTo>
                <a:close/>
              </a:path>
            </a:pathLst>
          </a:custGeom>
          <a:blipFill>
            <a:blip r:embed="rId4"/>
            <a:stretch>
              <a:fillRect l="-6550" r="-17467"/>
            </a:stretch>
          </a:blipFill>
        </p:spPr>
      </p:sp>
      <p:sp>
        <p:nvSpPr>
          <p:cNvPr id="9" name="TextBox 9"/>
          <p:cNvSpPr txBox="1"/>
          <p:nvPr/>
        </p:nvSpPr>
        <p:spPr>
          <a:xfrm>
            <a:off x="1808945" y="909899"/>
            <a:ext cx="5811206" cy="725027"/>
          </a:xfrm>
          <a:prstGeom prst="rect">
            <a:avLst/>
          </a:prstGeom>
        </p:spPr>
        <p:txBody>
          <a:bodyPr lIns="0" tIns="0" rIns="0" bIns="0" rtlCol="0" anchor="t">
            <a:spAutoFit/>
          </a:bodyPr>
          <a:lstStyle/>
          <a:p>
            <a:pPr algn="ctr">
              <a:lnSpc>
                <a:spcPts val="5015"/>
              </a:lnSpc>
            </a:pPr>
            <a:r>
              <a:rPr lang="en-US" sz="6268" dirty="0">
                <a:solidFill>
                  <a:srgbClr val="FFA000"/>
                </a:solidFill>
                <a:latin typeface="Baloo"/>
                <a:ea typeface="Baloo"/>
                <a:cs typeface="Baloo"/>
                <a:sym typeface="Baloo"/>
              </a:rPr>
              <a:t>Trả lời câu hỏi:</a:t>
            </a:r>
          </a:p>
        </p:txBody>
      </p:sp>
      <p:sp>
        <p:nvSpPr>
          <p:cNvPr id="10" name="TextBox 10"/>
          <p:cNvSpPr txBox="1"/>
          <p:nvPr/>
        </p:nvSpPr>
        <p:spPr>
          <a:xfrm>
            <a:off x="1760904" y="2784726"/>
            <a:ext cx="6696037" cy="1523289"/>
          </a:xfrm>
          <a:prstGeom prst="rect">
            <a:avLst/>
          </a:prstGeom>
        </p:spPr>
        <p:txBody>
          <a:bodyPr lIns="0" tIns="0" rIns="0" bIns="0" rtlCol="0" anchor="t">
            <a:spAutoFit/>
          </a:bodyPr>
          <a:lstStyle/>
          <a:p>
            <a:pPr marL="1134558" lvl="1" indent="-567279" algn="ctr">
              <a:lnSpc>
                <a:spcPts val="5938"/>
              </a:lnSpc>
              <a:buAutoNum type="arabicPeriod"/>
            </a:pPr>
            <a:r>
              <a:rPr lang="en-US" sz="5255" dirty="0">
                <a:solidFill>
                  <a:srgbClr val="000000"/>
                </a:solidFill>
                <a:latin typeface="Alata"/>
                <a:ea typeface="Alata"/>
                <a:cs typeface="Alata"/>
                <a:sym typeface="Alata"/>
              </a:rPr>
              <a:t>Mọi người đến thư viện để làm gì?</a:t>
            </a:r>
          </a:p>
        </p:txBody>
      </p:sp>
      <p:sp>
        <p:nvSpPr>
          <p:cNvPr id="11" name="TextBox 11"/>
          <p:cNvSpPr txBox="1"/>
          <p:nvPr/>
        </p:nvSpPr>
        <p:spPr>
          <a:xfrm>
            <a:off x="7805389" y="6300419"/>
            <a:ext cx="7050206" cy="2275567"/>
          </a:xfrm>
          <a:prstGeom prst="rect">
            <a:avLst/>
          </a:prstGeom>
        </p:spPr>
        <p:txBody>
          <a:bodyPr lIns="0" tIns="0" rIns="0" bIns="0" rtlCol="0" anchor="t">
            <a:spAutoFit/>
          </a:bodyPr>
          <a:lstStyle/>
          <a:p>
            <a:pPr algn="ctr">
              <a:lnSpc>
                <a:spcPts val="5938"/>
              </a:lnSpc>
            </a:pPr>
            <a:r>
              <a:rPr lang="en-US" sz="5255" dirty="0">
                <a:solidFill>
                  <a:srgbClr val="000000"/>
                </a:solidFill>
                <a:latin typeface="Alata"/>
                <a:ea typeface="Alata"/>
                <a:cs typeface="Alata"/>
                <a:sym typeface="Alata"/>
              </a:rPr>
              <a:t>Mọi người đến thư viện để </a:t>
            </a:r>
            <a:r>
              <a:rPr lang="en-US" sz="5255" u="sng" dirty="0">
                <a:solidFill>
                  <a:srgbClr val="000000"/>
                </a:solidFill>
                <a:latin typeface="Alata"/>
                <a:ea typeface="Alata"/>
                <a:cs typeface="Alata"/>
                <a:sym typeface="Alata"/>
              </a:rPr>
              <a:t>đọc sách</a:t>
            </a:r>
            <a:r>
              <a:rPr lang="en-US" sz="5255" dirty="0">
                <a:solidFill>
                  <a:srgbClr val="000000"/>
                </a:solidFill>
                <a:latin typeface="Alata"/>
                <a:ea typeface="Alata"/>
                <a:cs typeface="Alata"/>
                <a:sym typeface="Alata"/>
              </a:rPr>
              <a:t> hoặc </a:t>
            </a:r>
            <a:r>
              <a:rPr lang="en-US" sz="5255" u="sng" dirty="0">
                <a:solidFill>
                  <a:srgbClr val="000000"/>
                </a:solidFill>
                <a:latin typeface="Alata"/>
                <a:ea typeface="Alata"/>
                <a:cs typeface="Alata"/>
                <a:sym typeface="Alata"/>
              </a:rPr>
              <a:t>mượn sách</a:t>
            </a:r>
            <a:r>
              <a:rPr lang="en-US" sz="5255" dirty="0">
                <a:solidFill>
                  <a:srgbClr val="000000"/>
                </a:solidFill>
                <a:latin typeface="Alata"/>
                <a:ea typeface="Alata"/>
                <a:cs typeface="Alata"/>
                <a:sym typeface="Alata"/>
              </a:rPr>
              <a:t> về nhà.</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par>
                          <p:cTn id="17" fill="hold">
                            <p:stCondLst>
                              <p:cond delay="1500"/>
                            </p:stCondLst>
                            <p:childTnLst>
                              <p:par>
                                <p:cTn id="18" presetID="2" presetClass="entr" presetSubtype="4"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par>
                          <p:cTn id="22" fill="hold">
                            <p:stCondLst>
                              <p:cond delay="2000"/>
                            </p:stCondLst>
                            <p:childTnLst>
                              <p:par>
                                <p:cTn id="23" presetID="2" presetClass="entr" presetSubtype="4"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 calcmode="lin" valueType="num">
                                      <p:cBhvr>
                                        <p:cTn id="33" dur="500" fill="hold"/>
                                        <p:tgtEl>
                                          <p:spTgt spid="11"/>
                                        </p:tgtEl>
                                        <p:attrNameLst>
                                          <p:attrName>style.rotation</p:attrName>
                                        </p:attrNameLst>
                                      </p:cBhvr>
                                      <p:tavLst>
                                        <p:tav tm="0">
                                          <p:val>
                                            <p:fltVal val="90"/>
                                          </p:val>
                                        </p:tav>
                                        <p:tav tm="100000">
                                          <p:val>
                                            <p:fltVal val="0"/>
                                          </p:val>
                                        </p:tav>
                                      </p:tavLst>
                                    </p:anim>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11"/>
          <p:cNvSpPr txBox="1"/>
          <p:nvPr/>
        </p:nvSpPr>
        <p:spPr>
          <a:xfrm>
            <a:off x="1608094" y="1151279"/>
            <a:ext cx="14662448" cy="3137844"/>
          </a:xfrm>
          <a:prstGeom prst="rect">
            <a:avLst/>
          </a:prstGeom>
        </p:spPr>
        <p:txBody>
          <a:bodyPr lIns="0" tIns="0" rIns="0" bIns="0" rtlCol="0" anchor="t">
            <a:spAutoFit/>
          </a:bodyPr>
          <a:lstStyle/>
          <a:p>
            <a:pPr algn="ctr">
              <a:lnSpc>
                <a:spcPts val="14521"/>
              </a:lnSpc>
            </a:pPr>
            <a:r>
              <a:rPr lang="en-US" sz="10372" dirty="0">
                <a:solidFill>
                  <a:srgbClr val="2B5796"/>
                </a:solidFill>
                <a:latin typeface="Alata"/>
                <a:ea typeface="Alata"/>
                <a:cs typeface="Alata"/>
                <a:sym typeface="Alata"/>
              </a:rPr>
              <a:t>Bài 18: THƯ VIỆN BIẾT ĐI</a:t>
            </a:r>
          </a:p>
        </p:txBody>
      </p:sp>
      <p:sp>
        <p:nvSpPr>
          <p:cNvPr id="12" name="TextBox 12"/>
          <p:cNvSpPr txBox="1"/>
          <p:nvPr/>
        </p:nvSpPr>
        <p:spPr>
          <a:xfrm>
            <a:off x="7236171" y="2607039"/>
            <a:ext cx="3406295" cy="1463036"/>
          </a:xfrm>
          <a:prstGeom prst="rect">
            <a:avLst/>
          </a:prstGeom>
        </p:spPr>
        <p:txBody>
          <a:bodyPr lIns="0" tIns="0" rIns="0" bIns="0" rtlCol="0" anchor="t">
            <a:spAutoFit/>
          </a:bodyPr>
          <a:lstStyle/>
          <a:p>
            <a:pPr algn="ctr">
              <a:lnSpc>
                <a:spcPts val="11277"/>
              </a:lnSpc>
            </a:pPr>
            <a:r>
              <a:rPr lang="en-US" sz="8055" dirty="0">
                <a:solidFill>
                  <a:srgbClr val="00857D"/>
                </a:solidFill>
                <a:latin typeface="Alata"/>
                <a:ea typeface="Alata"/>
                <a:cs typeface="Alata"/>
                <a:sym typeface="Alata"/>
              </a:rPr>
              <a:t>Tiết 1,2</a:t>
            </a:r>
          </a:p>
        </p:txBody>
      </p:sp>
      <p:sp>
        <p:nvSpPr>
          <p:cNvPr id="14" name="TextBox 14"/>
          <p:cNvSpPr txBox="1"/>
          <p:nvPr/>
        </p:nvSpPr>
        <p:spPr>
          <a:xfrm>
            <a:off x="3103339" y="4428050"/>
            <a:ext cx="12574380" cy="2774496"/>
          </a:xfrm>
          <a:prstGeom prst="rect">
            <a:avLst/>
          </a:prstGeom>
        </p:spPr>
        <p:txBody>
          <a:bodyPr lIns="0" tIns="0" rIns="0" bIns="0" rtlCol="0" anchor="t">
            <a:spAutoFit/>
          </a:bodyPr>
          <a:lstStyle/>
          <a:p>
            <a:pPr algn="ctr">
              <a:lnSpc>
                <a:spcPts val="14521"/>
              </a:lnSpc>
            </a:pPr>
            <a:r>
              <a:rPr lang="en-US" sz="10372" dirty="0">
                <a:solidFill>
                  <a:srgbClr val="0CC0DF"/>
                </a:solidFill>
                <a:latin typeface="Baloo"/>
                <a:ea typeface="Baloo"/>
                <a:cs typeface="Baloo"/>
                <a:sym typeface="Baloo"/>
              </a:rPr>
              <a:t>Đọc: Thư viện biết đi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 calcmode="lin" valueType="num">
                                      <p:cBhvr>
                                        <p:cTn id="13" dur="500" fill="hold"/>
                                        <p:tgtEl>
                                          <p:spTgt spid="12"/>
                                        </p:tgtEl>
                                        <p:attrNameLst>
                                          <p:attrName>style.rotation</p:attrName>
                                        </p:attrNameLst>
                                      </p:cBhvr>
                                      <p:tavLst>
                                        <p:tav tm="0">
                                          <p:val>
                                            <p:fltVal val="90"/>
                                          </p:val>
                                        </p:tav>
                                        <p:tav tm="100000">
                                          <p:val>
                                            <p:fltVal val="0"/>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 calcmode="lin" valueType="num">
                                      <p:cBhvr additive="base">
                                        <p:cTn id="1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595688" y="-333851"/>
            <a:ext cx="6432863" cy="6181469"/>
          </a:xfrm>
          <a:custGeom>
            <a:avLst/>
            <a:gdLst/>
            <a:ahLst/>
            <a:cxnLst/>
            <a:rect l="l" t="t" r="r" b="b"/>
            <a:pathLst>
              <a:path w="6432863" h="6181469">
                <a:moveTo>
                  <a:pt x="0" y="0"/>
                </a:moveTo>
                <a:lnTo>
                  <a:pt x="6432863" y="0"/>
                </a:lnTo>
                <a:lnTo>
                  <a:pt x="6432863" y="6181469"/>
                </a:lnTo>
                <a:lnTo>
                  <a:pt x="0" y="6181469"/>
                </a:lnTo>
                <a:lnTo>
                  <a:pt x="0" y="0"/>
                </a:lnTo>
                <a:close/>
              </a:path>
            </a:pathLst>
          </a:custGeom>
          <a:blipFill>
            <a:blip r:embed="rId2">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6224845" y="3473853"/>
            <a:ext cx="6248752" cy="6317672"/>
          </a:xfrm>
          <a:custGeom>
            <a:avLst/>
            <a:gdLst/>
            <a:ahLst/>
            <a:cxnLst/>
            <a:rect l="l" t="t" r="r" b="b"/>
            <a:pathLst>
              <a:path w="6248752" h="6317672">
                <a:moveTo>
                  <a:pt x="0" y="0"/>
                </a:moveTo>
                <a:lnTo>
                  <a:pt x="6248752" y="0"/>
                </a:lnTo>
                <a:lnTo>
                  <a:pt x="6248752" y="6317672"/>
                </a:lnTo>
                <a:lnTo>
                  <a:pt x="0" y="631767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7" name="Freeform 7"/>
          <p:cNvSpPr/>
          <p:nvPr/>
        </p:nvSpPr>
        <p:spPr>
          <a:xfrm>
            <a:off x="11878314" y="-78276"/>
            <a:ext cx="6010181" cy="6108641"/>
          </a:xfrm>
          <a:custGeom>
            <a:avLst/>
            <a:gdLst/>
            <a:ahLst/>
            <a:cxnLst/>
            <a:rect l="l" t="t" r="r" b="b"/>
            <a:pathLst>
              <a:path w="6010181" h="6108641">
                <a:moveTo>
                  <a:pt x="0" y="0"/>
                </a:moveTo>
                <a:lnTo>
                  <a:pt x="6010181" y="0"/>
                </a:lnTo>
                <a:lnTo>
                  <a:pt x="6010181" y="6108641"/>
                </a:lnTo>
                <a:lnTo>
                  <a:pt x="0" y="6108641"/>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8" name="TextBox 8"/>
          <p:cNvSpPr txBox="1"/>
          <p:nvPr/>
        </p:nvSpPr>
        <p:spPr>
          <a:xfrm>
            <a:off x="1365447" y="2153961"/>
            <a:ext cx="5002734" cy="3509926"/>
          </a:xfrm>
          <a:prstGeom prst="rect">
            <a:avLst/>
          </a:prstGeom>
        </p:spPr>
        <p:txBody>
          <a:bodyPr lIns="0" tIns="0" rIns="0" bIns="0" rtlCol="0" anchor="t">
            <a:spAutoFit/>
          </a:bodyPr>
          <a:lstStyle/>
          <a:p>
            <a:pPr algn="ctr">
              <a:lnSpc>
                <a:spcPts val="9256"/>
              </a:lnSpc>
            </a:pPr>
            <a:r>
              <a:rPr lang="en-US" sz="7979" dirty="0">
                <a:solidFill>
                  <a:srgbClr val="E01073"/>
                </a:solidFill>
                <a:latin typeface="Baloo"/>
                <a:ea typeface="Baloo"/>
                <a:cs typeface="Baloo"/>
                <a:sym typeface="Baloo"/>
              </a:rPr>
              <a:t>Em đã đến thư viện chưa?</a:t>
            </a:r>
          </a:p>
        </p:txBody>
      </p:sp>
      <p:sp>
        <p:nvSpPr>
          <p:cNvPr id="9" name="TextBox 9"/>
          <p:cNvSpPr txBox="1"/>
          <p:nvPr/>
        </p:nvSpPr>
        <p:spPr>
          <a:xfrm>
            <a:off x="6740504" y="5421558"/>
            <a:ext cx="4829584" cy="3387454"/>
          </a:xfrm>
          <a:prstGeom prst="rect">
            <a:avLst/>
          </a:prstGeom>
        </p:spPr>
        <p:txBody>
          <a:bodyPr lIns="0" tIns="0" rIns="0" bIns="0" rtlCol="0" anchor="t">
            <a:spAutoFit/>
          </a:bodyPr>
          <a:lstStyle/>
          <a:p>
            <a:pPr algn="ctr">
              <a:lnSpc>
                <a:spcPts val="8935"/>
              </a:lnSpc>
            </a:pPr>
            <a:r>
              <a:rPr lang="en-US" sz="7703" dirty="0">
                <a:solidFill>
                  <a:srgbClr val="FBB03B"/>
                </a:solidFill>
                <a:latin typeface="Baloo"/>
                <a:ea typeface="Baloo"/>
                <a:cs typeface="Baloo"/>
                <a:sym typeface="Baloo"/>
              </a:rPr>
              <a:t>Em đến thư viện để làm gì?</a:t>
            </a:r>
          </a:p>
        </p:txBody>
      </p:sp>
      <p:sp>
        <p:nvSpPr>
          <p:cNvPr id="10" name="TextBox 10"/>
          <p:cNvSpPr txBox="1"/>
          <p:nvPr/>
        </p:nvSpPr>
        <p:spPr>
          <a:xfrm>
            <a:off x="12543203" y="1660241"/>
            <a:ext cx="4680402" cy="2803058"/>
          </a:xfrm>
          <a:prstGeom prst="rect">
            <a:avLst/>
          </a:prstGeom>
        </p:spPr>
        <p:txBody>
          <a:bodyPr lIns="0" tIns="0" rIns="0" bIns="0" rtlCol="0" anchor="t">
            <a:spAutoFit/>
          </a:bodyPr>
          <a:lstStyle/>
          <a:p>
            <a:pPr algn="ctr">
              <a:lnSpc>
                <a:spcPts val="7241"/>
              </a:lnSpc>
            </a:pPr>
            <a:r>
              <a:rPr lang="en-US" sz="7465" dirty="0">
                <a:solidFill>
                  <a:srgbClr val="FBB03B"/>
                </a:solidFill>
                <a:latin typeface="Baloo"/>
                <a:ea typeface="Baloo"/>
                <a:cs typeface="Baloo"/>
                <a:sym typeface="Baloo"/>
              </a:rPr>
              <a:t>Thư viện em đến có những gì?</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 calcmode="lin" valueType="num">
                                      <p:cBhvr>
                                        <p:cTn id="21" dur="500" fill="hold"/>
                                        <p:tgtEl>
                                          <p:spTgt spid="9"/>
                                        </p:tgtEl>
                                        <p:attrNameLst>
                                          <p:attrName>style.rotation</p:attrName>
                                        </p:attrNameLst>
                                      </p:cBhvr>
                                      <p:tavLst>
                                        <p:tav tm="0">
                                          <p:val>
                                            <p:fltVal val="90"/>
                                          </p:val>
                                        </p:tav>
                                        <p:tav tm="100000">
                                          <p:val>
                                            <p:fltVal val="0"/>
                                          </p:val>
                                        </p:tav>
                                      </p:tavLst>
                                    </p:anim>
                                    <p:animEffect transition="in" filter="fade">
                                      <p:cBhvr>
                                        <p:cTn id="22" dur="500"/>
                                        <p:tgtEl>
                                          <p:spTgt spid="9"/>
                                        </p:tgtEl>
                                      </p:cBhvr>
                                    </p:animEffect>
                                  </p:childTnLst>
                                </p:cTn>
                              </p:par>
                              <p:par>
                                <p:cTn id="23" presetID="3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 calcmode="lin" valueType="num">
                                      <p:cBhvr>
                                        <p:cTn id="27" dur="500" fill="hold"/>
                                        <p:tgtEl>
                                          <p:spTgt spid="6"/>
                                        </p:tgtEl>
                                        <p:attrNameLst>
                                          <p:attrName>style.rotation</p:attrName>
                                        </p:attrNameLst>
                                      </p:cBhvr>
                                      <p:tavLst>
                                        <p:tav tm="0">
                                          <p:val>
                                            <p:fltVal val="90"/>
                                          </p:val>
                                        </p:tav>
                                        <p:tav tm="100000">
                                          <p:val>
                                            <p:fltVal val="0"/>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9339285" y="4694864"/>
            <a:ext cx="6354744" cy="3708860"/>
          </a:xfrm>
          <a:custGeom>
            <a:avLst/>
            <a:gdLst/>
            <a:ahLst/>
            <a:cxnLst/>
            <a:rect l="l" t="t" r="r" b="b"/>
            <a:pathLst>
              <a:path w="6354744" h="3708860">
                <a:moveTo>
                  <a:pt x="0" y="0"/>
                </a:moveTo>
                <a:lnTo>
                  <a:pt x="6354744" y="0"/>
                </a:lnTo>
                <a:lnTo>
                  <a:pt x="6354744" y="3708859"/>
                </a:lnTo>
                <a:lnTo>
                  <a:pt x="0" y="3708859"/>
                </a:lnTo>
                <a:lnTo>
                  <a:pt x="0" y="0"/>
                </a:lnTo>
                <a:close/>
              </a:path>
            </a:pathLst>
          </a:custGeom>
          <a:blipFill>
            <a:blip r:embed="rId4">
              <a:extLst>
                <a:ext uri="{96DAC541-7B7A-43D3-8B79-37D633B846F1}">
                  <asvg:svgBlip xmlns="" xmlns:asvg="http://schemas.microsoft.com/office/drawing/2016/SVG/main" r:embed="rId8"/>
                </a:ext>
              </a:extLst>
            </a:blip>
            <a:stretch>
              <a:fillRect/>
            </a:stretch>
          </a:blipFill>
        </p:spPr>
      </p:sp>
      <p:sp>
        <p:nvSpPr>
          <p:cNvPr id="5" name="Freeform 5"/>
          <p:cNvSpPr/>
          <p:nvPr/>
        </p:nvSpPr>
        <p:spPr>
          <a:xfrm flipH="1">
            <a:off x="1968227" y="4694864"/>
            <a:ext cx="6354744" cy="3708860"/>
          </a:xfrm>
          <a:custGeom>
            <a:avLst/>
            <a:gdLst/>
            <a:ahLst/>
            <a:cxnLst/>
            <a:rect l="l" t="t" r="r" b="b"/>
            <a:pathLst>
              <a:path w="6354744" h="3708860">
                <a:moveTo>
                  <a:pt x="6354744" y="0"/>
                </a:moveTo>
                <a:lnTo>
                  <a:pt x="0" y="0"/>
                </a:lnTo>
                <a:lnTo>
                  <a:pt x="0" y="3708859"/>
                </a:lnTo>
                <a:lnTo>
                  <a:pt x="6354744" y="3708859"/>
                </a:lnTo>
                <a:lnTo>
                  <a:pt x="6354744" y="0"/>
                </a:lnTo>
                <a:close/>
              </a:path>
            </a:pathLst>
          </a:custGeom>
          <a:blipFill>
            <a:blip r:embed="rId4">
              <a:extLst>
                <a:ext uri="{96DAC541-7B7A-43D3-8B79-37D633B846F1}">
                  <asvg:svgBlip xmlns="" xmlns:asvg="http://schemas.microsoft.com/office/drawing/2016/SVG/main" r:embed="rId8"/>
                </a:ext>
              </a:extLst>
            </a:blip>
            <a:stretch>
              <a:fillRect/>
            </a:stretch>
          </a:blipFill>
        </p:spPr>
      </p:sp>
      <p:pic>
        <p:nvPicPr>
          <p:cNvPr id="6" name="Picture 6"/>
          <p:cNvPicPr>
            <a:picLocks noChangeAspect="1"/>
          </p:cNvPicPr>
          <p:nvPr/>
        </p:nvPicPr>
        <p:blipFill>
          <a:blip r:embed="rId9"/>
          <a:srcRect/>
          <a:stretch>
            <a:fillRect/>
          </a:stretch>
        </p:blipFill>
        <p:spPr>
          <a:xfrm>
            <a:off x="3452437" y="3234615"/>
            <a:ext cx="1365588" cy="1407823"/>
          </a:xfrm>
          <a:prstGeom prst="rect">
            <a:avLst/>
          </a:prstGeom>
        </p:spPr>
      </p:pic>
      <p:pic>
        <p:nvPicPr>
          <p:cNvPr id="7" name="Picture 7"/>
          <p:cNvPicPr>
            <a:picLocks noChangeAspect="1"/>
          </p:cNvPicPr>
          <p:nvPr/>
        </p:nvPicPr>
        <p:blipFill>
          <a:blip r:embed="rId10"/>
          <a:srcRect/>
          <a:stretch>
            <a:fillRect/>
          </a:stretch>
        </p:blipFill>
        <p:spPr>
          <a:xfrm>
            <a:off x="11592379" y="2823181"/>
            <a:ext cx="1578481" cy="1710581"/>
          </a:xfrm>
          <a:prstGeom prst="rect">
            <a:avLst/>
          </a:prstGeom>
        </p:spPr>
      </p:pic>
      <p:sp>
        <p:nvSpPr>
          <p:cNvPr id="8" name="TextBox 8"/>
          <p:cNvSpPr txBox="1"/>
          <p:nvPr/>
        </p:nvSpPr>
        <p:spPr>
          <a:xfrm>
            <a:off x="1258345" y="953231"/>
            <a:ext cx="5010341" cy="622179"/>
          </a:xfrm>
          <a:prstGeom prst="rect">
            <a:avLst/>
          </a:prstGeom>
        </p:spPr>
        <p:txBody>
          <a:bodyPr lIns="0" tIns="0" rIns="0" bIns="0" rtlCol="0" anchor="t">
            <a:spAutoFit/>
          </a:bodyPr>
          <a:lstStyle/>
          <a:p>
            <a:pPr algn="ctr">
              <a:lnSpc>
                <a:spcPts val="4323"/>
              </a:lnSpc>
            </a:pPr>
            <a:r>
              <a:rPr lang="en-US" sz="5404" dirty="0">
                <a:solidFill>
                  <a:srgbClr val="FFA000"/>
                </a:solidFill>
                <a:latin typeface="Baloo"/>
                <a:ea typeface="Baloo"/>
                <a:cs typeface="Baloo"/>
                <a:sym typeface="Baloo"/>
              </a:rPr>
              <a:t>Trả lời câu hỏi:</a:t>
            </a:r>
          </a:p>
        </p:txBody>
      </p:sp>
      <p:sp>
        <p:nvSpPr>
          <p:cNvPr id="9" name="TextBox 9"/>
          <p:cNvSpPr txBox="1"/>
          <p:nvPr/>
        </p:nvSpPr>
        <p:spPr>
          <a:xfrm>
            <a:off x="395581" y="1825958"/>
            <a:ext cx="15361277" cy="1130086"/>
          </a:xfrm>
          <a:prstGeom prst="rect">
            <a:avLst/>
          </a:prstGeom>
        </p:spPr>
        <p:txBody>
          <a:bodyPr lIns="0" tIns="0" rIns="0" bIns="0" rtlCol="0" anchor="t">
            <a:spAutoFit/>
          </a:bodyPr>
          <a:lstStyle/>
          <a:p>
            <a:pPr algn="ctr">
              <a:lnSpc>
                <a:spcPts val="9294"/>
              </a:lnSpc>
              <a:spcBef>
                <a:spcPct val="0"/>
              </a:spcBef>
            </a:pPr>
            <a:r>
              <a:rPr lang="en-US" sz="6639" dirty="0">
                <a:solidFill>
                  <a:srgbClr val="E01073"/>
                </a:solidFill>
                <a:latin typeface="Baloo"/>
                <a:ea typeface="Baloo"/>
                <a:cs typeface="Baloo"/>
                <a:sym typeface="Baloo"/>
              </a:rPr>
              <a:t>2. Những thư viện sau được đặt ở đâu?</a:t>
            </a:r>
          </a:p>
        </p:txBody>
      </p:sp>
      <p:sp>
        <p:nvSpPr>
          <p:cNvPr id="10" name="TextBox 10"/>
          <p:cNvSpPr txBox="1"/>
          <p:nvPr/>
        </p:nvSpPr>
        <p:spPr>
          <a:xfrm>
            <a:off x="395581" y="4556713"/>
            <a:ext cx="7232548" cy="807913"/>
          </a:xfrm>
          <a:prstGeom prst="rect">
            <a:avLst/>
          </a:prstGeom>
        </p:spPr>
        <p:txBody>
          <a:bodyPr wrap="square" lIns="0" tIns="0" rIns="0" bIns="0" rtlCol="0" anchor="t">
            <a:spAutoFit/>
          </a:bodyPr>
          <a:lstStyle/>
          <a:p>
            <a:pPr algn="ctr">
              <a:lnSpc>
                <a:spcPts val="6263"/>
              </a:lnSpc>
              <a:spcBef>
                <a:spcPct val="0"/>
              </a:spcBef>
            </a:pPr>
            <a:r>
              <a:rPr lang="en-US" sz="4474" dirty="0">
                <a:solidFill>
                  <a:srgbClr val="000000"/>
                </a:solidFill>
                <a:latin typeface="Alata"/>
                <a:ea typeface="Alata"/>
                <a:cs typeface="Alata"/>
                <a:sym typeface="Alata"/>
              </a:rPr>
              <a:t>Thư viện Lô-gô-xơ của Đức</a:t>
            </a:r>
          </a:p>
        </p:txBody>
      </p:sp>
      <p:sp>
        <p:nvSpPr>
          <p:cNvPr id="11" name="TextBox 11"/>
          <p:cNvSpPr txBox="1"/>
          <p:nvPr/>
        </p:nvSpPr>
        <p:spPr>
          <a:xfrm>
            <a:off x="675506" y="5899870"/>
            <a:ext cx="6919451" cy="790572"/>
          </a:xfrm>
          <a:prstGeom prst="rect">
            <a:avLst/>
          </a:prstGeom>
        </p:spPr>
        <p:txBody>
          <a:bodyPr lIns="0" tIns="0" rIns="0" bIns="0" rtlCol="0" anchor="t">
            <a:spAutoFit/>
          </a:bodyPr>
          <a:lstStyle/>
          <a:p>
            <a:pPr algn="ctr">
              <a:lnSpc>
                <a:spcPts val="6422"/>
              </a:lnSpc>
              <a:spcBef>
                <a:spcPct val="0"/>
              </a:spcBef>
            </a:pPr>
            <a:r>
              <a:rPr lang="en-US" sz="4587" dirty="0">
                <a:solidFill>
                  <a:srgbClr val="000000"/>
                </a:solidFill>
                <a:latin typeface="Alata"/>
                <a:ea typeface="Alata"/>
                <a:cs typeface="Alata"/>
                <a:sym typeface="Alata"/>
              </a:rPr>
              <a:t>Nhiều thư viện ở Phần Lan</a:t>
            </a:r>
          </a:p>
        </p:txBody>
      </p:sp>
      <p:sp>
        <p:nvSpPr>
          <p:cNvPr id="12" name="TextBox 12"/>
          <p:cNvSpPr txBox="1"/>
          <p:nvPr/>
        </p:nvSpPr>
        <p:spPr>
          <a:xfrm>
            <a:off x="990600" y="7393657"/>
            <a:ext cx="6454587" cy="833562"/>
          </a:xfrm>
          <a:prstGeom prst="rect">
            <a:avLst/>
          </a:prstGeom>
        </p:spPr>
        <p:txBody>
          <a:bodyPr wrap="square" lIns="0" tIns="0" rIns="0" bIns="0" rtlCol="0" anchor="t">
            <a:spAutoFit/>
          </a:bodyPr>
          <a:lstStyle/>
          <a:p>
            <a:pPr algn="ctr">
              <a:lnSpc>
                <a:spcPts val="6471"/>
              </a:lnSpc>
              <a:spcBef>
                <a:spcPct val="0"/>
              </a:spcBef>
            </a:pPr>
            <a:r>
              <a:rPr lang="en-US" sz="4622" dirty="0">
                <a:solidFill>
                  <a:srgbClr val="000000"/>
                </a:solidFill>
                <a:latin typeface="Alata"/>
                <a:ea typeface="Alata"/>
                <a:cs typeface="Alata"/>
                <a:sym typeface="Alata"/>
              </a:rPr>
              <a:t>Một thư viện ở châu Phi</a:t>
            </a:r>
          </a:p>
        </p:txBody>
      </p:sp>
      <p:sp>
        <p:nvSpPr>
          <p:cNvPr id="13" name="TextBox 13"/>
          <p:cNvSpPr txBox="1"/>
          <p:nvPr/>
        </p:nvSpPr>
        <p:spPr>
          <a:xfrm>
            <a:off x="10373340" y="4204847"/>
            <a:ext cx="4984769" cy="1115724"/>
          </a:xfrm>
          <a:prstGeom prst="rect">
            <a:avLst/>
          </a:prstGeom>
        </p:spPr>
        <p:txBody>
          <a:bodyPr lIns="0" tIns="0" rIns="0" bIns="0" rtlCol="0" anchor="t">
            <a:spAutoFit/>
          </a:bodyPr>
          <a:lstStyle/>
          <a:p>
            <a:pPr algn="ctr">
              <a:lnSpc>
                <a:spcPts val="4369"/>
              </a:lnSpc>
            </a:pPr>
            <a:r>
              <a:rPr lang="en-US" sz="4161" dirty="0">
                <a:solidFill>
                  <a:srgbClr val="000000"/>
                </a:solidFill>
                <a:latin typeface="Alata"/>
                <a:ea typeface="Alata"/>
                <a:cs typeface="Alata"/>
                <a:sym typeface="Alata"/>
              </a:rPr>
              <a:t>đặt trên những chiếc xe buýt cũ</a:t>
            </a:r>
          </a:p>
        </p:txBody>
      </p:sp>
      <p:sp>
        <p:nvSpPr>
          <p:cNvPr id="14" name="TextBox 14"/>
          <p:cNvSpPr txBox="1"/>
          <p:nvPr/>
        </p:nvSpPr>
        <p:spPr>
          <a:xfrm>
            <a:off x="10338109" y="5839315"/>
            <a:ext cx="5665501" cy="851127"/>
          </a:xfrm>
          <a:prstGeom prst="rect">
            <a:avLst/>
          </a:prstGeom>
        </p:spPr>
        <p:txBody>
          <a:bodyPr lIns="0" tIns="0" rIns="0" bIns="0" rtlCol="0" anchor="t">
            <a:spAutoFit/>
          </a:bodyPr>
          <a:lstStyle/>
          <a:p>
            <a:pPr algn="ctr">
              <a:lnSpc>
                <a:spcPts val="6981"/>
              </a:lnSpc>
              <a:spcBef>
                <a:spcPct val="0"/>
              </a:spcBef>
            </a:pPr>
            <a:r>
              <a:rPr lang="en-US" sz="4987" dirty="0">
                <a:solidFill>
                  <a:srgbClr val="000000"/>
                </a:solidFill>
                <a:latin typeface="Alata"/>
                <a:ea typeface="Alata"/>
                <a:cs typeface="Alata"/>
                <a:sym typeface="Alata"/>
              </a:rPr>
              <a:t>đặt trên lưng lạc đà</a:t>
            </a:r>
          </a:p>
        </p:txBody>
      </p:sp>
      <p:sp>
        <p:nvSpPr>
          <p:cNvPr id="15" name="TextBox 15"/>
          <p:cNvSpPr txBox="1"/>
          <p:nvPr/>
        </p:nvSpPr>
        <p:spPr>
          <a:xfrm>
            <a:off x="9982200" y="7392204"/>
            <a:ext cx="6964895" cy="833562"/>
          </a:xfrm>
          <a:prstGeom prst="rect">
            <a:avLst/>
          </a:prstGeom>
        </p:spPr>
        <p:txBody>
          <a:bodyPr wrap="square" lIns="0" tIns="0" rIns="0" bIns="0" rtlCol="0" anchor="t">
            <a:spAutoFit/>
          </a:bodyPr>
          <a:lstStyle/>
          <a:p>
            <a:pPr algn="ctr">
              <a:lnSpc>
                <a:spcPts val="6484"/>
              </a:lnSpc>
              <a:spcBef>
                <a:spcPct val="0"/>
              </a:spcBef>
            </a:pPr>
            <a:r>
              <a:rPr lang="en-US" sz="4631" dirty="0">
                <a:solidFill>
                  <a:srgbClr val="000000"/>
                </a:solidFill>
                <a:latin typeface="Alata"/>
                <a:ea typeface="Alata"/>
                <a:cs typeface="Alata"/>
                <a:sym typeface="Alata"/>
              </a:rPr>
              <a:t>đặt trên một con tàu biển</a:t>
            </a:r>
          </a:p>
        </p:txBody>
      </p:sp>
      <p:cxnSp>
        <p:nvCxnSpPr>
          <p:cNvPr id="17" name="Straight Arrow Connector 16"/>
          <p:cNvCxnSpPr/>
          <p:nvPr/>
        </p:nvCxnSpPr>
        <p:spPr>
          <a:xfrm>
            <a:off x="8322971" y="4991100"/>
            <a:ext cx="1016314" cy="274320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8551078" y="6419781"/>
            <a:ext cx="829615" cy="1314519"/>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8416320" y="5052338"/>
            <a:ext cx="829615" cy="1314519"/>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22" name="Correct Answer sound effec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792358" y="-1787260"/>
            <a:ext cx="487363" cy="487363"/>
          </a:xfrm>
          <a:prstGeom prst="rect">
            <a:avLst/>
          </a:prstGeom>
        </p:spPr>
      </p:pic>
      <p:pic>
        <p:nvPicPr>
          <p:cNvPr id="23" name="Correct Answer sound effec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957824" y="-1674362"/>
            <a:ext cx="487363" cy="487363"/>
          </a:xfrm>
          <a:prstGeom prst="rect">
            <a:avLst/>
          </a:prstGeom>
        </p:spPr>
      </p:pic>
      <p:pic>
        <p:nvPicPr>
          <p:cNvPr id="24" name="Correct Answer sound effec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591800" y="-1880441"/>
            <a:ext cx="487363" cy="48736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 calcmode="lin" valueType="num">
                                      <p:cBhvr>
                                        <p:cTn id="13" dur="500" fill="hold"/>
                                        <p:tgtEl>
                                          <p:spTgt spid="5"/>
                                        </p:tgtEl>
                                        <p:attrNameLst>
                                          <p:attrName>style.rotation</p:attrName>
                                        </p:attrNameLst>
                                      </p:cBhvr>
                                      <p:tavLst>
                                        <p:tav tm="0">
                                          <p:val>
                                            <p:fltVal val="90"/>
                                          </p:val>
                                        </p:tav>
                                        <p:tav tm="100000">
                                          <p:val>
                                            <p:fltVal val="0"/>
                                          </p:val>
                                        </p:tav>
                                      </p:tavLst>
                                    </p:anim>
                                    <p:animEffect transition="in" filter="fade">
                                      <p:cBhvr>
                                        <p:cTn id="14" dur="500"/>
                                        <p:tgtEl>
                                          <p:spTgt spid="5"/>
                                        </p:tgtEl>
                                      </p:cBhvr>
                                    </p:animEffect>
                                  </p:childTnLst>
                                </p:cTn>
                              </p:par>
                              <p:par>
                                <p:cTn id="15" presetID="3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 calcmode="lin" valueType="num">
                                      <p:cBhvr>
                                        <p:cTn id="19" dur="500" fill="hold"/>
                                        <p:tgtEl>
                                          <p:spTgt spid="4"/>
                                        </p:tgtEl>
                                        <p:attrNameLst>
                                          <p:attrName>style.rotation</p:attrName>
                                        </p:attrNameLst>
                                      </p:cBhvr>
                                      <p:tavLst>
                                        <p:tav tm="0">
                                          <p:val>
                                            <p:fltVal val="90"/>
                                          </p:val>
                                        </p:tav>
                                        <p:tav tm="100000">
                                          <p:val>
                                            <p:fltVal val="0"/>
                                          </p:val>
                                        </p:tav>
                                      </p:tavLst>
                                    </p:anim>
                                    <p:animEffect transition="in" filter="fade">
                                      <p:cBhvr>
                                        <p:cTn id="20" dur="500"/>
                                        <p:tgtEl>
                                          <p:spTgt spid="4"/>
                                        </p:tgtEl>
                                      </p:cBhvr>
                                    </p:animEffect>
                                  </p:childTnLst>
                                </p:cTn>
                              </p:par>
                            </p:childTnLst>
                          </p:cTn>
                        </p:par>
                        <p:par>
                          <p:cTn id="21" fill="hold">
                            <p:stCondLst>
                              <p:cond delay="1000"/>
                            </p:stCondLst>
                            <p:childTnLst>
                              <p:par>
                                <p:cTn id="22" presetID="2" presetClass="entr" presetSubtype="4"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par>
                          <p:cTn id="26" fill="hold">
                            <p:stCondLst>
                              <p:cond delay="1500"/>
                            </p:stCondLst>
                            <p:childTnLst>
                              <p:par>
                                <p:cTn id="27" presetID="6" presetClass="entr" presetSubtype="16"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ircle(in)">
                                      <p:cBhvr>
                                        <p:cTn id="29" dur="500"/>
                                        <p:tgtEl>
                                          <p:spTgt spid="11"/>
                                        </p:tgtEl>
                                      </p:cBhvr>
                                    </p:animEffect>
                                  </p:childTnLst>
                                </p:cTn>
                              </p:par>
                            </p:childTnLst>
                          </p:cTn>
                        </p:par>
                        <p:par>
                          <p:cTn id="30" fill="hold">
                            <p:stCondLst>
                              <p:cond delay="2000"/>
                            </p:stCondLst>
                            <p:childTnLst>
                              <p:par>
                                <p:cTn id="31" presetID="14" presetClass="entr" presetSubtype="1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cTn>
                              </p:par>
                            </p:childTnLst>
                          </p:cTn>
                        </p:par>
                        <p:par>
                          <p:cTn id="34" fill="hold">
                            <p:stCondLst>
                              <p:cond delay="2500"/>
                            </p:stCondLst>
                            <p:childTnLst>
                              <p:par>
                                <p:cTn id="35" presetID="31" presetClass="entr" presetSubtype="0"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 calcmode="lin" valueType="num">
                                      <p:cBhvr>
                                        <p:cTn id="39" dur="500" fill="hold"/>
                                        <p:tgtEl>
                                          <p:spTgt spid="13"/>
                                        </p:tgtEl>
                                        <p:attrNameLst>
                                          <p:attrName>style.rotation</p:attrName>
                                        </p:attrNameLst>
                                      </p:cBhvr>
                                      <p:tavLst>
                                        <p:tav tm="0">
                                          <p:val>
                                            <p:fltVal val="90"/>
                                          </p:val>
                                        </p:tav>
                                        <p:tav tm="100000">
                                          <p:val>
                                            <p:fltVal val="0"/>
                                          </p:val>
                                        </p:tav>
                                      </p:tavLst>
                                    </p:anim>
                                    <p:animEffect transition="in" filter="fade">
                                      <p:cBhvr>
                                        <p:cTn id="40" dur="500"/>
                                        <p:tgtEl>
                                          <p:spTgt spid="13"/>
                                        </p:tgtEl>
                                      </p:cBhvr>
                                    </p:animEffect>
                                  </p:childTnLst>
                                </p:cTn>
                              </p:par>
                            </p:childTnLst>
                          </p:cTn>
                        </p:par>
                        <p:par>
                          <p:cTn id="41" fill="hold">
                            <p:stCondLst>
                              <p:cond delay="3000"/>
                            </p:stCondLst>
                            <p:childTnLst>
                              <p:par>
                                <p:cTn id="42" presetID="21" presetClass="entr" presetSubtype="1"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heel(1)">
                                      <p:cBhvr>
                                        <p:cTn id="44" dur="500"/>
                                        <p:tgtEl>
                                          <p:spTgt spid="14"/>
                                        </p:tgtEl>
                                      </p:cBhvr>
                                    </p:animEffect>
                                  </p:childTnLst>
                                </p:cTn>
                              </p:par>
                            </p:childTnLst>
                          </p:cTn>
                        </p:par>
                        <p:par>
                          <p:cTn id="45" fill="hold">
                            <p:stCondLst>
                              <p:cond delay="3500"/>
                            </p:stCondLst>
                            <p:childTnLst>
                              <p:par>
                                <p:cTn id="46" presetID="14" presetClass="entr" presetSubtype="10" fill="hold" grpId="0"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randombar(horizontal)">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anim calcmode="lin" valueType="num">
                                      <p:cBhvr>
                                        <p:cTn id="54" dur="500" fill="hold"/>
                                        <p:tgtEl>
                                          <p:spTgt spid="17"/>
                                        </p:tgtEl>
                                        <p:attrNameLst>
                                          <p:attrName>ppt_x</p:attrName>
                                        </p:attrNameLst>
                                      </p:cBhvr>
                                      <p:tavLst>
                                        <p:tav tm="0">
                                          <p:val>
                                            <p:strVal val="#ppt_x"/>
                                          </p:val>
                                        </p:tav>
                                        <p:tav tm="100000">
                                          <p:val>
                                            <p:strVal val="#ppt_x"/>
                                          </p:val>
                                        </p:tav>
                                      </p:tavLst>
                                    </p:anim>
                                    <p:anim calcmode="lin" valueType="num">
                                      <p:cBhvr>
                                        <p:cTn id="55" dur="500" fill="hold"/>
                                        <p:tgtEl>
                                          <p:spTgt spid="17"/>
                                        </p:tgtEl>
                                        <p:attrNameLst>
                                          <p:attrName>ppt_y</p:attrName>
                                        </p:attrNameLst>
                                      </p:cBhvr>
                                      <p:tavLst>
                                        <p:tav tm="0">
                                          <p:val>
                                            <p:strVal val="#ppt_y+.1"/>
                                          </p:val>
                                        </p:tav>
                                        <p:tav tm="100000">
                                          <p:val>
                                            <p:strVal val="#ppt_y"/>
                                          </p:val>
                                        </p:tav>
                                      </p:tavLst>
                                    </p:anim>
                                  </p:childTnLst>
                                </p:cTn>
                              </p:par>
                            </p:childTnLst>
                          </p:cTn>
                        </p:par>
                        <p:par>
                          <p:cTn id="56" fill="hold">
                            <p:stCondLst>
                              <p:cond delay="500"/>
                            </p:stCondLst>
                            <p:childTnLst>
                              <p:par>
                                <p:cTn id="57" presetID="1" presetClass="mediacall" presetSubtype="0" fill="hold" nodeType="afterEffect">
                                  <p:stCondLst>
                                    <p:cond delay="0"/>
                                  </p:stCondLst>
                                  <p:childTnLst>
                                    <p:cmd type="call" cmd="playFrom(0.0)">
                                      <p:cBhvr>
                                        <p:cTn id="58" dur="1724" fill="hold"/>
                                        <p:tgtEl>
                                          <p:spTgt spid="22"/>
                                        </p:tgtEl>
                                      </p:cBhvr>
                                    </p:cmd>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circle(in)">
                                      <p:cBhvr>
                                        <p:cTn id="63" dur="500"/>
                                        <p:tgtEl>
                                          <p:spTgt spid="21"/>
                                        </p:tgtEl>
                                      </p:cBhvr>
                                    </p:animEffect>
                                  </p:childTnLst>
                                </p:cTn>
                              </p:par>
                            </p:childTnLst>
                          </p:cTn>
                        </p:par>
                        <p:par>
                          <p:cTn id="64" fill="hold">
                            <p:stCondLst>
                              <p:cond delay="500"/>
                            </p:stCondLst>
                            <p:childTnLst>
                              <p:par>
                                <p:cTn id="65" presetID="1" presetClass="mediacall" presetSubtype="0" fill="hold" nodeType="afterEffect">
                                  <p:stCondLst>
                                    <p:cond delay="0"/>
                                  </p:stCondLst>
                                  <p:childTnLst>
                                    <p:cmd type="call" cmd="playFrom(0.0)">
                                      <p:cBhvr>
                                        <p:cTn id="66" dur="1724" fill="hold"/>
                                        <p:tgtEl>
                                          <p:spTgt spid="23"/>
                                        </p:tgtEl>
                                      </p:cBhvr>
                                    </p:cmd>
                                  </p:childTnLst>
                                </p:cTn>
                              </p:par>
                            </p:childTnLst>
                          </p:cTn>
                        </p:par>
                      </p:childTnLst>
                    </p:cTn>
                  </p:par>
                  <p:par>
                    <p:cTn id="67" fill="hold">
                      <p:stCondLst>
                        <p:cond delay="indefinite"/>
                      </p:stCondLst>
                      <p:childTnLst>
                        <p:par>
                          <p:cTn id="68" fill="hold">
                            <p:stCondLst>
                              <p:cond delay="0"/>
                            </p:stCondLst>
                            <p:childTnLst>
                              <p:par>
                                <p:cTn id="69" presetID="14" presetClass="entr" presetSubtype="10" fill="hold" nodeType="click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randombar(horizontal)">
                                      <p:cBhvr>
                                        <p:cTn id="71" dur="500"/>
                                        <p:tgtEl>
                                          <p:spTgt spid="18"/>
                                        </p:tgtEl>
                                      </p:cBhvr>
                                    </p:animEffect>
                                  </p:childTnLst>
                                </p:cTn>
                              </p:par>
                            </p:childTnLst>
                          </p:cTn>
                        </p:par>
                        <p:par>
                          <p:cTn id="72" fill="hold">
                            <p:stCondLst>
                              <p:cond delay="500"/>
                            </p:stCondLst>
                            <p:childTnLst>
                              <p:par>
                                <p:cTn id="73" presetID="1" presetClass="mediacall" presetSubtype="0" fill="hold" nodeType="afterEffect">
                                  <p:stCondLst>
                                    <p:cond delay="0"/>
                                  </p:stCondLst>
                                  <p:childTnLst>
                                    <p:cmd type="call" cmd="playFrom(0.0)">
                                      <p:cBhvr>
                                        <p:cTn id="74" dur="1724"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5" fill="hold" display="0">
                  <p:stCondLst>
                    <p:cond delay="indefinite"/>
                  </p:stCondLst>
                  <p:endCondLst>
                    <p:cond evt="onStopAudio" delay="0">
                      <p:tgtEl>
                        <p:sldTgt/>
                      </p:tgtEl>
                    </p:cond>
                  </p:endCondLst>
                </p:cTn>
                <p:tgtEl>
                  <p:spTgt spid="22"/>
                </p:tgtEl>
              </p:cMediaNode>
            </p:audio>
            <p:audio>
              <p:cMediaNode vol="80000">
                <p:cTn id="76" fill="hold" display="0">
                  <p:stCondLst>
                    <p:cond delay="indefinite"/>
                  </p:stCondLst>
                  <p:endCondLst>
                    <p:cond evt="onStopAudio" delay="0">
                      <p:tgtEl>
                        <p:sldTgt/>
                      </p:tgtEl>
                    </p:cond>
                  </p:endCondLst>
                </p:cTn>
                <p:tgtEl>
                  <p:spTgt spid="23"/>
                </p:tgtEl>
              </p:cMediaNode>
            </p:audio>
            <p:audio>
              <p:cMediaNode vol="80000">
                <p:cTn id="77" fill="hold" display="0">
                  <p:stCondLst>
                    <p:cond delay="indefinite"/>
                  </p:stCondLst>
                  <p:endCondLst>
                    <p:cond evt="onStopAudio" delay="0">
                      <p:tgtEl>
                        <p:sldTgt/>
                      </p:tgtEl>
                    </p:cond>
                  </p:endCondLst>
                </p:cTn>
                <p:tgtEl>
                  <p:spTgt spid="24"/>
                </p:tgtEl>
              </p:cMediaNode>
            </p:audio>
          </p:childTnLst>
        </p:cTn>
      </p:par>
    </p:tnLst>
    <p:bldLst>
      <p:bldP spid="9" grpId="0"/>
      <p:bldP spid="10" grpId="0"/>
      <p:bldP spid="11" grpId="0"/>
      <p:bldP spid="12" grpId="0"/>
      <p:bldP spid="13" grpId="0"/>
      <p:bldP spid="14"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2279076">
            <a:off x="13896255" y="344511"/>
            <a:ext cx="1281078" cy="2160066"/>
          </a:xfrm>
          <a:custGeom>
            <a:avLst/>
            <a:gdLst/>
            <a:ahLst/>
            <a:cxnLst/>
            <a:rect l="l" t="t" r="r" b="b"/>
            <a:pathLst>
              <a:path w="1281078" h="2160066">
                <a:moveTo>
                  <a:pt x="0" y="0"/>
                </a:moveTo>
                <a:lnTo>
                  <a:pt x="1281079" y="0"/>
                </a:lnTo>
                <a:lnTo>
                  <a:pt x="1281079" y="2160066"/>
                </a:lnTo>
                <a:lnTo>
                  <a:pt x="0" y="2160066"/>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4" name="Freeform 4"/>
          <p:cNvSpPr/>
          <p:nvPr/>
        </p:nvSpPr>
        <p:spPr>
          <a:xfrm flipH="1">
            <a:off x="14118807" y="7357027"/>
            <a:ext cx="4431501" cy="2929973"/>
          </a:xfrm>
          <a:custGeom>
            <a:avLst/>
            <a:gdLst/>
            <a:ahLst/>
            <a:cxnLst/>
            <a:rect l="l" t="t" r="r" b="b"/>
            <a:pathLst>
              <a:path w="4431501" h="2929973">
                <a:moveTo>
                  <a:pt x="4431501" y="0"/>
                </a:moveTo>
                <a:lnTo>
                  <a:pt x="0" y="0"/>
                </a:lnTo>
                <a:lnTo>
                  <a:pt x="0" y="2929973"/>
                </a:lnTo>
                <a:lnTo>
                  <a:pt x="4431501" y="2929973"/>
                </a:lnTo>
                <a:lnTo>
                  <a:pt x="4431501"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13957677" y="8748181"/>
            <a:ext cx="1481114" cy="1538819"/>
          </a:xfrm>
          <a:custGeom>
            <a:avLst/>
            <a:gdLst/>
            <a:ahLst/>
            <a:cxnLst/>
            <a:rect l="l" t="t" r="r" b="b"/>
            <a:pathLst>
              <a:path w="1481114" h="1538819">
                <a:moveTo>
                  <a:pt x="0" y="0"/>
                </a:moveTo>
                <a:lnTo>
                  <a:pt x="1481114" y="0"/>
                </a:lnTo>
                <a:lnTo>
                  <a:pt x="1481114" y="1538819"/>
                </a:lnTo>
                <a:lnTo>
                  <a:pt x="0" y="1538819"/>
                </a:lnTo>
                <a:lnTo>
                  <a:pt x="0" y="0"/>
                </a:lnTo>
                <a:close/>
              </a:path>
            </a:pathLst>
          </a:custGeom>
          <a:blipFill>
            <a:blip r:embed="rId8"/>
            <a:stretch>
              <a:fillRect/>
            </a:stretch>
          </a:blipFill>
        </p:spPr>
      </p:sp>
      <p:sp>
        <p:nvSpPr>
          <p:cNvPr id="6" name="Freeform 6"/>
          <p:cNvSpPr/>
          <p:nvPr/>
        </p:nvSpPr>
        <p:spPr>
          <a:xfrm>
            <a:off x="16135477" y="1038369"/>
            <a:ext cx="1479067" cy="1475794"/>
          </a:xfrm>
          <a:custGeom>
            <a:avLst/>
            <a:gdLst/>
            <a:ahLst/>
            <a:cxnLst/>
            <a:rect l="l" t="t" r="r" b="b"/>
            <a:pathLst>
              <a:path w="1479067" h="1475794">
                <a:moveTo>
                  <a:pt x="0" y="0"/>
                </a:moveTo>
                <a:lnTo>
                  <a:pt x="1479066" y="0"/>
                </a:lnTo>
                <a:lnTo>
                  <a:pt x="1479066" y="1475794"/>
                </a:lnTo>
                <a:lnTo>
                  <a:pt x="0" y="1475794"/>
                </a:lnTo>
                <a:lnTo>
                  <a:pt x="0" y="0"/>
                </a:lnTo>
                <a:close/>
              </a:path>
            </a:pathLst>
          </a:custGeom>
          <a:blipFill>
            <a:blip r:embed="rId9"/>
            <a:stretch>
              <a:fillRect/>
            </a:stretch>
          </a:blipFill>
        </p:spPr>
      </p:sp>
      <p:sp>
        <p:nvSpPr>
          <p:cNvPr id="8" name="Freeform 8"/>
          <p:cNvSpPr/>
          <p:nvPr/>
        </p:nvSpPr>
        <p:spPr>
          <a:xfrm>
            <a:off x="1988011" y="8748181"/>
            <a:ext cx="4500270" cy="1417585"/>
          </a:xfrm>
          <a:custGeom>
            <a:avLst/>
            <a:gdLst/>
            <a:ahLst/>
            <a:cxnLst/>
            <a:rect l="l" t="t" r="r" b="b"/>
            <a:pathLst>
              <a:path w="4500270" h="1417585">
                <a:moveTo>
                  <a:pt x="0" y="0"/>
                </a:moveTo>
                <a:lnTo>
                  <a:pt x="4500270" y="0"/>
                </a:lnTo>
                <a:lnTo>
                  <a:pt x="4500270" y="1417584"/>
                </a:lnTo>
                <a:lnTo>
                  <a:pt x="0" y="1417584"/>
                </a:lnTo>
                <a:lnTo>
                  <a:pt x="0" y="0"/>
                </a:lnTo>
                <a:close/>
              </a:path>
            </a:pathLst>
          </a:custGeom>
          <a:blipFill>
            <a:blip r:embed="rId10"/>
            <a:stretch>
              <a:fillRect/>
            </a:stretch>
          </a:blipFill>
        </p:spPr>
      </p:sp>
      <p:sp>
        <p:nvSpPr>
          <p:cNvPr id="9" name="Freeform 9"/>
          <p:cNvSpPr/>
          <p:nvPr/>
        </p:nvSpPr>
        <p:spPr>
          <a:xfrm>
            <a:off x="8097592" y="5497271"/>
            <a:ext cx="4108067" cy="3719512"/>
          </a:xfrm>
          <a:custGeom>
            <a:avLst/>
            <a:gdLst/>
            <a:ahLst/>
            <a:cxnLst/>
            <a:rect l="l" t="t" r="r" b="b"/>
            <a:pathLst>
              <a:path w="4108067" h="3719512">
                <a:moveTo>
                  <a:pt x="0" y="0"/>
                </a:moveTo>
                <a:lnTo>
                  <a:pt x="4108067" y="0"/>
                </a:lnTo>
                <a:lnTo>
                  <a:pt x="4108067" y="3719512"/>
                </a:lnTo>
                <a:lnTo>
                  <a:pt x="0" y="3719512"/>
                </a:lnTo>
                <a:lnTo>
                  <a:pt x="0" y="0"/>
                </a:lnTo>
                <a:close/>
              </a:path>
            </a:pathLst>
          </a:custGeom>
          <a:blipFill>
            <a:blip r:embed="rId11"/>
            <a:stretch>
              <a:fillRect/>
            </a:stretch>
          </a:blipFill>
        </p:spPr>
      </p:sp>
      <p:sp>
        <p:nvSpPr>
          <p:cNvPr id="10" name="Freeform 10"/>
          <p:cNvSpPr/>
          <p:nvPr/>
        </p:nvSpPr>
        <p:spPr>
          <a:xfrm>
            <a:off x="1516250" y="1187370"/>
            <a:ext cx="7006972" cy="5223379"/>
          </a:xfrm>
          <a:custGeom>
            <a:avLst/>
            <a:gdLst/>
            <a:ahLst/>
            <a:cxnLst/>
            <a:rect l="l" t="t" r="r" b="b"/>
            <a:pathLst>
              <a:path w="7006972" h="5223379">
                <a:moveTo>
                  <a:pt x="0" y="0"/>
                </a:moveTo>
                <a:lnTo>
                  <a:pt x="7006973" y="0"/>
                </a:lnTo>
                <a:lnTo>
                  <a:pt x="7006973" y="5223380"/>
                </a:lnTo>
                <a:lnTo>
                  <a:pt x="0" y="5223380"/>
                </a:lnTo>
                <a:lnTo>
                  <a:pt x="0" y="0"/>
                </a:lnTo>
                <a:close/>
              </a:path>
            </a:pathLst>
          </a:custGeom>
          <a:blipFill>
            <a:blip r:embed="rId12">
              <a:extLst>
                <a:ext uri="{96DAC541-7B7A-43D3-8B79-37D633B846F1}">
                  <asvg:svgBlip xmlns="" xmlns:asvg="http://schemas.microsoft.com/office/drawing/2016/SVG/main" r:embed="rId15"/>
                </a:ext>
              </a:extLst>
            </a:blip>
            <a:stretch>
              <a:fillRect/>
            </a:stretch>
          </a:blipFill>
        </p:spPr>
      </p:sp>
      <p:sp>
        <p:nvSpPr>
          <p:cNvPr id="11" name="TextBox 11"/>
          <p:cNvSpPr txBox="1"/>
          <p:nvPr/>
        </p:nvSpPr>
        <p:spPr>
          <a:xfrm>
            <a:off x="6159829" y="772959"/>
            <a:ext cx="5305621" cy="651585"/>
          </a:xfrm>
          <a:prstGeom prst="rect">
            <a:avLst/>
          </a:prstGeom>
        </p:spPr>
        <p:txBody>
          <a:bodyPr lIns="0" tIns="0" rIns="0" bIns="0" rtlCol="0" anchor="t">
            <a:spAutoFit/>
          </a:bodyPr>
          <a:lstStyle/>
          <a:p>
            <a:pPr algn="ctr">
              <a:lnSpc>
                <a:spcPts val="4578"/>
              </a:lnSpc>
            </a:pPr>
            <a:r>
              <a:rPr lang="en-US" sz="5723" dirty="0">
                <a:solidFill>
                  <a:srgbClr val="FFA000"/>
                </a:solidFill>
                <a:latin typeface="Baloo"/>
                <a:ea typeface="Baloo"/>
                <a:cs typeface="Baloo"/>
                <a:sym typeface="Baloo"/>
              </a:rPr>
              <a:t>Trả lời câu hỏi:</a:t>
            </a:r>
          </a:p>
        </p:txBody>
      </p:sp>
      <p:sp>
        <p:nvSpPr>
          <p:cNvPr id="12" name="TextBox 12"/>
          <p:cNvSpPr txBox="1"/>
          <p:nvPr/>
        </p:nvSpPr>
        <p:spPr>
          <a:xfrm>
            <a:off x="2181555" y="1935844"/>
            <a:ext cx="5916037" cy="3352800"/>
          </a:xfrm>
          <a:prstGeom prst="rect">
            <a:avLst/>
          </a:prstGeom>
        </p:spPr>
        <p:txBody>
          <a:bodyPr lIns="0" tIns="0" rIns="0" bIns="0" rtlCol="0" anchor="t">
            <a:spAutoFit/>
          </a:bodyPr>
          <a:lstStyle/>
          <a:p>
            <a:pPr algn="ctr">
              <a:lnSpc>
                <a:spcPts val="6645"/>
              </a:lnSpc>
            </a:pPr>
            <a:r>
              <a:rPr lang="en-US" sz="5538" dirty="0">
                <a:solidFill>
                  <a:srgbClr val="000000"/>
                </a:solidFill>
                <a:latin typeface="Alata"/>
                <a:ea typeface="Alata"/>
                <a:cs typeface="Alata"/>
                <a:sym typeface="Alata"/>
              </a:rPr>
              <a:t>3. Vì sao các thư viện kể trên được gọi là “thư viện biết đi”?</a:t>
            </a:r>
          </a:p>
        </p:txBody>
      </p:sp>
      <p:sp>
        <p:nvSpPr>
          <p:cNvPr id="13" name="Freeform 13"/>
          <p:cNvSpPr/>
          <p:nvPr/>
        </p:nvSpPr>
        <p:spPr>
          <a:xfrm flipH="1">
            <a:off x="10936717" y="864839"/>
            <a:ext cx="7006972" cy="5223379"/>
          </a:xfrm>
          <a:custGeom>
            <a:avLst/>
            <a:gdLst/>
            <a:ahLst/>
            <a:cxnLst/>
            <a:rect l="l" t="t" r="r" b="b"/>
            <a:pathLst>
              <a:path w="7006972" h="5223379">
                <a:moveTo>
                  <a:pt x="7006972" y="0"/>
                </a:moveTo>
                <a:lnTo>
                  <a:pt x="0" y="0"/>
                </a:lnTo>
                <a:lnTo>
                  <a:pt x="0" y="5223379"/>
                </a:lnTo>
                <a:lnTo>
                  <a:pt x="7006972" y="5223379"/>
                </a:lnTo>
                <a:lnTo>
                  <a:pt x="7006972"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4" name="TextBox 14"/>
          <p:cNvSpPr txBox="1"/>
          <p:nvPr/>
        </p:nvSpPr>
        <p:spPr>
          <a:xfrm>
            <a:off x="11051106" y="1964419"/>
            <a:ext cx="6208194" cy="2941515"/>
          </a:xfrm>
          <a:prstGeom prst="rect">
            <a:avLst/>
          </a:prstGeom>
        </p:spPr>
        <p:txBody>
          <a:bodyPr lIns="0" tIns="0" rIns="0" bIns="0" rtlCol="0" anchor="t">
            <a:spAutoFit/>
          </a:bodyPr>
          <a:lstStyle/>
          <a:p>
            <a:pPr algn="ctr">
              <a:lnSpc>
                <a:spcPts val="5831"/>
              </a:lnSpc>
            </a:pPr>
            <a:r>
              <a:rPr lang="en-US" sz="5160">
                <a:solidFill>
                  <a:srgbClr val="000000"/>
                </a:solidFill>
                <a:latin typeface="Alata"/>
                <a:ea typeface="Alata"/>
                <a:cs typeface="Alata"/>
                <a:sym typeface="Alata"/>
              </a:rPr>
              <a:t>vì chúng có khả năng di chuyển để mang sách đến cho người đọc.</a:t>
            </a: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heel(1)">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anim calcmode="lin" valueType="num">
                                      <p:cBhvr>
                                        <p:cTn id="17" dur="500" fill="hold"/>
                                        <p:tgtEl>
                                          <p:spTgt spid="12"/>
                                        </p:tgtEl>
                                        <p:attrNameLst>
                                          <p:attrName>ppt_x</p:attrName>
                                        </p:attrNameLst>
                                      </p:cBhvr>
                                      <p:tavLst>
                                        <p:tav tm="0">
                                          <p:val>
                                            <p:strVal val="#ppt_x"/>
                                          </p:val>
                                        </p:tav>
                                        <p:tav tm="100000">
                                          <p:val>
                                            <p:strVal val="#ppt_x"/>
                                          </p:val>
                                        </p:tav>
                                      </p:tavLst>
                                    </p:anim>
                                    <p:anim calcmode="lin" valueType="num">
                                      <p:cBhvr>
                                        <p:cTn id="18" dur="500" fill="hold"/>
                                        <p:tgtEl>
                                          <p:spTgt spid="12"/>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anim calcmode="lin" valueType="num">
                                      <p:cBhvr>
                                        <p:cTn id="22" dur="500" fill="hold"/>
                                        <p:tgtEl>
                                          <p:spTgt spid="10"/>
                                        </p:tgtEl>
                                        <p:attrNameLst>
                                          <p:attrName>ppt_x</p:attrName>
                                        </p:attrNameLst>
                                      </p:cBhvr>
                                      <p:tavLst>
                                        <p:tav tm="0">
                                          <p:val>
                                            <p:strVal val="#ppt_x"/>
                                          </p:val>
                                        </p:tav>
                                        <p:tav tm="100000">
                                          <p:val>
                                            <p:strVal val="#ppt_x"/>
                                          </p:val>
                                        </p:tav>
                                      </p:tavLst>
                                    </p:anim>
                                    <p:anim calcmode="lin" valueType="num">
                                      <p:cBhvr>
                                        <p:cTn id="23"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 calcmode="lin" valueType="num">
                                      <p:cBhvr>
                                        <p:cTn id="30" dur="500" fill="hold"/>
                                        <p:tgtEl>
                                          <p:spTgt spid="13"/>
                                        </p:tgtEl>
                                        <p:attrNameLst>
                                          <p:attrName>style.rotation</p:attrName>
                                        </p:attrNameLst>
                                      </p:cBhvr>
                                      <p:tavLst>
                                        <p:tav tm="0">
                                          <p:val>
                                            <p:fltVal val="90"/>
                                          </p:val>
                                        </p:tav>
                                        <p:tav tm="100000">
                                          <p:val>
                                            <p:fltVal val="0"/>
                                          </p:val>
                                        </p:tav>
                                      </p:tavLst>
                                    </p:anim>
                                    <p:animEffect transition="in" filter="fade">
                                      <p:cBhvr>
                                        <p:cTn id="31" dur="500"/>
                                        <p:tgtEl>
                                          <p:spTgt spid="13"/>
                                        </p:tgtEl>
                                      </p:cBhvr>
                                    </p:animEffect>
                                  </p:childTnLst>
                                </p:cTn>
                              </p:par>
                              <p:par>
                                <p:cTn id="32" presetID="31"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 calcmode="lin" valueType="num">
                                      <p:cBhvr>
                                        <p:cTn id="36" dur="500" fill="hold"/>
                                        <p:tgtEl>
                                          <p:spTgt spid="14"/>
                                        </p:tgtEl>
                                        <p:attrNameLst>
                                          <p:attrName>style.rotation</p:attrName>
                                        </p:attrNameLst>
                                      </p:cBhvr>
                                      <p:tavLst>
                                        <p:tav tm="0">
                                          <p:val>
                                            <p:fltVal val="90"/>
                                          </p:val>
                                        </p:tav>
                                        <p:tav tm="100000">
                                          <p:val>
                                            <p:fltVal val="0"/>
                                          </p:val>
                                        </p:tav>
                                      </p:tavLst>
                                    </p:anim>
                                    <p:animEffect transition="in" filter="fad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5132241" y="476641"/>
            <a:ext cx="2367082" cy="2932918"/>
          </a:xfrm>
          <a:custGeom>
            <a:avLst/>
            <a:gdLst/>
            <a:ahLst/>
            <a:cxnLst/>
            <a:rect l="l" t="t" r="r" b="b"/>
            <a:pathLst>
              <a:path w="2367082" h="2932918">
                <a:moveTo>
                  <a:pt x="0" y="0"/>
                </a:moveTo>
                <a:lnTo>
                  <a:pt x="2367082" y="0"/>
                </a:lnTo>
                <a:lnTo>
                  <a:pt x="2367082" y="2932918"/>
                </a:lnTo>
                <a:lnTo>
                  <a:pt x="0" y="2932918"/>
                </a:lnTo>
                <a:lnTo>
                  <a:pt x="0" y="0"/>
                </a:lnTo>
                <a:close/>
              </a:path>
            </a:pathLst>
          </a:custGeom>
          <a:blipFill>
            <a:blip r:embed="rId2"/>
            <a:stretch>
              <a:fillRect/>
            </a:stretch>
          </a:blipFill>
        </p:spPr>
      </p:sp>
      <p:sp>
        <p:nvSpPr>
          <p:cNvPr id="5" name="Freeform 5"/>
          <p:cNvSpPr/>
          <p:nvPr/>
        </p:nvSpPr>
        <p:spPr>
          <a:xfrm flipH="1">
            <a:off x="6491189" y="5917510"/>
            <a:ext cx="4366292" cy="3880542"/>
          </a:xfrm>
          <a:custGeom>
            <a:avLst/>
            <a:gdLst/>
            <a:ahLst/>
            <a:cxnLst/>
            <a:rect l="l" t="t" r="r" b="b"/>
            <a:pathLst>
              <a:path w="4366292" h="3880542">
                <a:moveTo>
                  <a:pt x="4366292" y="0"/>
                </a:moveTo>
                <a:lnTo>
                  <a:pt x="0" y="0"/>
                </a:lnTo>
                <a:lnTo>
                  <a:pt x="0" y="3880542"/>
                </a:lnTo>
                <a:lnTo>
                  <a:pt x="4366292" y="3880542"/>
                </a:lnTo>
                <a:lnTo>
                  <a:pt x="4366292" y="0"/>
                </a:lnTo>
                <a:close/>
              </a:path>
            </a:pathLst>
          </a:custGeom>
          <a:blipFill>
            <a:blip r:embed="rId3"/>
            <a:stretch>
              <a:fillRect/>
            </a:stretch>
          </a:blipFill>
        </p:spPr>
      </p:sp>
      <p:sp>
        <p:nvSpPr>
          <p:cNvPr id="6" name="Freeform 6"/>
          <p:cNvSpPr/>
          <p:nvPr/>
        </p:nvSpPr>
        <p:spPr>
          <a:xfrm>
            <a:off x="10325273" y="1382826"/>
            <a:ext cx="6708779" cy="5903726"/>
          </a:xfrm>
          <a:custGeom>
            <a:avLst/>
            <a:gdLst/>
            <a:ahLst/>
            <a:cxnLst/>
            <a:rect l="l" t="t" r="r" b="b"/>
            <a:pathLst>
              <a:path w="6708779" h="5903726">
                <a:moveTo>
                  <a:pt x="0" y="0"/>
                </a:moveTo>
                <a:lnTo>
                  <a:pt x="6708779" y="0"/>
                </a:lnTo>
                <a:lnTo>
                  <a:pt x="6708779" y="5903726"/>
                </a:lnTo>
                <a:lnTo>
                  <a:pt x="0" y="5903726"/>
                </a:lnTo>
                <a:lnTo>
                  <a:pt x="0" y="0"/>
                </a:lnTo>
                <a:close/>
              </a:path>
            </a:pathLst>
          </a:custGeom>
          <a:blipFill>
            <a:blip r:embed="rId4">
              <a:extLst>
                <a:ext uri="{96DAC541-7B7A-43D3-8B79-37D633B846F1}">
                  <asvg:svgBlip xmlns="" xmlns:asvg="http://schemas.microsoft.com/office/drawing/2016/SVG/main" r:embed="rId8"/>
                </a:ext>
              </a:extLst>
            </a:blip>
            <a:stretch>
              <a:fillRect/>
            </a:stretch>
          </a:blipFill>
        </p:spPr>
      </p:sp>
      <p:sp>
        <p:nvSpPr>
          <p:cNvPr id="7" name="Freeform 7"/>
          <p:cNvSpPr/>
          <p:nvPr/>
        </p:nvSpPr>
        <p:spPr>
          <a:xfrm flipH="1">
            <a:off x="1298677" y="2414946"/>
            <a:ext cx="5628192" cy="4952809"/>
          </a:xfrm>
          <a:custGeom>
            <a:avLst/>
            <a:gdLst/>
            <a:ahLst/>
            <a:cxnLst/>
            <a:rect l="l" t="t" r="r" b="b"/>
            <a:pathLst>
              <a:path w="5628192" h="4952809">
                <a:moveTo>
                  <a:pt x="5628193" y="0"/>
                </a:moveTo>
                <a:lnTo>
                  <a:pt x="0" y="0"/>
                </a:lnTo>
                <a:lnTo>
                  <a:pt x="0" y="4952810"/>
                </a:lnTo>
                <a:lnTo>
                  <a:pt x="5628193" y="4952810"/>
                </a:lnTo>
                <a:lnTo>
                  <a:pt x="5628193" y="0"/>
                </a:lnTo>
                <a:close/>
              </a:path>
            </a:pathLst>
          </a:custGeom>
          <a:blipFill>
            <a:blip r:embed="rId4">
              <a:extLst>
                <a:ext uri="{96DAC541-7B7A-43D3-8B79-37D633B846F1}">
                  <asvg:svgBlip xmlns="" xmlns:asvg="http://schemas.microsoft.com/office/drawing/2016/SVG/main" r:embed="rId8"/>
                </a:ext>
              </a:extLst>
            </a:blip>
            <a:stretch>
              <a:fillRect/>
            </a:stretch>
          </a:blipFill>
        </p:spPr>
      </p:sp>
      <p:sp>
        <p:nvSpPr>
          <p:cNvPr id="8" name="TextBox 8"/>
          <p:cNvSpPr txBox="1"/>
          <p:nvPr/>
        </p:nvSpPr>
        <p:spPr>
          <a:xfrm>
            <a:off x="3838379" y="1247775"/>
            <a:ext cx="5305621" cy="651585"/>
          </a:xfrm>
          <a:prstGeom prst="rect">
            <a:avLst/>
          </a:prstGeom>
        </p:spPr>
        <p:txBody>
          <a:bodyPr lIns="0" tIns="0" rIns="0" bIns="0" rtlCol="0" anchor="t">
            <a:spAutoFit/>
          </a:bodyPr>
          <a:lstStyle/>
          <a:p>
            <a:pPr algn="ctr">
              <a:lnSpc>
                <a:spcPts val="4578"/>
              </a:lnSpc>
            </a:pPr>
            <a:r>
              <a:rPr lang="en-US" sz="5723" dirty="0">
                <a:solidFill>
                  <a:srgbClr val="FFA000"/>
                </a:solidFill>
                <a:latin typeface="Baloo"/>
                <a:ea typeface="Baloo"/>
                <a:cs typeface="Baloo"/>
                <a:sym typeface="Baloo"/>
              </a:rPr>
              <a:t>Trả lời câu hỏi:</a:t>
            </a:r>
          </a:p>
        </p:txBody>
      </p:sp>
      <p:sp>
        <p:nvSpPr>
          <p:cNvPr id="9" name="TextBox 9"/>
          <p:cNvSpPr txBox="1"/>
          <p:nvPr/>
        </p:nvSpPr>
        <p:spPr>
          <a:xfrm>
            <a:off x="1298677" y="2585066"/>
            <a:ext cx="5591526" cy="3332445"/>
          </a:xfrm>
          <a:prstGeom prst="rect">
            <a:avLst/>
          </a:prstGeom>
        </p:spPr>
        <p:txBody>
          <a:bodyPr wrap="square" lIns="0" tIns="0" rIns="0" bIns="0" rtlCol="0" anchor="t">
            <a:spAutoFit/>
          </a:bodyPr>
          <a:lstStyle/>
          <a:p>
            <a:pPr algn="ctr">
              <a:lnSpc>
                <a:spcPts val="6515"/>
              </a:lnSpc>
            </a:pPr>
            <a:r>
              <a:rPr lang="en-US" sz="6500" dirty="0">
                <a:solidFill>
                  <a:srgbClr val="000000"/>
                </a:solidFill>
                <a:latin typeface="Alata"/>
                <a:ea typeface="Alata"/>
                <a:cs typeface="Alata"/>
                <a:sym typeface="Alata"/>
              </a:rPr>
              <a:t>4. Theo em, “thư viện biết đi” có tác dụng gì?</a:t>
            </a:r>
          </a:p>
        </p:txBody>
      </p:sp>
      <p:sp>
        <p:nvSpPr>
          <p:cNvPr id="10" name="TextBox 10"/>
          <p:cNvSpPr txBox="1"/>
          <p:nvPr/>
        </p:nvSpPr>
        <p:spPr>
          <a:xfrm>
            <a:off x="10723522" y="1933575"/>
            <a:ext cx="5819164" cy="3495145"/>
          </a:xfrm>
          <a:prstGeom prst="rect">
            <a:avLst/>
          </a:prstGeom>
        </p:spPr>
        <p:txBody>
          <a:bodyPr lIns="0" tIns="0" rIns="0" bIns="0" rtlCol="0" anchor="t">
            <a:spAutoFit/>
          </a:bodyPr>
          <a:lstStyle/>
          <a:p>
            <a:pPr algn="ctr">
              <a:lnSpc>
                <a:spcPts val="6880"/>
              </a:lnSpc>
            </a:pPr>
            <a:r>
              <a:rPr lang="en-US" sz="5686" dirty="0">
                <a:solidFill>
                  <a:srgbClr val="000000"/>
                </a:solidFill>
                <a:latin typeface="Alata"/>
                <a:ea typeface="Alata"/>
                <a:cs typeface="Alata"/>
                <a:sym typeface="Alata"/>
              </a:rPr>
              <a:t>“Thư viện biết đi” có thể mang sách đến tận nơi cho người đọc.</a:t>
            </a:r>
          </a:p>
        </p:txBody>
      </p:sp>
      <p:sp>
        <p:nvSpPr>
          <p:cNvPr id="11" name="TextBox 11"/>
          <p:cNvSpPr txBox="1"/>
          <p:nvPr/>
        </p:nvSpPr>
        <p:spPr>
          <a:xfrm>
            <a:off x="11300220" y="2083035"/>
            <a:ext cx="5774675" cy="3369207"/>
          </a:xfrm>
          <a:prstGeom prst="rect">
            <a:avLst/>
          </a:prstGeom>
        </p:spPr>
        <p:txBody>
          <a:bodyPr lIns="0" tIns="0" rIns="0" bIns="0" rtlCol="0" anchor="t">
            <a:spAutoFit/>
          </a:bodyPr>
          <a:lstStyle/>
          <a:p>
            <a:pPr algn="ctr">
              <a:lnSpc>
                <a:spcPts val="5320"/>
              </a:lnSpc>
            </a:pPr>
            <a:r>
              <a:rPr lang="en-US" sz="4972" dirty="0">
                <a:solidFill>
                  <a:srgbClr val="000000"/>
                </a:solidFill>
                <a:latin typeface="Alata"/>
                <a:ea typeface="Alata"/>
                <a:cs typeface="Alata"/>
                <a:sym typeface="Alata"/>
              </a:rPr>
              <a:t>“Thư viện biết đi” có tác dụng giúp mọi người không cần phải đi xa mà vẫn đọc được sách.</a:t>
            </a:r>
          </a:p>
        </p:txBody>
      </p:sp>
    </p:spTree>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500"/>
                                        <p:tgtEl>
                                          <p:spTgt spid="5"/>
                                        </p:tgtEl>
                                      </p:cBhvr>
                                    </p:animEffect>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anim calcmode="lin" valueType="num">
                                      <p:cBhvr>
                                        <p:cTn id="17" dur="500" fill="hold"/>
                                        <p:tgtEl>
                                          <p:spTgt spid="7"/>
                                        </p:tgtEl>
                                        <p:attrNameLst>
                                          <p:attrName>ppt_x</p:attrName>
                                        </p:attrNameLst>
                                      </p:cBhvr>
                                      <p:tavLst>
                                        <p:tav tm="0">
                                          <p:val>
                                            <p:strVal val="#ppt_x"/>
                                          </p:val>
                                        </p:tav>
                                        <p:tav tm="100000">
                                          <p:val>
                                            <p:strVal val="#ppt_x"/>
                                          </p:val>
                                        </p:tav>
                                      </p:tavLst>
                                    </p:anim>
                                    <p:anim calcmode="lin" valueType="num">
                                      <p:cBhvr>
                                        <p:cTn id="18" dur="500" fill="hold"/>
                                        <p:tgtEl>
                                          <p:spTgt spid="7"/>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heel(1)">
                                      <p:cBhvr>
                                        <p:cTn id="29" dur="500"/>
                                        <p:tgtEl>
                                          <p:spTgt spid="6"/>
                                        </p:tgtEl>
                                      </p:cBhvr>
                                    </p:animEffect>
                                  </p:childTnLst>
                                </p:cTn>
                              </p:par>
                            </p:childTnLst>
                          </p:cTn>
                        </p:par>
                        <p:par>
                          <p:cTn id="30" fill="hold">
                            <p:stCondLst>
                              <p:cond delay="500"/>
                            </p:stCondLst>
                            <p:childTnLst>
                              <p:par>
                                <p:cTn id="31" presetID="31" presetClass="entr" presetSubtype="0"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 calcmode="lin" valueType="num">
                                      <p:cBhvr>
                                        <p:cTn id="35" dur="500" fill="hold"/>
                                        <p:tgtEl>
                                          <p:spTgt spid="11"/>
                                        </p:tgtEl>
                                        <p:attrNameLst>
                                          <p:attrName>style.rotation</p:attrName>
                                        </p:attrNameLst>
                                      </p:cBhvr>
                                      <p:tavLst>
                                        <p:tav tm="0">
                                          <p:val>
                                            <p:fltVal val="90"/>
                                          </p:val>
                                        </p:tav>
                                        <p:tav tm="100000">
                                          <p:val>
                                            <p:fltVal val="0"/>
                                          </p:val>
                                        </p:tav>
                                      </p:tavLst>
                                    </p:anim>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xit" presetSubtype="0" fill="hold" grpId="1" nodeType="clickEffect">
                                  <p:stCondLst>
                                    <p:cond delay="0"/>
                                  </p:stCondLst>
                                  <p:childTnLst>
                                    <p:animEffect transition="out" filter="fade">
                                      <p:cBhvr>
                                        <p:cTn id="40" dur="500"/>
                                        <p:tgtEl>
                                          <p:spTgt spid="11"/>
                                        </p:tgtEl>
                                      </p:cBhvr>
                                    </p:animEffect>
                                    <p:anim calcmode="lin" valueType="num">
                                      <p:cBhvr>
                                        <p:cTn id="41" dur="500"/>
                                        <p:tgtEl>
                                          <p:spTgt spid="11"/>
                                        </p:tgtEl>
                                        <p:attrNameLst>
                                          <p:attrName>ppt_x</p:attrName>
                                        </p:attrNameLst>
                                      </p:cBhvr>
                                      <p:tavLst>
                                        <p:tav tm="0">
                                          <p:val>
                                            <p:strVal val="ppt_x"/>
                                          </p:val>
                                        </p:tav>
                                        <p:tav tm="100000">
                                          <p:val>
                                            <p:strVal val="ppt_x"/>
                                          </p:val>
                                        </p:tav>
                                      </p:tavLst>
                                    </p:anim>
                                    <p:anim calcmode="lin" valueType="num">
                                      <p:cBhvr>
                                        <p:cTn id="42" dur="500"/>
                                        <p:tgtEl>
                                          <p:spTgt spid="11"/>
                                        </p:tgtEl>
                                        <p:attrNameLst>
                                          <p:attrName>ppt_y</p:attrName>
                                        </p:attrNameLst>
                                      </p:cBhvr>
                                      <p:tavLst>
                                        <p:tav tm="0">
                                          <p:val>
                                            <p:strVal val="ppt_y"/>
                                          </p:val>
                                        </p:tav>
                                        <p:tav tm="100000">
                                          <p:val>
                                            <p:strVal val="ppt_y+.1"/>
                                          </p:val>
                                        </p:tav>
                                      </p:tavLst>
                                    </p:anim>
                                    <p:set>
                                      <p:cBhvr>
                                        <p:cTn id="43" dur="1" fill="hold">
                                          <p:stCondLst>
                                            <p:cond delay="499"/>
                                          </p:stCondLst>
                                        </p:cTn>
                                        <p:tgtEl>
                                          <p:spTgt spid="11"/>
                                        </p:tgtEl>
                                        <p:attrNameLst>
                                          <p:attrName>style.visibility</p:attrName>
                                        </p:attrNameLst>
                                      </p:cBhvr>
                                      <p:to>
                                        <p:strVal val="hidden"/>
                                      </p:to>
                                    </p:set>
                                  </p:childTnLst>
                                </p:cTn>
                              </p:par>
                            </p:childTnLst>
                          </p:cTn>
                        </p:par>
                        <p:par>
                          <p:cTn id="44" fill="hold">
                            <p:stCondLst>
                              <p:cond delay="500"/>
                            </p:stCondLst>
                            <p:childTnLst>
                              <p:par>
                                <p:cTn id="45" presetID="31" presetClass="entr" presetSubtype="0"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 calcmode="lin" valueType="num">
                                      <p:cBhvr>
                                        <p:cTn id="49" dur="500" fill="hold"/>
                                        <p:tgtEl>
                                          <p:spTgt spid="10"/>
                                        </p:tgtEl>
                                        <p:attrNameLst>
                                          <p:attrName>style.rotation</p:attrName>
                                        </p:attrNameLst>
                                      </p:cBhvr>
                                      <p:tavLst>
                                        <p:tav tm="0">
                                          <p:val>
                                            <p:fltVal val="90"/>
                                          </p:val>
                                        </p:tav>
                                        <p:tav tm="100000">
                                          <p:val>
                                            <p:fltVal val="0"/>
                                          </p:val>
                                        </p:tav>
                                      </p:tavLst>
                                    </p:anim>
                                    <p:animEffect transition="in" filter="fade">
                                      <p:cBhvr>
                                        <p:cTn id="5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1"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2531156">
            <a:off x="14867340" y="582410"/>
            <a:ext cx="1125518" cy="2018021"/>
          </a:xfrm>
          <a:custGeom>
            <a:avLst/>
            <a:gdLst/>
            <a:ahLst/>
            <a:cxnLst/>
            <a:rect l="l" t="t" r="r" b="b"/>
            <a:pathLst>
              <a:path w="1125518" h="2018021">
                <a:moveTo>
                  <a:pt x="0" y="0"/>
                </a:moveTo>
                <a:lnTo>
                  <a:pt x="1125518" y="0"/>
                </a:lnTo>
                <a:lnTo>
                  <a:pt x="1125518" y="2018021"/>
                </a:lnTo>
                <a:lnTo>
                  <a:pt x="0" y="2018021"/>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4" name="Freeform 4"/>
          <p:cNvSpPr/>
          <p:nvPr/>
        </p:nvSpPr>
        <p:spPr>
          <a:xfrm>
            <a:off x="2616508" y="4826745"/>
            <a:ext cx="1611664" cy="1765767"/>
          </a:xfrm>
          <a:custGeom>
            <a:avLst/>
            <a:gdLst/>
            <a:ahLst/>
            <a:cxnLst/>
            <a:rect l="l" t="t" r="r" b="b"/>
            <a:pathLst>
              <a:path w="1611664" h="1765767">
                <a:moveTo>
                  <a:pt x="0" y="0"/>
                </a:moveTo>
                <a:lnTo>
                  <a:pt x="1611664" y="0"/>
                </a:lnTo>
                <a:lnTo>
                  <a:pt x="1611664" y="1765767"/>
                </a:lnTo>
                <a:lnTo>
                  <a:pt x="0" y="176576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5" name="TextBox 5"/>
          <p:cNvSpPr txBox="1"/>
          <p:nvPr/>
        </p:nvSpPr>
        <p:spPr>
          <a:xfrm>
            <a:off x="1670045" y="773963"/>
            <a:ext cx="6241937" cy="392928"/>
          </a:xfrm>
          <a:prstGeom prst="rect">
            <a:avLst/>
          </a:prstGeom>
        </p:spPr>
        <p:txBody>
          <a:bodyPr wrap="square" lIns="0" tIns="0" rIns="0" bIns="0" rtlCol="0" anchor="t">
            <a:spAutoFit/>
          </a:bodyPr>
          <a:lstStyle/>
          <a:p>
            <a:pPr algn="ctr">
              <a:lnSpc>
                <a:spcPts val="2599"/>
              </a:lnSpc>
            </a:pPr>
            <a:r>
              <a:rPr lang="en-US" sz="3714" dirty="0">
                <a:solidFill>
                  <a:srgbClr val="FF0000"/>
                </a:solidFill>
                <a:latin typeface="Baloo"/>
                <a:ea typeface="Baloo"/>
                <a:cs typeface="Baloo"/>
                <a:sym typeface="Baloo"/>
              </a:rPr>
              <a:t>Luyện tập theo văn bản đọc</a:t>
            </a:r>
          </a:p>
        </p:txBody>
      </p:sp>
      <p:sp>
        <p:nvSpPr>
          <p:cNvPr id="6" name="Freeform 6"/>
          <p:cNvSpPr/>
          <p:nvPr/>
        </p:nvSpPr>
        <p:spPr>
          <a:xfrm>
            <a:off x="6300319" y="4803856"/>
            <a:ext cx="1611664" cy="1765767"/>
          </a:xfrm>
          <a:custGeom>
            <a:avLst/>
            <a:gdLst/>
            <a:ahLst/>
            <a:cxnLst/>
            <a:rect l="l" t="t" r="r" b="b"/>
            <a:pathLst>
              <a:path w="1611664" h="1765767">
                <a:moveTo>
                  <a:pt x="0" y="0"/>
                </a:moveTo>
                <a:lnTo>
                  <a:pt x="1611664" y="0"/>
                </a:lnTo>
                <a:lnTo>
                  <a:pt x="1611664" y="1765767"/>
                </a:lnTo>
                <a:lnTo>
                  <a:pt x="0" y="176576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10292071" y="4826745"/>
            <a:ext cx="1611664" cy="1765767"/>
          </a:xfrm>
          <a:custGeom>
            <a:avLst/>
            <a:gdLst/>
            <a:ahLst/>
            <a:cxnLst/>
            <a:rect l="l" t="t" r="r" b="b"/>
            <a:pathLst>
              <a:path w="1611664" h="1765767">
                <a:moveTo>
                  <a:pt x="0" y="0"/>
                </a:moveTo>
                <a:lnTo>
                  <a:pt x="1611663" y="0"/>
                </a:lnTo>
                <a:lnTo>
                  <a:pt x="1611663" y="1765767"/>
                </a:lnTo>
                <a:lnTo>
                  <a:pt x="0" y="176576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a:off x="14059828" y="4826745"/>
            <a:ext cx="1611664" cy="1765767"/>
          </a:xfrm>
          <a:custGeom>
            <a:avLst/>
            <a:gdLst/>
            <a:ahLst/>
            <a:cxnLst/>
            <a:rect l="l" t="t" r="r" b="b"/>
            <a:pathLst>
              <a:path w="1611664" h="1765767">
                <a:moveTo>
                  <a:pt x="0" y="0"/>
                </a:moveTo>
                <a:lnTo>
                  <a:pt x="1611664" y="0"/>
                </a:lnTo>
                <a:lnTo>
                  <a:pt x="1611664" y="1765767"/>
                </a:lnTo>
                <a:lnTo>
                  <a:pt x="0" y="176576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9" name="Freeform 9"/>
          <p:cNvSpPr/>
          <p:nvPr/>
        </p:nvSpPr>
        <p:spPr>
          <a:xfrm>
            <a:off x="14059828" y="7574810"/>
            <a:ext cx="1611664" cy="1765767"/>
          </a:xfrm>
          <a:custGeom>
            <a:avLst/>
            <a:gdLst/>
            <a:ahLst/>
            <a:cxnLst/>
            <a:rect l="l" t="t" r="r" b="b"/>
            <a:pathLst>
              <a:path w="1611664" h="1765767">
                <a:moveTo>
                  <a:pt x="0" y="0"/>
                </a:moveTo>
                <a:lnTo>
                  <a:pt x="1611664" y="0"/>
                </a:lnTo>
                <a:lnTo>
                  <a:pt x="1611664" y="1765767"/>
                </a:lnTo>
                <a:lnTo>
                  <a:pt x="0" y="176576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0" name="Freeform 10"/>
          <p:cNvSpPr/>
          <p:nvPr/>
        </p:nvSpPr>
        <p:spPr>
          <a:xfrm>
            <a:off x="10292071" y="7769567"/>
            <a:ext cx="1611664" cy="1765767"/>
          </a:xfrm>
          <a:custGeom>
            <a:avLst/>
            <a:gdLst/>
            <a:ahLst/>
            <a:cxnLst/>
            <a:rect l="l" t="t" r="r" b="b"/>
            <a:pathLst>
              <a:path w="1611664" h="1765767">
                <a:moveTo>
                  <a:pt x="0" y="0"/>
                </a:moveTo>
                <a:lnTo>
                  <a:pt x="1611663" y="0"/>
                </a:lnTo>
                <a:lnTo>
                  <a:pt x="1611663" y="1765767"/>
                </a:lnTo>
                <a:lnTo>
                  <a:pt x="0" y="176576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1" name="Freeform 11"/>
          <p:cNvSpPr/>
          <p:nvPr/>
        </p:nvSpPr>
        <p:spPr>
          <a:xfrm>
            <a:off x="6300319" y="7579273"/>
            <a:ext cx="1611664" cy="1765767"/>
          </a:xfrm>
          <a:custGeom>
            <a:avLst/>
            <a:gdLst/>
            <a:ahLst/>
            <a:cxnLst/>
            <a:rect l="l" t="t" r="r" b="b"/>
            <a:pathLst>
              <a:path w="1611664" h="1765767">
                <a:moveTo>
                  <a:pt x="0" y="0"/>
                </a:moveTo>
                <a:lnTo>
                  <a:pt x="1611664" y="0"/>
                </a:lnTo>
                <a:lnTo>
                  <a:pt x="1611664" y="1765766"/>
                </a:lnTo>
                <a:lnTo>
                  <a:pt x="0" y="176576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2" name="Freeform 12"/>
          <p:cNvSpPr/>
          <p:nvPr/>
        </p:nvSpPr>
        <p:spPr>
          <a:xfrm>
            <a:off x="2734293" y="7625521"/>
            <a:ext cx="1611664" cy="1765767"/>
          </a:xfrm>
          <a:custGeom>
            <a:avLst/>
            <a:gdLst/>
            <a:ahLst/>
            <a:cxnLst/>
            <a:rect l="l" t="t" r="r" b="b"/>
            <a:pathLst>
              <a:path w="1611664" h="1765767">
                <a:moveTo>
                  <a:pt x="0" y="0"/>
                </a:moveTo>
                <a:lnTo>
                  <a:pt x="1611663" y="0"/>
                </a:lnTo>
                <a:lnTo>
                  <a:pt x="1611663" y="1765767"/>
                </a:lnTo>
                <a:lnTo>
                  <a:pt x="0" y="176576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3" name="TextBox 13"/>
          <p:cNvSpPr txBox="1"/>
          <p:nvPr/>
        </p:nvSpPr>
        <p:spPr>
          <a:xfrm>
            <a:off x="1722508" y="1275137"/>
            <a:ext cx="10850491" cy="730969"/>
          </a:xfrm>
          <a:prstGeom prst="rect">
            <a:avLst/>
          </a:prstGeom>
        </p:spPr>
        <p:txBody>
          <a:bodyPr wrap="square" lIns="0" tIns="0" rIns="0" bIns="0" rtlCol="0" anchor="t">
            <a:spAutoFit/>
          </a:bodyPr>
          <a:lstStyle/>
          <a:p>
            <a:pPr marL="876964" lvl="1" indent="-438482" algn="ctr">
              <a:lnSpc>
                <a:spcPts val="5686"/>
              </a:lnSpc>
              <a:spcBef>
                <a:spcPct val="0"/>
              </a:spcBef>
              <a:buAutoNum type="arabicPeriod"/>
            </a:pPr>
            <a:r>
              <a:rPr lang="en-US" sz="4061" spc="-170" dirty="0">
                <a:solidFill>
                  <a:srgbClr val="000000"/>
                </a:solidFill>
                <a:latin typeface="Alata"/>
                <a:ea typeface="Alata"/>
                <a:cs typeface="Alata"/>
                <a:sym typeface="Alata"/>
              </a:rPr>
              <a:t>Xếp các từ ngữ dưới đây vào nhóm thích hợp:</a:t>
            </a:r>
          </a:p>
        </p:txBody>
      </p:sp>
      <p:sp>
        <p:nvSpPr>
          <p:cNvPr id="14" name="TextBox 14"/>
          <p:cNvSpPr txBox="1"/>
          <p:nvPr/>
        </p:nvSpPr>
        <p:spPr>
          <a:xfrm>
            <a:off x="2774391" y="5120379"/>
            <a:ext cx="1295898" cy="1216533"/>
          </a:xfrm>
          <a:prstGeom prst="rect">
            <a:avLst/>
          </a:prstGeom>
        </p:spPr>
        <p:txBody>
          <a:bodyPr lIns="0" tIns="0" rIns="0" bIns="0" rtlCol="0" anchor="t">
            <a:spAutoFit/>
          </a:bodyPr>
          <a:lstStyle/>
          <a:p>
            <a:pPr algn="ctr">
              <a:lnSpc>
                <a:spcPts val="4656"/>
              </a:lnSpc>
            </a:pPr>
            <a:r>
              <a:rPr lang="en-US" sz="4800" spc="-201" dirty="0">
                <a:solidFill>
                  <a:srgbClr val="000000"/>
                </a:solidFill>
                <a:latin typeface="Alata"/>
                <a:ea typeface="Alata"/>
                <a:cs typeface="Alata"/>
                <a:sym typeface="Alata"/>
              </a:rPr>
              <a:t>thư viện</a:t>
            </a:r>
          </a:p>
        </p:txBody>
      </p:sp>
      <p:sp>
        <p:nvSpPr>
          <p:cNvPr id="15" name="TextBox 15"/>
          <p:cNvSpPr txBox="1"/>
          <p:nvPr/>
        </p:nvSpPr>
        <p:spPr>
          <a:xfrm>
            <a:off x="6514380" y="5087613"/>
            <a:ext cx="1183542" cy="1249299"/>
          </a:xfrm>
          <a:prstGeom prst="rect">
            <a:avLst/>
          </a:prstGeom>
        </p:spPr>
        <p:txBody>
          <a:bodyPr lIns="0" tIns="0" rIns="0" bIns="0" rtlCol="0" anchor="t">
            <a:spAutoFit/>
          </a:bodyPr>
          <a:lstStyle/>
          <a:p>
            <a:pPr algn="ctr">
              <a:lnSpc>
                <a:spcPts val="4848"/>
              </a:lnSpc>
            </a:pPr>
            <a:r>
              <a:rPr lang="en-US" sz="4800" spc="-201" dirty="0" smtClean="0">
                <a:solidFill>
                  <a:srgbClr val="000000"/>
                </a:solidFill>
                <a:latin typeface="Alata"/>
                <a:ea typeface="Alata"/>
                <a:cs typeface="Alata"/>
                <a:sym typeface="Alata"/>
              </a:rPr>
              <a:t>thủ </a:t>
            </a:r>
            <a:r>
              <a:rPr lang="en-US" sz="4800" spc="-201" dirty="0">
                <a:solidFill>
                  <a:srgbClr val="000000"/>
                </a:solidFill>
                <a:latin typeface="Alata"/>
                <a:ea typeface="Alata"/>
                <a:cs typeface="Alata"/>
                <a:sym typeface="Alata"/>
              </a:rPr>
              <a:t>thư</a:t>
            </a:r>
          </a:p>
        </p:txBody>
      </p:sp>
      <p:sp>
        <p:nvSpPr>
          <p:cNvPr id="16" name="TextBox 16"/>
          <p:cNvSpPr txBox="1"/>
          <p:nvPr/>
        </p:nvSpPr>
        <p:spPr>
          <a:xfrm>
            <a:off x="10633633" y="5329333"/>
            <a:ext cx="1170090" cy="602729"/>
          </a:xfrm>
          <a:prstGeom prst="rect">
            <a:avLst/>
          </a:prstGeom>
        </p:spPr>
        <p:txBody>
          <a:bodyPr wrap="square" lIns="0" tIns="0" rIns="0" bIns="0" rtlCol="0" anchor="t">
            <a:spAutoFit/>
          </a:bodyPr>
          <a:lstStyle/>
          <a:p>
            <a:pPr algn="ctr">
              <a:lnSpc>
                <a:spcPts val="4656"/>
              </a:lnSpc>
            </a:pPr>
            <a:r>
              <a:rPr lang="en-US" sz="4800" spc="-201" dirty="0">
                <a:solidFill>
                  <a:srgbClr val="000000"/>
                </a:solidFill>
                <a:latin typeface="Alata"/>
                <a:ea typeface="Alata"/>
                <a:cs typeface="Alata"/>
                <a:sym typeface="Alata"/>
              </a:rPr>
              <a:t>đọc</a:t>
            </a:r>
          </a:p>
        </p:txBody>
      </p:sp>
      <p:sp>
        <p:nvSpPr>
          <p:cNvPr id="17" name="TextBox 17"/>
          <p:cNvSpPr txBox="1"/>
          <p:nvPr/>
        </p:nvSpPr>
        <p:spPr>
          <a:xfrm>
            <a:off x="10569166" y="7942560"/>
            <a:ext cx="1234557" cy="1216533"/>
          </a:xfrm>
          <a:prstGeom prst="rect">
            <a:avLst/>
          </a:prstGeom>
        </p:spPr>
        <p:txBody>
          <a:bodyPr lIns="0" tIns="0" rIns="0" bIns="0" rtlCol="0" anchor="t">
            <a:spAutoFit/>
          </a:bodyPr>
          <a:lstStyle/>
          <a:p>
            <a:pPr algn="ctr">
              <a:lnSpc>
                <a:spcPts val="4656"/>
              </a:lnSpc>
            </a:pPr>
            <a:r>
              <a:rPr lang="en-US" sz="4800" spc="-201" dirty="0">
                <a:solidFill>
                  <a:srgbClr val="000000"/>
                </a:solidFill>
                <a:latin typeface="Alata"/>
                <a:ea typeface="Alata"/>
                <a:cs typeface="Alata"/>
                <a:sym typeface="Alata"/>
              </a:rPr>
              <a:t>xe buýt</a:t>
            </a:r>
          </a:p>
        </p:txBody>
      </p:sp>
      <p:sp>
        <p:nvSpPr>
          <p:cNvPr id="18" name="TextBox 18"/>
          <p:cNvSpPr txBox="1"/>
          <p:nvPr/>
        </p:nvSpPr>
        <p:spPr>
          <a:xfrm>
            <a:off x="3004642" y="7874342"/>
            <a:ext cx="1223530" cy="1216533"/>
          </a:xfrm>
          <a:prstGeom prst="rect">
            <a:avLst/>
          </a:prstGeom>
        </p:spPr>
        <p:txBody>
          <a:bodyPr lIns="0" tIns="0" rIns="0" bIns="0" rtlCol="0" anchor="t">
            <a:spAutoFit/>
          </a:bodyPr>
          <a:lstStyle/>
          <a:p>
            <a:pPr algn="ctr">
              <a:lnSpc>
                <a:spcPts val="4656"/>
              </a:lnSpc>
            </a:pPr>
            <a:r>
              <a:rPr lang="en-US" sz="4800" spc="-201" dirty="0">
                <a:solidFill>
                  <a:srgbClr val="000000"/>
                </a:solidFill>
                <a:latin typeface="Alata"/>
                <a:ea typeface="Alata"/>
                <a:cs typeface="Alata"/>
                <a:sym typeface="Alata"/>
              </a:rPr>
              <a:t>nằm im</a:t>
            </a:r>
          </a:p>
        </p:txBody>
      </p:sp>
      <p:sp>
        <p:nvSpPr>
          <p:cNvPr id="19" name="TextBox 19"/>
          <p:cNvSpPr txBox="1"/>
          <p:nvPr/>
        </p:nvSpPr>
        <p:spPr>
          <a:xfrm>
            <a:off x="6200307" y="8174755"/>
            <a:ext cx="1474714" cy="1216533"/>
          </a:xfrm>
          <a:prstGeom prst="rect">
            <a:avLst/>
          </a:prstGeom>
        </p:spPr>
        <p:txBody>
          <a:bodyPr lIns="0" tIns="0" rIns="0" bIns="0" rtlCol="0" anchor="t">
            <a:spAutoFit/>
          </a:bodyPr>
          <a:lstStyle/>
          <a:p>
            <a:pPr algn="ctr">
              <a:lnSpc>
                <a:spcPts val="4656"/>
              </a:lnSpc>
            </a:pPr>
            <a:r>
              <a:rPr lang="en-US" sz="4800" spc="-201" dirty="0">
                <a:solidFill>
                  <a:srgbClr val="000000"/>
                </a:solidFill>
                <a:latin typeface="Alata"/>
                <a:ea typeface="Alata"/>
                <a:cs typeface="Alata"/>
                <a:sym typeface="Alata"/>
              </a:rPr>
              <a:t>băng qua</a:t>
            </a:r>
          </a:p>
        </p:txBody>
      </p:sp>
      <p:sp>
        <p:nvSpPr>
          <p:cNvPr id="20" name="TextBox 20"/>
          <p:cNvSpPr txBox="1"/>
          <p:nvPr/>
        </p:nvSpPr>
        <p:spPr>
          <a:xfrm>
            <a:off x="14249890" y="5010651"/>
            <a:ext cx="1231541" cy="1369314"/>
          </a:xfrm>
          <a:prstGeom prst="rect">
            <a:avLst/>
          </a:prstGeom>
        </p:spPr>
        <p:txBody>
          <a:bodyPr lIns="0" tIns="0" rIns="0" bIns="0" rtlCol="0" anchor="t">
            <a:spAutoFit/>
          </a:bodyPr>
          <a:lstStyle/>
          <a:p>
            <a:pPr algn="ctr">
              <a:lnSpc>
                <a:spcPts val="5328"/>
              </a:lnSpc>
            </a:pPr>
            <a:r>
              <a:rPr lang="en-US" sz="4800" spc="-201" dirty="0">
                <a:solidFill>
                  <a:srgbClr val="000000"/>
                </a:solidFill>
                <a:latin typeface="Alata"/>
                <a:ea typeface="Alata"/>
                <a:cs typeface="Alata"/>
                <a:sym typeface="Alata"/>
              </a:rPr>
              <a:t>tàu biển</a:t>
            </a:r>
          </a:p>
        </p:txBody>
      </p:sp>
      <p:sp>
        <p:nvSpPr>
          <p:cNvPr id="21" name="TextBox 21"/>
          <p:cNvSpPr txBox="1"/>
          <p:nvPr/>
        </p:nvSpPr>
        <p:spPr>
          <a:xfrm>
            <a:off x="14227029" y="7920624"/>
            <a:ext cx="980954" cy="1216533"/>
          </a:xfrm>
          <a:prstGeom prst="rect">
            <a:avLst/>
          </a:prstGeom>
        </p:spPr>
        <p:txBody>
          <a:bodyPr lIns="0" tIns="0" rIns="0" bIns="0" rtlCol="0" anchor="t">
            <a:spAutoFit/>
          </a:bodyPr>
          <a:lstStyle/>
          <a:p>
            <a:pPr algn="ctr">
              <a:lnSpc>
                <a:spcPts val="4656"/>
              </a:lnSpc>
            </a:pPr>
            <a:r>
              <a:rPr lang="en-US" sz="4800" spc="-201" dirty="0">
                <a:solidFill>
                  <a:srgbClr val="000000"/>
                </a:solidFill>
                <a:latin typeface="Alata"/>
                <a:ea typeface="Alata"/>
                <a:cs typeface="Alata"/>
                <a:sym typeface="Alata"/>
              </a:rPr>
              <a:t>lạc đà</a:t>
            </a:r>
          </a:p>
        </p:txBody>
      </p:sp>
      <p:sp>
        <p:nvSpPr>
          <p:cNvPr id="22" name="TextBox 22"/>
          <p:cNvSpPr txBox="1"/>
          <p:nvPr/>
        </p:nvSpPr>
        <p:spPr>
          <a:xfrm>
            <a:off x="1173304" y="2332679"/>
            <a:ext cx="6001321" cy="384302"/>
          </a:xfrm>
          <a:prstGeom prst="rect">
            <a:avLst/>
          </a:prstGeom>
        </p:spPr>
        <p:txBody>
          <a:bodyPr lIns="0" tIns="0" rIns="0" bIns="0" rtlCol="0" anchor="t">
            <a:spAutoFit/>
          </a:bodyPr>
          <a:lstStyle/>
          <a:p>
            <a:pPr algn="ctr">
              <a:lnSpc>
                <a:spcPts val="2599"/>
              </a:lnSpc>
            </a:pPr>
            <a:r>
              <a:rPr lang="en-US" sz="3714" dirty="0">
                <a:solidFill>
                  <a:srgbClr val="2B5796"/>
                </a:solidFill>
                <a:latin typeface="Baloo"/>
                <a:ea typeface="Baloo"/>
                <a:cs typeface="Baloo"/>
                <a:sym typeface="Baloo"/>
              </a:rPr>
              <a:t>a. Từ ngữ chỉ sự vật</a:t>
            </a:r>
          </a:p>
        </p:txBody>
      </p:sp>
      <p:sp>
        <p:nvSpPr>
          <p:cNvPr id="23" name="TextBox 23"/>
          <p:cNvSpPr txBox="1"/>
          <p:nvPr/>
        </p:nvSpPr>
        <p:spPr>
          <a:xfrm>
            <a:off x="8248568" y="2332679"/>
            <a:ext cx="6001321" cy="333425"/>
          </a:xfrm>
          <a:prstGeom prst="rect">
            <a:avLst/>
          </a:prstGeom>
        </p:spPr>
        <p:txBody>
          <a:bodyPr lIns="0" tIns="0" rIns="0" bIns="0" rtlCol="0" anchor="t">
            <a:spAutoFit/>
          </a:bodyPr>
          <a:lstStyle/>
          <a:p>
            <a:pPr algn="ctr">
              <a:lnSpc>
                <a:spcPts val="2599"/>
              </a:lnSpc>
            </a:pPr>
            <a:r>
              <a:rPr lang="en-US" sz="3714" dirty="0">
                <a:solidFill>
                  <a:srgbClr val="231F20"/>
                </a:solidFill>
                <a:latin typeface="Baloo"/>
                <a:ea typeface="Baloo"/>
                <a:cs typeface="Baloo"/>
                <a:sym typeface="Baloo"/>
              </a:rPr>
              <a:t>b. Từ ngữ chỉ </a:t>
            </a:r>
            <a:r>
              <a:rPr lang="en-US" sz="3714" dirty="0" smtClean="0">
                <a:solidFill>
                  <a:srgbClr val="231F20"/>
                </a:solidFill>
                <a:latin typeface="Baloo"/>
                <a:ea typeface="Baloo"/>
                <a:cs typeface="Baloo"/>
                <a:sym typeface="Baloo"/>
              </a:rPr>
              <a:t>hoạt động</a:t>
            </a:r>
            <a:endParaRPr lang="en-US" sz="3714" dirty="0">
              <a:solidFill>
                <a:srgbClr val="231F20"/>
              </a:solidFill>
              <a:latin typeface="Baloo"/>
              <a:ea typeface="Baloo"/>
              <a:cs typeface="Baloo"/>
              <a:sym typeface="Balo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anim calcmode="lin" valueType="num">
                                      <p:cBhvr>
                                        <p:cTn id="14" dur="500" fill="hold"/>
                                        <p:tgtEl>
                                          <p:spTgt spid="13"/>
                                        </p:tgtEl>
                                        <p:attrNameLst>
                                          <p:attrName>ppt_x</p:attrName>
                                        </p:attrNameLst>
                                      </p:cBhvr>
                                      <p:tavLst>
                                        <p:tav tm="0">
                                          <p:val>
                                            <p:strVal val="#ppt_x"/>
                                          </p:val>
                                        </p:tav>
                                        <p:tav tm="100000">
                                          <p:val>
                                            <p:strVal val="#ppt_x"/>
                                          </p:val>
                                        </p:tav>
                                      </p:tavLst>
                                    </p:anim>
                                    <p:anim calcmode="lin" valueType="num">
                                      <p:cBhvr>
                                        <p:cTn id="15" dur="500" fill="hold"/>
                                        <p:tgtEl>
                                          <p:spTgt spid="13"/>
                                        </p:tgtEl>
                                        <p:attrNameLst>
                                          <p:attrName>ppt_y</p:attrName>
                                        </p:attrNameLst>
                                      </p:cBhvr>
                                      <p:tavLst>
                                        <p:tav tm="0">
                                          <p:val>
                                            <p:strVal val="#ppt_y+.1"/>
                                          </p:val>
                                        </p:tav>
                                        <p:tav tm="100000">
                                          <p:val>
                                            <p:strVal val="#ppt_y"/>
                                          </p:val>
                                        </p:tav>
                                      </p:tavLst>
                                    </p:anim>
                                  </p:childTnLst>
                                </p:cTn>
                              </p:par>
                              <p:par>
                                <p:cTn id="16" presetID="6" presetClass="entr" presetSubtype="16"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in)">
                                      <p:cBhvr>
                                        <p:cTn id="18" dur="500"/>
                                        <p:tgtEl>
                                          <p:spTgt spid="22"/>
                                        </p:tgtEl>
                                      </p:cBhvr>
                                    </p:animEffect>
                                  </p:childTnLst>
                                </p:cTn>
                              </p:par>
                            </p:childTnLst>
                          </p:cTn>
                        </p:par>
                        <p:par>
                          <p:cTn id="19" fill="hold">
                            <p:stCondLst>
                              <p:cond delay="1000"/>
                            </p:stCondLst>
                            <p:childTnLst>
                              <p:par>
                                <p:cTn id="20" presetID="31" presetClass="entr" presetSubtype="0"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fltVal val="0"/>
                                          </p:val>
                                        </p:tav>
                                        <p:tav tm="100000">
                                          <p:val>
                                            <p:strVal val="#ppt_h"/>
                                          </p:val>
                                        </p:tav>
                                      </p:tavLst>
                                    </p:anim>
                                    <p:anim calcmode="lin" valueType="num">
                                      <p:cBhvr>
                                        <p:cTn id="24" dur="500" fill="hold"/>
                                        <p:tgtEl>
                                          <p:spTgt spid="23"/>
                                        </p:tgtEl>
                                        <p:attrNameLst>
                                          <p:attrName>style.rotation</p:attrName>
                                        </p:attrNameLst>
                                      </p:cBhvr>
                                      <p:tavLst>
                                        <p:tav tm="0">
                                          <p:val>
                                            <p:fltVal val="90"/>
                                          </p:val>
                                        </p:tav>
                                        <p:tav tm="100000">
                                          <p:val>
                                            <p:fltVal val="0"/>
                                          </p:val>
                                        </p:tav>
                                      </p:tavLst>
                                    </p:anim>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path" presetSubtype="0" accel="50000" decel="50000" fill="hold" grpId="0" nodeType="clickEffect">
                                  <p:stCondLst>
                                    <p:cond delay="0"/>
                                  </p:stCondLst>
                                  <p:childTnLst>
                                    <p:animMotion origin="layout" path="M -2.77778E-6 -1.23457E-7 L -0.00382 -0.20432 " pathEditMode="relative" rAng="0" ptsTypes="AA">
                                      <p:cBhvr>
                                        <p:cTn id="29" dur="500" fill="hold"/>
                                        <p:tgtEl>
                                          <p:spTgt spid="14"/>
                                        </p:tgtEl>
                                        <p:attrNameLst>
                                          <p:attrName>ppt_x</p:attrName>
                                          <p:attrName>ppt_y</p:attrName>
                                        </p:attrNameLst>
                                      </p:cBhvr>
                                      <p:rCtr x="-191" y="-10216"/>
                                    </p:animMotion>
                                  </p:childTnLst>
                                </p:cTn>
                              </p:par>
                              <p:par>
                                <p:cTn id="30" presetID="42" presetClass="path" presetSubtype="0" accel="50000" decel="50000" fill="hold" nodeType="withEffect">
                                  <p:stCondLst>
                                    <p:cond delay="0"/>
                                  </p:stCondLst>
                                  <p:childTnLst>
                                    <p:animMotion origin="layout" path="M 4.02778E-6 1.7284E-6 L -0.0079 -0.20247 " pathEditMode="relative" rAng="0" ptsTypes="AA">
                                      <p:cBhvr>
                                        <p:cTn id="31" dur="500" fill="hold"/>
                                        <p:tgtEl>
                                          <p:spTgt spid="4"/>
                                        </p:tgtEl>
                                        <p:attrNameLst>
                                          <p:attrName>ppt_x</p:attrName>
                                          <p:attrName>ppt_y</p:attrName>
                                        </p:attrNameLst>
                                      </p:cBhvr>
                                      <p:rCtr x="-399" y="-10123"/>
                                    </p:animMotion>
                                  </p:child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grpId="0" nodeType="clickEffect">
                                  <p:stCondLst>
                                    <p:cond delay="0"/>
                                  </p:stCondLst>
                                  <p:childTnLst>
                                    <p:animMotion origin="layout" path="M -1.66667E-6 3.08642E-6 L -0.08437 -0.17562 " pathEditMode="relative" rAng="0" ptsTypes="AA">
                                      <p:cBhvr>
                                        <p:cTn id="35" dur="500" fill="hold"/>
                                        <p:tgtEl>
                                          <p:spTgt spid="15"/>
                                        </p:tgtEl>
                                        <p:attrNameLst>
                                          <p:attrName>ppt_x</p:attrName>
                                          <p:attrName>ppt_y</p:attrName>
                                        </p:attrNameLst>
                                      </p:cBhvr>
                                      <p:rCtr x="-4219" y="-8781"/>
                                    </p:animMotion>
                                  </p:childTnLst>
                                </p:cTn>
                              </p:par>
                              <p:par>
                                <p:cTn id="36" presetID="42" presetClass="path" presetSubtype="0" accel="50000" decel="50000" fill="hold" nodeType="withEffect">
                                  <p:stCondLst>
                                    <p:cond delay="0"/>
                                  </p:stCondLst>
                                  <p:childTnLst>
                                    <p:animMotion origin="layout" path="M -1.66667E-6 2.22222E-6 L -0.08021 -0.1696 " pathEditMode="relative" rAng="0" ptsTypes="AA">
                                      <p:cBhvr>
                                        <p:cTn id="37" dur="500" fill="hold"/>
                                        <p:tgtEl>
                                          <p:spTgt spid="6"/>
                                        </p:tgtEl>
                                        <p:attrNameLst>
                                          <p:attrName>ppt_x</p:attrName>
                                          <p:attrName>ppt_y</p:attrName>
                                        </p:attrNameLst>
                                      </p:cBhvr>
                                      <p:rCtr x="-4010" y="-8488"/>
                                    </p:animMotion>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grpId="0" nodeType="clickEffect">
                                  <p:stCondLst>
                                    <p:cond delay="0"/>
                                  </p:stCondLst>
                                  <p:childTnLst>
                                    <p:animMotion origin="layout" path="M 1.94444E-6 3.45679E-6 L -0.03542 -0.18102 " pathEditMode="relative" rAng="0" ptsTypes="AA">
                                      <p:cBhvr>
                                        <p:cTn id="41" dur="500" fill="hold"/>
                                        <p:tgtEl>
                                          <p:spTgt spid="16"/>
                                        </p:tgtEl>
                                        <p:attrNameLst>
                                          <p:attrName>ppt_x</p:attrName>
                                          <p:attrName>ppt_y</p:attrName>
                                        </p:attrNameLst>
                                      </p:cBhvr>
                                      <p:rCtr x="-1771" y="-9059"/>
                                    </p:animMotion>
                                  </p:childTnLst>
                                </p:cTn>
                              </p:par>
                              <p:par>
                                <p:cTn id="42" presetID="42" presetClass="path" presetSubtype="0" accel="50000" decel="50000" fill="hold" nodeType="withEffect">
                                  <p:stCondLst>
                                    <p:cond delay="0"/>
                                  </p:stCondLst>
                                  <p:childTnLst>
                                    <p:animMotion origin="layout" path="M -8.33333E-7 1.7284E-6 L -0.02882 -0.17639 " pathEditMode="relative" rAng="0" ptsTypes="AA">
                                      <p:cBhvr>
                                        <p:cTn id="43" dur="500" fill="hold"/>
                                        <p:tgtEl>
                                          <p:spTgt spid="7"/>
                                        </p:tgtEl>
                                        <p:attrNameLst>
                                          <p:attrName>ppt_x</p:attrName>
                                          <p:attrName>ppt_y</p:attrName>
                                        </p:attrNameLst>
                                      </p:cBhvr>
                                      <p:rCtr x="-1441" y="-8827"/>
                                    </p:animMotion>
                                  </p:childTnLst>
                                </p:cTn>
                              </p:par>
                            </p:childTnLst>
                          </p:cTn>
                        </p:par>
                      </p:childTnLst>
                    </p:cTn>
                  </p:par>
                  <p:par>
                    <p:cTn id="44" fill="hold">
                      <p:stCondLst>
                        <p:cond delay="indefinite"/>
                      </p:stCondLst>
                      <p:childTnLst>
                        <p:par>
                          <p:cTn id="45" fill="hold">
                            <p:stCondLst>
                              <p:cond delay="0"/>
                            </p:stCondLst>
                            <p:childTnLst>
                              <p:par>
                                <p:cTn id="46" presetID="42" presetClass="path" presetSubtype="0" accel="50000" decel="50000" fill="hold" grpId="0" nodeType="clickEffect">
                                  <p:stCondLst>
                                    <p:cond delay="0"/>
                                  </p:stCondLst>
                                  <p:childTnLst>
                                    <p:animMotion origin="layout" path="M 2.77778E-6 6.17284E-7 L -0.62569 0.00324 " pathEditMode="relative" rAng="0" ptsTypes="AA">
                                      <p:cBhvr>
                                        <p:cTn id="47" dur="500" fill="hold"/>
                                        <p:tgtEl>
                                          <p:spTgt spid="20"/>
                                        </p:tgtEl>
                                        <p:attrNameLst>
                                          <p:attrName>ppt_x</p:attrName>
                                          <p:attrName>ppt_y</p:attrName>
                                        </p:attrNameLst>
                                      </p:cBhvr>
                                      <p:rCtr x="-31892" y="2577"/>
                                    </p:animMotion>
                                  </p:childTnLst>
                                </p:cTn>
                              </p:par>
                              <p:par>
                                <p:cTn id="48" presetID="42" presetClass="path" presetSubtype="0" accel="50000" decel="50000" fill="hold" nodeType="withEffect">
                                  <p:stCondLst>
                                    <p:cond delay="0"/>
                                  </p:stCondLst>
                                  <p:childTnLst>
                                    <p:animMotion origin="layout" path="M 2.77778E-6 0.00633 L -0.62569 0.00185 " pathEditMode="relative" rAng="0" ptsTypes="AA">
                                      <p:cBhvr>
                                        <p:cTn id="49" dur="500" fill="hold"/>
                                        <p:tgtEl>
                                          <p:spTgt spid="8"/>
                                        </p:tgtEl>
                                        <p:attrNameLst>
                                          <p:attrName>ppt_x</p:attrName>
                                          <p:attrName>ppt_y</p:attrName>
                                        </p:attrNameLst>
                                      </p:cBhvr>
                                      <p:rCtr x="-31267" y="772"/>
                                    </p:animMotion>
                                  </p:childTnLst>
                                </p:cTn>
                              </p:par>
                            </p:childTnLst>
                          </p:cTn>
                        </p:par>
                      </p:childTnLst>
                    </p:cTn>
                  </p:par>
                  <p:par>
                    <p:cTn id="50" fill="hold">
                      <p:stCondLst>
                        <p:cond delay="indefinite"/>
                      </p:stCondLst>
                      <p:childTnLst>
                        <p:par>
                          <p:cTn id="51" fill="hold">
                            <p:stCondLst>
                              <p:cond delay="0"/>
                            </p:stCondLst>
                            <p:childTnLst>
                              <p:par>
                                <p:cTn id="52" presetID="42" presetClass="path" presetSubtype="0" accel="50000" decel="50000" fill="hold" grpId="0" nodeType="clickEffect">
                                  <p:stCondLst>
                                    <p:cond delay="0"/>
                                  </p:stCondLst>
                                  <p:childTnLst>
                                    <p:animMotion origin="layout" path="M -3.05556E-6 2.96296E-6 L 0.41562 -0.27716 " pathEditMode="relative" rAng="0" ptsTypes="AA">
                                      <p:cBhvr>
                                        <p:cTn id="53" dur="500" fill="hold"/>
                                        <p:tgtEl>
                                          <p:spTgt spid="18"/>
                                        </p:tgtEl>
                                        <p:attrNameLst>
                                          <p:attrName>ppt_x</p:attrName>
                                          <p:attrName>ppt_y</p:attrName>
                                        </p:attrNameLst>
                                      </p:cBhvr>
                                      <p:rCtr x="20530" y="-13642"/>
                                    </p:animMotion>
                                  </p:childTnLst>
                                </p:cTn>
                              </p:par>
                              <p:par>
                                <p:cTn id="54" presetID="42" presetClass="path" presetSubtype="0" accel="50000" decel="50000" fill="hold" nodeType="withEffect">
                                  <p:stCondLst>
                                    <p:cond delay="100"/>
                                  </p:stCondLst>
                                  <p:childTnLst>
                                    <p:animMotion origin="layout" path="M 0.00416 -0.00247 L 0.41979 -0.27963 " pathEditMode="relative" rAng="0" ptsTypes="AA">
                                      <p:cBhvr>
                                        <p:cTn id="55" dur="500" fill="hold"/>
                                        <p:tgtEl>
                                          <p:spTgt spid="12"/>
                                        </p:tgtEl>
                                        <p:attrNameLst>
                                          <p:attrName>ppt_x</p:attrName>
                                          <p:attrName>ppt_y</p:attrName>
                                        </p:attrNameLst>
                                      </p:cBhvr>
                                      <p:rCtr x="20530" y="-12392"/>
                                    </p:animMotion>
                                  </p:childTnLst>
                                </p:cTn>
                              </p:par>
                            </p:childTnLst>
                          </p:cTn>
                        </p:par>
                      </p:childTnLst>
                    </p:cTn>
                  </p:par>
                  <p:par>
                    <p:cTn id="56" fill="hold">
                      <p:stCondLst>
                        <p:cond delay="indefinite"/>
                      </p:stCondLst>
                      <p:childTnLst>
                        <p:par>
                          <p:cTn id="57" fill="hold">
                            <p:stCondLst>
                              <p:cond delay="0"/>
                            </p:stCondLst>
                            <p:childTnLst>
                              <p:par>
                                <p:cTn id="58" presetID="42" presetClass="path" presetSubtype="0" accel="50000" decel="50000" fill="hold" grpId="0" nodeType="clickEffect">
                                  <p:stCondLst>
                                    <p:cond delay="0"/>
                                  </p:stCondLst>
                                  <p:childTnLst>
                                    <p:animMotion origin="layout" path="M -2.77778E-7 -3.7037E-6 L 0.43351 -0.30015 " pathEditMode="relative" rAng="0" ptsTypes="AA">
                                      <p:cBhvr>
                                        <p:cTn id="59" dur="500" fill="hold"/>
                                        <p:tgtEl>
                                          <p:spTgt spid="19"/>
                                        </p:tgtEl>
                                        <p:attrNameLst>
                                          <p:attrName>ppt_x</p:attrName>
                                          <p:attrName>ppt_y</p:attrName>
                                        </p:attrNameLst>
                                      </p:cBhvr>
                                      <p:rCtr x="21658" y="-14722"/>
                                    </p:animMotion>
                                  </p:childTnLst>
                                </p:cTn>
                              </p:par>
                              <p:par>
                                <p:cTn id="60" presetID="42" presetClass="path" presetSubtype="0" accel="50000" decel="50000" fill="hold" nodeType="withEffect">
                                  <p:stCondLst>
                                    <p:cond delay="0"/>
                                  </p:stCondLst>
                                  <p:childTnLst>
                                    <p:animMotion origin="layout" path="M -1.66667E-6 -8.64198E-7 L 0.42431 -0.26898 " pathEditMode="relative" rAng="0" ptsTypes="AA">
                                      <p:cBhvr>
                                        <p:cTn id="61" dur="500" fill="hold"/>
                                        <p:tgtEl>
                                          <p:spTgt spid="11"/>
                                        </p:tgtEl>
                                        <p:attrNameLst>
                                          <p:attrName>ppt_x</p:attrName>
                                          <p:attrName>ppt_y</p:attrName>
                                        </p:attrNameLst>
                                      </p:cBhvr>
                                      <p:rCtr x="21198" y="-13164"/>
                                    </p:animMotion>
                                  </p:childTnLst>
                                </p:cTn>
                              </p:par>
                            </p:childTnLst>
                          </p:cTn>
                        </p:par>
                      </p:childTnLst>
                    </p:cTn>
                  </p:par>
                  <p:par>
                    <p:cTn id="62" fill="hold">
                      <p:stCondLst>
                        <p:cond delay="indefinite"/>
                      </p:stCondLst>
                      <p:childTnLst>
                        <p:par>
                          <p:cTn id="63" fill="hold">
                            <p:stCondLst>
                              <p:cond delay="0"/>
                            </p:stCondLst>
                            <p:childTnLst>
                              <p:par>
                                <p:cTn id="64" presetID="42" presetClass="path" presetSubtype="0" accel="50000" decel="50000" fill="hold" grpId="0" nodeType="clickEffect">
                                  <p:stCondLst>
                                    <p:cond delay="0"/>
                                  </p:stCondLst>
                                  <p:childTnLst>
                                    <p:animMotion origin="layout" path="M -1.94444E-6 -2.83951E-6 L -0.41389 -0.00663 " pathEditMode="relative" rAng="0" ptsTypes="AA">
                                      <p:cBhvr>
                                        <p:cTn id="65" dur="500" fill="hold"/>
                                        <p:tgtEl>
                                          <p:spTgt spid="17"/>
                                        </p:tgtEl>
                                        <p:attrNameLst>
                                          <p:attrName>ppt_x</p:attrName>
                                          <p:attrName>ppt_y</p:attrName>
                                        </p:attrNameLst>
                                      </p:cBhvr>
                                      <p:rCtr x="-20694" y="-340"/>
                                    </p:animMotion>
                                  </p:childTnLst>
                                </p:cTn>
                              </p:par>
                              <p:par>
                                <p:cTn id="66" presetID="42" presetClass="path" presetSubtype="0" accel="50000" decel="50000" fill="hold" nodeType="withEffect">
                                  <p:stCondLst>
                                    <p:cond delay="0"/>
                                  </p:stCondLst>
                                  <p:childTnLst>
                                    <p:animMotion origin="layout" path="M -8.33333E-7 6.17284E-7 L -0.40903 -0.01651 " pathEditMode="relative" rAng="0" ptsTypes="AA">
                                      <p:cBhvr>
                                        <p:cTn id="67" dur="500" fill="hold"/>
                                        <p:tgtEl>
                                          <p:spTgt spid="10"/>
                                        </p:tgtEl>
                                        <p:attrNameLst>
                                          <p:attrName>ppt_x</p:attrName>
                                          <p:attrName>ppt_y</p:attrName>
                                        </p:attrNameLst>
                                      </p:cBhvr>
                                      <p:rCtr x="-20547" y="-756"/>
                                    </p:animMotion>
                                  </p:childTnLst>
                                </p:cTn>
                              </p:par>
                            </p:childTnLst>
                          </p:cTn>
                        </p:par>
                      </p:childTnLst>
                    </p:cTn>
                  </p:par>
                  <p:par>
                    <p:cTn id="68" fill="hold">
                      <p:stCondLst>
                        <p:cond delay="indefinite"/>
                      </p:stCondLst>
                      <p:childTnLst>
                        <p:par>
                          <p:cTn id="69" fill="hold">
                            <p:stCondLst>
                              <p:cond delay="0"/>
                            </p:stCondLst>
                            <p:childTnLst>
                              <p:par>
                                <p:cTn id="70" presetID="42" presetClass="path" presetSubtype="0" accel="50000" decel="50000" fill="hold" grpId="0" nodeType="clickEffect">
                                  <p:stCondLst>
                                    <p:cond delay="0"/>
                                  </p:stCondLst>
                                  <p:childTnLst>
                                    <p:animMotion origin="layout" path="M -4.30556E-6 -2.34568E-6 L -0.42543 0.02469 " pathEditMode="relative" rAng="0" ptsTypes="AA">
                                      <p:cBhvr>
                                        <p:cTn id="71" dur="500" fill="hold"/>
                                        <p:tgtEl>
                                          <p:spTgt spid="21"/>
                                        </p:tgtEl>
                                        <p:attrNameLst>
                                          <p:attrName>ppt_x</p:attrName>
                                          <p:attrName>ppt_y</p:attrName>
                                        </p:attrNameLst>
                                      </p:cBhvr>
                                      <p:rCtr x="-21276" y="1235"/>
                                    </p:animMotion>
                                  </p:childTnLst>
                                </p:cTn>
                              </p:par>
                              <p:par>
                                <p:cTn id="72" presetID="42" presetClass="path" presetSubtype="0" accel="50000" decel="50000" fill="hold" nodeType="withEffect">
                                  <p:stCondLst>
                                    <p:cond delay="0"/>
                                  </p:stCondLst>
                                  <p:childTnLst>
                                    <p:animMotion origin="layout" path="M 2.77778E-6 -2.22222E-6 L -0.43351 0.03148 " pathEditMode="relative" rAng="0" ptsTypes="AA">
                                      <p:cBhvr>
                                        <p:cTn id="73" dur="500" fill="hold"/>
                                        <p:tgtEl>
                                          <p:spTgt spid="9"/>
                                        </p:tgtEl>
                                        <p:attrNameLst>
                                          <p:attrName>ppt_x</p:attrName>
                                          <p:attrName>ppt_y</p:attrName>
                                        </p:attrNameLst>
                                      </p:cBhvr>
                                      <p:rCtr x="-21033" y="9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16" grpId="0"/>
      <p:bldP spid="17" grpId="0"/>
      <p:bldP spid="18" grpId="0"/>
      <p:bldP spid="19" grpId="0"/>
      <p:bldP spid="20" grpId="0"/>
      <p:bldP spid="21" grpId="0"/>
      <p:bldP spid="22" grpId="0"/>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2052881">
            <a:off x="15639667" y="937268"/>
            <a:ext cx="1764119" cy="2081158"/>
          </a:xfrm>
          <a:custGeom>
            <a:avLst/>
            <a:gdLst/>
            <a:ahLst/>
            <a:cxnLst/>
            <a:rect l="l" t="t" r="r" b="b"/>
            <a:pathLst>
              <a:path w="1764119" h="2081158">
                <a:moveTo>
                  <a:pt x="0" y="0"/>
                </a:moveTo>
                <a:lnTo>
                  <a:pt x="1764118" y="0"/>
                </a:lnTo>
                <a:lnTo>
                  <a:pt x="1764118" y="2081158"/>
                </a:lnTo>
                <a:lnTo>
                  <a:pt x="0" y="2081158"/>
                </a:lnTo>
                <a:lnTo>
                  <a:pt x="0" y="0"/>
                </a:lnTo>
                <a:close/>
              </a:path>
            </a:pathLst>
          </a:custGeom>
          <a:blipFill>
            <a:blip r:embed="rId2"/>
            <a:stretch>
              <a:fillRect/>
            </a:stretch>
          </a:blipFill>
        </p:spPr>
      </p:sp>
      <p:sp>
        <p:nvSpPr>
          <p:cNvPr id="4" name="Freeform 4"/>
          <p:cNvSpPr/>
          <p:nvPr/>
        </p:nvSpPr>
        <p:spPr>
          <a:xfrm rot="202527">
            <a:off x="296323" y="7151854"/>
            <a:ext cx="3926838" cy="3017120"/>
          </a:xfrm>
          <a:custGeom>
            <a:avLst/>
            <a:gdLst/>
            <a:ahLst/>
            <a:cxnLst/>
            <a:rect l="l" t="t" r="r" b="b"/>
            <a:pathLst>
              <a:path w="3926838" h="3017120">
                <a:moveTo>
                  <a:pt x="0" y="0"/>
                </a:moveTo>
                <a:lnTo>
                  <a:pt x="3926838" y="0"/>
                </a:lnTo>
                <a:lnTo>
                  <a:pt x="3926838" y="3017120"/>
                </a:lnTo>
                <a:lnTo>
                  <a:pt x="0" y="3017120"/>
                </a:lnTo>
                <a:lnTo>
                  <a:pt x="0" y="0"/>
                </a:lnTo>
                <a:close/>
              </a:path>
            </a:pathLst>
          </a:custGeom>
          <a:blipFill>
            <a:blip r:embed="rId3"/>
            <a:stretch>
              <a:fillRect/>
            </a:stretch>
          </a:blipFill>
        </p:spPr>
      </p:sp>
      <p:sp>
        <p:nvSpPr>
          <p:cNvPr id="5" name="Freeform 5"/>
          <p:cNvSpPr/>
          <p:nvPr/>
        </p:nvSpPr>
        <p:spPr>
          <a:xfrm>
            <a:off x="3640036" y="3205529"/>
            <a:ext cx="10798426" cy="6625575"/>
          </a:xfrm>
          <a:custGeom>
            <a:avLst/>
            <a:gdLst/>
            <a:ahLst/>
            <a:cxnLst/>
            <a:rect l="l" t="t" r="r" b="b"/>
            <a:pathLst>
              <a:path w="10798426" h="6625575">
                <a:moveTo>
                  <a:pt x="0" y="0"/>
                </a:moveTo>
                <a:lnTo>
                  <a:pt x="10798427" y="0"/>
                </a:lnTo>
                <a:lnTo>
                  <a:pt x="10798427" y="6625575"/>
                </a:lnTo>
                <a:lnTo>
                  <a:pt x="0" y="6625575"/>
                </a:lnTo>
                <a:lnTo>
                  <a:pt x="0" y="0"/>
                </a:lnTo>
                <a:close/>
              </a:path>
            </a:pathLst>
          </a:custGeom>
          <a:blipFill>
            <a:blip r:embed="rId4"/>
            <a:stretch>
              <a:fillRect l="-7419" t="-5395" r="-15924"/>
            </a:stretch>
          </a:blipFill>
        </p:spPr>
      </p:sp>
      <p:sp>
        <p:nvSpPr>
          <p:cNvPr id="6" name="Freeform 6"/>
          <p:cNvSpPr/>
          <p:nvPr/>
        </p:nvSpPr>
        <p:spPr>
          <a:xfrm>
            <a:off x="210907" y="-190760"/>
            <a:ext cx="10594496" cy="3525078"/>
          </a:xfrm>
          <a:custGeom>
            <a:avLst/>
            <a:gdLst/>
            <a:ahLst/>
            <a:cxnLst/>
            <a:rect l="l" t="t" r="r" b="b"/>
            <a:pathLst>
              <a:path w="10594496" h="3525078">
                <a:moveTo>
                  <a:pt x="0" y="0"/>
                </a:moveTo>
                <a:lnTo>
                  <a:pt x="10594496" y="0"/>
                </a:lnTo>
                <a:lnTo>
                  <a:pt x="10594496" y="3525078"/>
                </a:lnTo>
                <a:lnTo>
                  <a:pt x="0" y="3525078"/>
                </a:lnTo>
                <a:lnTo>
                  <a:pt x="0" y="0"/>
                </a:lnTo>
                <a:close/>
              </a:path>
            </a:pathLst>
          </a:custGeom>
          <a:blipFill>
            <a:blip r:embed="rId5">
              <a:extLst>
                <a:ext uri="{96DAC541-7B7A-43D3-8B79-37D633B846F1}">
                  <asvg:svgBlip xmlns="" xmlns:asvg="http://schemas.microsoft.com/office/drawing/2016/SVG/main" r:embed="rId8"/>
                </a:ext>
              </a:extLst>
            </a:blip>
            <a:stretch>
              <a:fillRect/>
            </a:stretch>
          </a:blipFill>
        </p:spPr>
      </p:sp>
      <p:sp>
        <p:nvSpPr>
          <p:cNvPr id="7" name="TextBox 7"/>
          <p:cNvSpPr txBox="1"/>
          <p:nvPr/>
        </p:nvSpPr>
        <p:spPr>
          <a:xfrm>
            <a:off x="1166655" y="896618"/>
            <a:ext cx="7051704" cy="464190"/>
          </a:xfrm>
          <a:prstGeom prst="rect">
            <a:avLst/>
          </a:prstGeom>
        </p:spPr>
        <p:txBody>
          <a:bodyPr lIns="0" tIns="0" rIns="0" bIns="0" rtlCol="0" anchor="t">
            <a:spAutoFit/>
          </a:bodyPr>
          <a:lstStyle/>
          <a:p>
            <a:pPr algn="ctr">
              <a:lnSpc>
                <a:spcPts val="3054"/>
              </a:lnSpc>
            </a:pPr>
            <a:r>
              <a:rPr lang="en-US" sz="4364" dirty="0" err="1">
                <a:solidFill>
                  <a:srgbClr val="FF0000"/>
                </a:solidFill>
                <a:latin typeface="Baloo"/>
                <a:ea typeface="Baloo"/>
                <a:cs typeface="Baloo"/>
                <a:sym typeface="Baloo"/>
              </a:rPr>
              <a:t>Luyện</a:t>
            </a:r>
            <a:r>
              <a:rPr lang="en-US" sz="4364" dirty="0">
                <a:solidFill>
                  <a:srgbClr val="FF0000"/>
                </a:solidFill>
                <a:latin typeface="Baloo"/>
                <a:ea typeface="Baloo"/>
                <a:cs typeface="Baloo"/>
                <a:sym typeface="Baloo"/>
              </a:rPr>
              <a:t> </a:t>
            </a:r>
            <a:r>
              <a:rPr lang="en-US" sz="4364" dirty="0" err="1">
                <a:solidFill>
                  <a:srgbClr val="FF0000"/>
                </a:solidFill>
                <a:latin typeface="Baloo"/>
                <a:ea typeface="Baloo"/>
                <a:cs typeface="Baloo"/>
                <a:sym typeface="Baloo"/>
              </a:rPr>
              <a:t>tập</a:t>
            </a:r>
            <a:r>
              <a:rPr lang="en-US" sz="4364" dirty="0">
                <a:solidFill>
                  <a:srgbClr val="FF0000"/>
                </a:solidFill>
                <a:latin typeface="Baloo"/>
                <a:ea typeface="Baloo"/>
                <a:cs typeface="Baloo"/>
                <a:sym typeface="Baloo"/>
              </a:rPr>
              <a:t> </a:t>
            </a:r>
            <a:r>
              <a:rPr lang="en-US" sz="4364" dirty="0" err="1">
                <a:solidFill>
                  <a:srgbClr val="FF0000"/>
                </a:solidFill>
                <a:latin typeface="Baloo"/>
                <a:ea typeface="Baloo"/>
                <a:cs typeface="Baloo"/>
                <a:sym typeface="Baloo"/>
              </a:rPr>
              <a:t>theo</a:t>
            </a:r>
            <a:r>
              <a:rPr lang="en-US" sz="4364" dirty="0">
                <a:solidFill>
                  <a:srgbClr val="FF0000"/>
                </a:solidFill>
                <a:latin typeface="Baloo"/>
                <a:ea typeface="Baloo"/>
                <a:cs typeface="Baloo"/>
                <a:sym typeface="Baloo"/>
              </a:rPr>
              <a:t> </a:t>
            </a:r>
            <a:r>
              <a:rPr lang="en-US" sz="4364" dirty="0" err="1">
                <a:solidFill>
                  <a:srgbClr val="FF0000"/>
                </a:solidFill>
                <a:latin typeface="Baloo"/>
                <a:ea typeface="Baloo"/>
                <a:cs typeface="Baloo"/>
                <a:sym typeface="Baloo"/>
              </a:rPr>
              <a:t>văn</a:t>
            </a:r>
            <a:r>
              <a:rPr lang="en-US" sz="4364" dirty="0">
                <a:solidFill>
                  <a:srgbClr val="FF0000"/>
                </a:solidFill>
                <a:latin typeface="Baloo"/>
                <a:ea typeface="Baloo"/>
                <a:cs typeface="Baloo"/>
                <a:sym typeface="Baloo"/>
              </a:rPr>
              <a:t> </a:t>
            </a:r>
            <a:r>
              <a:rPr lang="en-US" sz="4364" dirty="0" err="1">
                <a:solidFill>
                  <a:srgbClr val="FF0000"/>
                </a:solidFill>
                <a:latin typeface="Baloo"/>
                <a:ea typeface="Baloo"/>
                <a:cs typeface="Baloo"/>
                <a:sym typeface="Baloo"/>
              </a:rPr>
              <a:t>bản</a:t>
            </a:r>
            <a:r>
              <a:rPr lang="en-US" sz="4364" dirty="0">
                <a:solidFill>
                  <a:srgbClr val="FF0000"/>
                </a:solidFill>
                <a:latin typeface="Baloo"/>
                <a:ea typeface="Baloo"/>
                <a:cs typeface="Baloo"/>
                <a:sym typeface="Baloo"/>
              </a:rPr>
              <a:t> </a:t>
            </a:r>
            <a:r>
              <a:rPr lang="en-US" sz="4364" dirty="0" err="1">
                <a:solidFill>
                  <a:srgbClr val="FF0000"/>
                </a:solidFill>
                <a:latin typeface="Baloo"/>
                <a:ea typeface="Baloo"/>
                <a:cs typeface="Baloo"/>
                <a:sym typeface="Baloo"/>
              </a:rPr>
              <a:t>đọc</a:t>
            </a:r>
            <a:endParaRPr lang="en-US" sz="4364" dirty="0">
              <a:solidFill>
                <a:srgbClr val="FF0000"/>
              </a:solidFill>
              <a:latin typeface="Baloo"/>
              <a:ea typeface="Baloo"/>
              <a:cs typeface="Baloo"/>
              <a:sym typeface="Baloo"/>
            </a:endParaRPr>
          </a:p>
        </p:txBody>
      </p:sp>
      <p:sp>
        <p:nvSpPr>
          <p:cNvPr id="8" name="TextBox 8"/>
          <p:cNvSpPr txBox="1"/>
          <p:nvPr/>
        </p:nvSpPr>
        <p:spPr>
          <a:xfrm>
            <a:off x="1166655" y="1486054"/>
            <a:ext cx="9287290" cy="1411303"/>
          </a:xfrm>
          <a:prstGeom prst="rect">
            <a:avLst/>
          </a:prstGeom>
        </p:spPr>
        <p:txBody>
          <a:bodyPr lIns="0" tIns="0" rIns="0" bIns="0" rtlCol="0" anchor="t">
            <a:spAutoFit/>
          </a:bodyPr>
          <a:lstStyle/>
          <a:p>
            <a:pPr algn="ctr">
              <a:lnSpc>
                <a:spcPts val="5686"/>
              </a:lnSpc>
              <a:spcBef>
                <a:spcPct val="0"/>
              </a:spcBef>
            </a:pPr>
            <a:r>
              <a:rPr lang="en-US" sz="4061" spc="69" dirty="0">
                <a:solidFill>
                  <a:srgbClr val="00892C"/>
                </a:solidFill>
                <a:latin typeface="Batangas"/>
                <a:ea typeface="Batangas"/>
                <a:cs typeface="Batangas"/>
                <a:sym typeface="Batangas"/>
              </a:rPr>
              <a:t>2. Em sẽ nói gì với cô phụ trách thư viện khi muốn mượn sách ở thư viện?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500"/>
                                        <p:tgtEl>
                                          <p:spTgt spid="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500"/>
                                        <p:tgtEl>
                                          <p:spTgt spid="7"/>
                                        </p:tgtEl>
                                      </p:cBhvr>
                                    </p:animEffect>
                                  </p:childTnLst>
                                </p:cTn>
                              </p:par>
                            </p:childTnLst>
                          </p:cTn>
                        </p:par>
                        <p:par>
                          <p:cTn id="14" fill="hold">
                            <p:stCondLst>
                              <p:cond delay="500"/>
                            </p:stCondLst>
                            <p:childTnLst>
                              <p:par>
                                <p:cTn id="15" presetID="2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100197" y="3698367"/>
            <a:ext cx="10798426" cy="6625575"/>
          </a:xfrm>
          <a:custGeom>
            <a:avLst/>
            <a:gdLst/>
            <a:ahLst/>
            <a:cxnLst/>
            <a:rect l="l" t="t" r="r" b="b"/>
            <a:pathLst>
              <a:path w="10798426" h="6625575">
                <a:moveTo>
                  <a:pt x="0" y="0"/>
                </a:moveTo>
                <a:lnTo>
                  <a:pt x="10798426" y="0"/>
                </a:lnTo>
                <a:lnTo>
                  <a:pt x="10798426" y="6625575"/>
                </a:lnTo>
                <a:lnTo>
                  <a:pt x="0" y="6625575"/>
                </a:lnTo>
                <a:lnTo>
                  <a:pt x="0" y="0"/>
                </a:lnTo>
                <a:close/>
              </a:path>
            </a:pathLst>
          </a:custGeom>
          <a:blipFill>
            <a:blip r:embed="rId2"/>
            <a:stretch>
              <a:fillRect l="-7419" t="-5395" r="-15924"/>
            </a:stretch>
          </a:blipFill>
        </p:spPr>
      </p:sp>
      <p:sp>
        <p:nvSpPr>
          <p:cNvPr id="4" name="Freeform 4"/>
          <p:cNvSpPr/>
          <p:nvPr/>
        </p:nvSpPr>
        <p:spPr>
          <a:xfrm>
            <a:off x="11278626" y="2892917"/>
            <a:ext cx="4335517" cy="4114800"/>
          </a:xfrm>
          <a:custGeom>
            <a:avLst/>
            <a:gdLst/>
            <a:ahLst/>
            <a:cxnLst/>
            <a:rect l="l" t="t" r="r" b="b"/>
            <a:pathLst>
              <a:path w="4335517" h="4114800">
                <a:moveTo>
                  <a:pt x="0" y="0"/>
                </a:moveTo>
                <a:lnTo>
                  <a:pt x="4335517" y="0"/>
                </a:lnTo>
                <a:lnTo>
                  <a:pt x="4335517" y="4114800"/>
                </a:lnTo>
                <a:lnTo>
                  <a:pt x="0" y="4114800"/>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2630615" y="1906747"/>
            <a:ext cx="3773848" cy="3311079"/>
          </a:xfrm>
          <a:custGeom>
            <a:avLst/>
            <a:gdLst/>
            <a:ahLst/>
            <a:cxnLst/>
            <a:rect l="l" t="t" r="r" b="b"/>
            <a:pathLst>
              <a:path w="3773848" h="3311079">
                <a:moveTo>
                  <a:pt x="0" y="0"/>
                </a:moveTo>
                <a:lnTo>
                  <a:pt x="3773848" y="0"/>
                </a:lnTo>
                <a:lnTo>
                  <a:pt x="3773848" y="3311080"/>
                </a:lnTo>
                <a:lnTo>
                  <a:pt x="0" y="331108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a:off x="12319482" y="1028700"/>
            <a:ext cx="4781691" cy="4745829"/>
          </a:xfrm>
          <a:custGeom>
            <a:avLst/>
            <a:gdLst/>
            <a:ahLst/>
            <a:cxnLst/>
            <a:rect l="l" t="t" r="r" b="b"/>
            <a:pathLst>
              <a:path w="4781691" h="4745829">
                <a:moveTo>
                  <a:pt x="0" y="0"/>
                </a:moveTo>
                <a:lnTo>
                  <a:pt x="4781692" y="0"/>
                </a:lnTo>
                <a:lnTo>
                  <a:pt x="4781692" y="4745829"/>
                </a:lnTo>
                <a:lnTo>
                  <a:pt x="0" y="474582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7" name="Freeform 7"/>
          <p:cNvSpPr/>
          <p:nvPr/>
        </p:nvSpPr>
        <p:spPr>
          <a:xfrm>
            <a:off x="1028700" y="2374680"/>
            <a:ext cx="4560772" cy="3399848"/>
          </a:xfrm>
          <a:custGeom>
            <a:avLst/>
            <a:gdLst/>
            <a:ahLst/>
            <a:cxnLst/>
            <a:rect l="l" t="t" r="r" b="b"/>
            <a:pathLst>
              <a:path w="4560772" h="3399848">
                <a:moveTo>
                  <a:pt x="0" y="0"/>
                </a:moveTo>
                <a:lnTo>
                  <a:pt x="4560772" y="0"/>
                </a:lnTo>
                <a:lnTo>
                  <a:pt x="4560772" y="3399849"/>
                </a:lnTo>
                <a:lnTo>
                  <a:pt x="0" y="3399849"/>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8" name="Freeform 8"/>
          <p:cNvSpPr/>
          <p:nvPr/>
        </p:nvSpPr>
        <p:spPr>
          <a:xfrm rot="528497" flipH="1">
            <a:off x="12006842" y="6869992"/>
            <a:ext cx="3342197" cy="2481581"/>
          </a:xfrm>
          <a:custGeom>
            <a:avLst/>
            <a:gdLst/>
            <a:ahLst/>
            <a:cxnLst/>
            <a:rect l="l" t="t" r="r" b="b"/>
            <a:pathLst>
              <a:path w="3342197" h="2481581">
                <a:moveTo>
                  <a:pt x="3342197" y="0"/>
                </a:moveTo>
                <a:lnTo>
                  <a:pt x="0" y="0"/>
                </a:lnTo>
                <a:lnTo>
                  <a:pt x="0" y="2481581"/>
                </a:lnTo>
                <a:lnTo>
                  <a:pt x="3342197" y="2481581"/>
                </a:lnTo>
                <a:lnTo>
                  <a:pt x="3342197" y="0"/>
                </a:lnTo>
                <a:close/>
              </a:path>
            </a:pathLst>
          </a:custGeom>
          <a:blipFill>
            <a:blip r:embed="rId13"/>
            <a:stretch>
              <a:fillRect/>
            </a:stretch>
          </a:blipFill>
        </p:spPr>
      </p:sp>
      <p:sp>
        <p:nvSpPr>
          <p:cNvPr id="9" name="TextBox 9"/>
          <p:cNvSpPr txBox="1"/>
          <p:nvPr/>
        </p:nvSpPr>
        <p:spPr>
          <a:xfrm>
            <a:off x="11373438" y="4065080"/>
            <a:ext cx="4145894" cy="2242566"/>
          </a:xfrm>
          <a:prstGeom prst="rect">
            <a:avLst/>
          </a:prstGeom>
        </p:spPr>
        <p:txBody>
          <a:bodyPr lIns="0" tIns="0" rIns="0" bIns="0" rtlCol="0" anchor="t">
            <a:spAutoFit/>
          </a:bodyPr>
          <a:lstStyle/>
          <a:p>
            <a:pPr algn="ctr">
              <a:lnSpc>
                <a:spcPts val="5952"/>
              </a:lnSpc>
            </a:pPr>
            <a:r>
              <a:rPr lang="en-US" sz="4800" spc="-43" dirty="0">
                <a:solidFill>
                  <a:srgbClr val="000000"/>
                </a:solidFill>
                <a:latin typeface="Baloo"/>
                <a:ea typeface="Baloo"/>
                <a:cs typeface="Baloo"/>
                <a:sym typeface="Baloo"/>
              </a:rPr>
              <a:t>Thưa cô, em muốn mượn sách ạ.</a:t>
            </a:r>
          </a:p>
        </p:txBody>
      </p:sp>
      <p:sp>
        <p:nvSpPr>
          <p:cNvPr id="10" name="TextBox 10"/>
          <p:cNvSpPr txBox="1"/>
          <p:nvPr/>
        </p:nvSpPr>
        <p:spPr>
          <a:xfrm>
            <a:off x="1236139" y="3071241"/>
            <a:ext cx="4145894" cy="1978152"/>
          </a:xfrm>
          <a:prstGeom prst="rect">
            <a:avLst/>
          </a:prstGeom>
        </p:spPr>
        <p:txBody>
          <a:bodyPr lIns="0" tIns="0" rIns="0" bIns="0" rtlCol="0" anchor="t">
            <a:spAutoFit/>
          </a:bodyPr>
          <a:lstStyle/>
          <a:p>
            <a:pPr algn="ctr">
              <a:lnSpc>
                <a:spcPts val="5184"/>
              </a:lnSpc>
            </a:pPr>
            <a:r>
              <a:rPr lang="en-US" sz="4800" spc="-43" dirty="0">
                <a:solidFill>
                  <a:srgbClr val="000000"/>
                </a:solidFill>
                <a:latin typeface="Baloo"/>
                <a:ea typeface="Baloo"/>
                <a:cs typeface="Baloo"/>
                <a:sym typeface="Baloo"/>
              </a:rPr>
              <a:t>Em muốn mượn quyển gì thế?</a:t>
            </a:r>
          </a:p>
        </p:txBody>
      </p:sp>
      <p:sp>
        <p:nvSpPr>
          <p:cNvPr id="11" name="TextBox 11"/>
          <p:cNvSpPr txBox="1"/>
          <p:nvPr/>
        </p:nvSpPr>
        <p:spPr>
          <a:xfrm>
            <a:off x="12582598" y="1477595"/>
            <a:ext cx="4518576" cy="2154436"/>
          </a:xfrm>
          <a:prstGeom prst="rect">
            <a:avLst/>
          </a:prstGeom>
        </p:spPr>
        <p:txBody>
          <a:bodyPr lIns="0" tIns="0" rIns="0" bIns="0" rtlCol="0" anchor="t">
            <a:spAutoFit/>
          </a:bodyPr>
          <a:lstStyle/>
          <a:p>
            <a:pPr algn="ctr">
              <a:lnSpc>
                <a:spcPts val="5649"/>
              </a:lnSpc>
            </a:pPr>
            <a:r>
              <a:rPr lang="en-US" sz="5231" spc="-47" dirty="0">
                <a:solidFill>
                  <a:srgbClr val="FFFFFF"/>
                </a:solidFill>
                <a:latin typeface="Baloo"/>
                <a:ea typeface="Baloo"/>
                <a:cs typeface="Baloo"/>
                <a:sym typeface="Baloo"/>
              </a:rPr>
              <a:t>Cô cho em mượn </a:t>
            </a:r>
            <a:r>
              <a:rPr lang="en-US" sz="5231" spc="-47" dirty="0" smtClean="0">
                <a:solidFill>
                  <a:srgbClr val="FFFFFF"/>
                </a:solidFill>
                <a:latin typeface="Baloo"/>
                <a:ea typeface="Baloo"/>
                <a:cs typeface="Baloo"/>
                <a:sym typeface="Baloo"/>
              </a:rPr>
              <a:t>quyển.......!</a:t>
            </a:r>
            <a:endParaRPr lang="en-US" sz="5231" spc="-47" dirty="0">
              <a:solidFill>
                <a:srgbClr val="FFFFFF"/>
              </a:solidFill>
              <a:latin typeface="Baloo"/>
              <a:ea typeface="Baloo"/>
              <a:cs typeface="Baloo"/>
              <a:sym typeface="Baloo"/>
            </a:endParaRPr>
          </a:p>
        </p:txBody>
      </p:sp>
      <p:sp>
        <p:nvSpPr>
          <p:cNvPr id="12" name="TextBox 12"/>
          <p:cNvSpPr txBox="1"/>
          <p:nvPr/>
        </p:nvSpPr>
        <p:spPr>
          <a:xfrm>
            <a:off x="2924531" y="2377440"/>
            <a:ext cx="3186015" cy="1320927"/>
          </a:xfrm>
          <a:prstGeom prst="rect">
            <a:avLst/>
          </a:prstGeom>
        </p:spPr>
        <p:txBody>
          <a:bodyPr lIns="0" tIns="0" rIns="0" bIns="0" rtlCol="0" anchor="t">
            <a:spAutoFit/>
          </a:bodyPr>
          <a:lstStyle/>
          <a:p>
            <a:pPr algn="ctr">
              <a:lnSpc>
                <a:spcPts val="5184"/>
              </a:lnSpc>
            </a:pPr>
            <a:r>
              <a:rPr lang="en-US" sz="4800" spc="-43" dirty="0">
                <a:solidFill>
                  <a:srgbClr val="FFFFFF"/>
                </a:solidFill>
                <a:latin typeface="Baloo"/>
                <a:ea typeface="Baloo"/>
                <a:cs typeface="Baloo"/>
                <a:sym typeface="Baloo"/>
              </a:rPr>
              <a:t>Sách của em đây!</a:t>
            </a:r>
          </a:p>
        </p:txBody>
      </p:sp>
      <p:sp>
        <p:nvSpPr>
          <p:cNvPr id="13" name="TextBox 13"/>
          <p:cNvSpPr txBox="1"/>
          <p:nvPr/>
        </p:nvSpPr>
        <p:spPr>
          <a:xfrm>
            <a:off x="12199434" y="7333176"/>
            <a:ext cx="2957013" cy="1349199"/>
          </a:xfrm>
          <a:prstGeom prst="rect">
            <a:avLst/>
          </a:prstGeom>
        </p:spPr>
        <p:txBody>
          <a:bodyPr lIns="0" tIns="0" rIns="0" bIns="0" rtlCol="0" anchor="t">
            <a:spAutoFit/>
          </a:bodyPr>
          <a:lstStyle/>
          <a:p>
            <a:pPr algn="ctr">
              <a:lnSpc>
                <a:spcPts val="5179"/>
              </a:lnSpc>
            </a:pPr>
            <a:r>
              <a:rPr lang="en-US" sz="5231" spc="-47" dirty="0">
                <a:solidFill>
                  <a:srgbClr val="E01073"/>
                </a:solidFill>
                <a:latin typeface="Baloo"/>
                <a:ea typeface="Baloo"/>
                <a:cs typeface="Baloo"/>
                <a:sym typeface="Baloo"/>
              </a:rPr>
              <a:t>Em cảm ơn cô!</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xit" presetSubtype="4" fill="hold" grpId="1" nodeType="click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1+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4" fill="hold" nodeType="withEffect">
                                  <p:stCondLst>
                                    <p:cond delay="0"/>
                                  </p:stCondLst>
                                  <p:childTnLst>
                                    <p:anim calcmode="lin" valueType="num">
                                      <p:cBhvr additive="base">
                                        <p:cTn id="32" dur="500"/>
                                        <p:tgtEl>
                                          <p:spTgt spid="4"/>
                                        </p:tgtEl>
                                        <p:attrNameLst>
                                          <p:attrName>ppt_x</p:attrName>
                                        </p:attrNameLst>
                                      </p:cBhvr>
                                      <p:tavLst>
                                        <p:tav tm="0">
                                          <p:val>
                                            <p:strVal val="ppt_x"/>
                                          </p:val>
                                        </p:tav>
                                        <p:tav tm="100000">
                                          <p:val>
                                            <p:strVal val="ppt_x"/>
                                          </p:val>
                                        </p:tav>
                                      </p:tavLst>
                                    </p:anim>
                                    <p:anim calcmode="lin" valueType="num">
                                      <p:cBhvr additive="base">
                                        <p:cTn id="33" dur="500"/>
                                        <p:tgtEl>
                                          <p:spTgt spid="4"/>
                                        </p:tgtEl>
                                        <p:attrNameLst>
                                          <p:attrName>ppt_y</p:attrName>
                                        </p:attrNameLst>
                                      </p:cBhvr>
                                      <p:tavLst>
                                        <p:tav tm="0">
                                          <p:val>
                                            <p:strVal val="ppt_y"/>
                                          </p:val>
                                        </p:tav>
                                        <p:tav tm="100000">
                                          <p:val>
                                            <p:strVal val="1+ppt_h/2"/>
                                          </p:val>
                                        </p:tav>
                                      </p:tavLst>
                                    </p:anim>
                                    <p:set>
                                      <p:cBhvr>
                                        <p:cTn id="34" dur="1" fill="hold">
                                          <p:stCondLst>
                                            <p:cond delay="499"/>
                                          </p:stCondLst>
                                        </p:cTn>
                                        <p:tgtEl>
                                          <p:spTgt spid="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circle(in)">
                                      <p:cBhvr>
                                        <p:cTn id="39" dur="500"/>
                                        <p:tgtEl>
                                          <p:spTgt spid="11"/>
                                        </p:tgtEl>
                                      </p:cBhvr>
                                    </p:animEffect>
                                  </p:childTnLst>
                                </p:cTn>
                              </p:par>
                              <p:par>
                                <p:cTn id="40" presetID="6" presetClass="entr" presetSubtype="16"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circle(in)">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xit" presetSubtype="0" fill="hold" grpId="1" nodeType="clickEffect">
                                  <p:stCondLst>
                                    <p:cond delay="0"/>
                                  </p:stCondLst>
                                  <p:childTnLst>
                                    <p:animEffect transition="out" filter="fade">
                                      <p:cBhvr>
                                        <p:cTn id="46" dur="500"/>
                                        <p:tgtEl>
                                          <p:spTgt spid="10"/>
                                        </p:tgtEl>
                                      </p:cBhvr>
                                    </p:animEffect>
                                    <p:anim calcmode="lin" valueType="num">
                                      <p:cBhvr>
                                        <p:cTn id="47" dur="500"/>
                                        <p:tgtEl>
                                          <p:spTgt spid="10"/>
                                        </p:tgtEl>
                                        <p:attrNameLst>
                                          <p:attrName>ppt_x</p:attrName>
                                        </p:attrNameLst>
                                      </p:cBhvr>
                                      <p:tavLst>
                                        <p:tav tm="0">
                                          <p:val>
                                            <p:strVal val="ppt_x"/>
                                          </p:val>
                                        </p:tav>
                                        <p:tav tm="100000">
                                          <p:val>
                                            <p:strVal val="ppt_x"/>
                                          </p:val>
                                        </p:tav>
                                      </p:tavLst>
                                    </p:anim>
                                    <p:anim calcmode="lin" valueType="num">
                                      <p:cBhvr>
                                        <p:cTn id="48" dur="500"/>
                                        <p:tgtEl>
                                          <p:spTgt spid="10"/>
                                        </p:tgtEl>
                                        <p:attrNameLst>
                                          <p:attrName>ppt_y</p:attrName>
                                        </p:attrNameLst>
                                      </p:cBhvr>
                                      <p:tavLst>
                                        <p:tav tm="0">
                                          <p:val>
                                            <p:strVal val="ppt_y"/>
                                          </p:val>
                                        </p:tav>
                                        <p:tav tm="100000">
                                          <p:val>
                                            <p:strVal val="ppt_y+.1"/>
                                          </p:val>
                                        </p:tav>
                                      </p:tavLst>
                                    </p:anim>
                                    <p:set>
                                      <p:cBhvr>
                                        <p:cTn id="49" dur="1" fill="hold">
                                          <p:stCondLst>
                                            <p:cond delay="499"/>
                                          </p:stCondLst>
                                        </p:cTn>
                                        <p:tgtEl>
                                          <p:spTgt spid="10"/>
                                        </p:tgtEl>
                                        <p:attrNameLst>
                                          <p:attrName>style.visibility</p:attrName>
                                        </p:attrNameLst>
                                      </p:cBhvr>
                                      <p:to>
                                        <p:strVal val="hidden"/>
                                      </p:to>
                                    </p:set>
                                  </p:childTnLst>
                                </p:cTn>
                              </p:par>
                              <p:par>
                                <p:cTn id="50" presetID="42" presetClass="exit" presetSubtype="0" fill="hold" nodeType="withEffect">
                                  <p:stCondLst>
                                    <p:cond delay="0"/>
                                  </p:stCondLst>
                                  <p:childTnLst>
                                    <p:animEffect transition="out" filter="fade">
                                      <p:cBhvr>
                                        <p:cTn id="51" dur="500"/>
                                        <p:tgtEl>
                                          <p:spTgt spid="7"/>
                                        </p:tgtEl>
                                      </p:cBhvr>
                                    </p:animEffect>
                                    <p:anim calcmode="lin" valueType="num">
                                      <p:cBhvr>
                                        <p:cTn id="52" dur="500"/>
                                        <p:tgtEl>
                                          <p:spTgt spid="7"/>
                                        </p:tgtEl>
                                        <p:attrNameLst>
                                          <p:attrName>ppt_x</p:attrName>
                                        </p:attrNameLst>
                                      </p:cBhvr>
                                      <p:tavLst>
                                        <p:tav tm="0">
                                          <p:val>
                                            <p:strVal val="ppt_x"/>
                                          </p:val>
                                        </p:tav>
                                        <p:tav tm="100000">
                                          <p:val>
                                            <p:strVal val="ppt_x"/>
                                          </p:val>
                                        </p:tav>
                                      </p:tavLst>
                                    </p:anim>
                                    <p:anim calcmode="lin" valueType="num">
                                      <p:cBhvr>
                                        <p:cTn id="53" dur="500"/>
                                        <p:tgtEl>
                                          <p:spTgt spid="7"/>
                                        </p:tgtEl>
                                        <p:attrNameLst>
                                          <p:attrName>ppt_y</p:attrName>
                                        </p:attrNameLst>
                                      </p:cBhvr>
                                      <p:tavLst>
                                        <p:tav tm="0">
                                          <p:val>
                                            <p:strVal val="ppt_y"/>
                                          </p:val>
                                        </p:tav>
                                        <p:tav tm="100000">
                                          <p:val>
                                            <p:strVal val="ppt_y+.1"/>
                                          </p:val>
                                        </p:tav>
                                      </p:tavLst>
                                    </p:anim>
                                    <p:set>
                                      <p:cBhvr>
                                        <p:cTn id="54" dur="1" fill="hold">
                                          <p:stCondLst>
                                            <p:cond delay="499"/>
                                          </p:stCondLst>
                                        </p:cTn>
                                        <p:tgtEl>
                                          <p:spTgt spid="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additive="base">
                                        <p:cTn id="59" dur="500" fill="hold"/>
                                        <p:tgtEl>
                                          <p:spTgt spid="12"/>
                                        </p:tgtEl>
                                        <p:attrNameLst>
                                          <p:attrName>ppt_x</p:attrName>
                                        </p:attrNameLst>
                                      </p:cBhvr>
                                      <p:tavLst>
                                        <p:tav tm="0">
                                          <p:val>
                                            <p:strVal val="#ppt_x"/>
                                          </p:val>
                                        </p:tav>
                                        <p:tav tm="100000">
                                          <p:val>
                                            <p:strVal val="#ppt_x"/>
                                          </p:val>
                                        </p:tav>
                                      </p:tavLst>
                                    </p:anim>
                                    <p:anim calcmode="lin" valueType="num">
                                      <p:cBhvr additive="base">
                                        <p:cTn id="60" dur="500" fill="hold"/>
                                        <p:tgtEl>
                                          <p:spTgt spid="12"/>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5"/>
                                        </p:tgtEl>
                                        <p:attrNameLst>
                                          <p:attrName>style.visibility</p:attrName>
                                        </p:attrNameLst>
                                      </p:cBhvr>
                                      <p:to>
                                        <p:strVal val="visible"/>
                                      </p:to>
                                    </p:set>
                                    <p:anim calcmode="lin" valueType="num">
                                      <p:cBhvr additive="base">
                                        <p:cTn id="63" dur="500" fill="hold"/>
                                        <p:tgtEl>
                                          <p:spTgt spid="5"/>
                                        </p:tgtEl>
                                        <p:attrNameLst>
                                          <p:attrName>ppt_x</p:attrName>
                                        </p:attrNameLst>
                                      </p:cBhvr>
                                      <p:tavLst>
                                        <p:tav tm="0">
                                          <p:val>
                                            <p:strVal val="#ppt_x"/>
                                          </p:val>
                                        </p:tav>
                                        <p:tav tm="100000">
                                          <p:val>
                                            <p:strVal val="#ppt_x"/>
                                          </p:val>
                                        </p:tav>
                                      </p:tavLst>
                                    </p:anim>
                                    <p:anim calcmode="lin" valueType="num">
                                      <p:cBhvr additive="base">
                                        <p:cTn id="6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xit" presetSubtype="0" fill="hold" grpId="1" nodeType="clickEffect">
                                  <p:stCondLst>
                                    <p:cond delay="0"/>
                                  </p:stCondLst>
                                  <p:childTnLst>
                                    <p:animEffect transition="out" filter="fade">
                                      <p:cBhvr>
                                        <p:cTn id="68" dur="500"/>
                                        <p:tgtEl>
                                          <p:spTgt spid="11"/>
                                        </p:tgtEl>
                                      </p:cBhvr>
                                    </p:animEffect>
                                    <p:anim calcmode="lin" valueType="num">
                                      <p:cBhvr>
                                        <p:cTn id="69" dur="500"/>
                                        <p:tgtEl>
                                          <p:spTgt spid="11"/>
                                        </p:tgtEl>
                                        <p:attrNameLst>
                                          <p:attrName>ppt_x</p:attrName>
                                        </p:attrNameLst>
                                      </p:cBhvr>
                                      <p:tavLst>
                                        <p:tav tm="0">
                                          <p:val>
                                            <p:strVal val="ppt_x"/>
                                          </p:val>
                                        </p:tav>
                                        <p:tav tm="100000">
                                          <p:val>
                                            <p:strVal val="ppt_x"/>
                                          </p:val>
                                        </p:tav>
                                      </p:tavLst>
                                    </p:anim>
                                    <p:anim calcmode="lin" valueType="num">
                                      <p:cBhvr>
                                        <p:cTn id="70" dur="500"/>
                                        <p:tgtEl>
                                          <p:spTgt spid="11"/>
                                        </p:tgtEl>
                                        <p:attrNameLst>
                                          <p:attrName>ppt_y</p:attrName>
                                        </p:attrNameLst>
                                      </p:cBhvr>
                                      <p:tavLst>
                                        <p:tav tm="0">
                                          <p:val>
                                            <p:strVal val="ppt_y"/>
                                          </p:val>
                                        </p:tav>
                                        <p:tav tm="100000">
                                          <p:val>
                                            <p:strVal val="ppt_y+.1"/>
                                          </p:val>
                                        </p:tav>
                                      </p:tavLst>
                                    </p:anim>
                                    <p:set>
                                      <p:cBhvr>
                                        <p:cTn id="71" dur="1" fill="hold">
                                          <p:stCondLst>
                                            <p:cond delay="499"/>
                                          </p:stCondLst>
                                        </p:cTn>
                                        <p:tgtEl>
                                          <p:spTgt spid="11"/>
                                        </p:tgtEl>
                                        <p:attrNameLst>
                                          <p:attrName>style.visibility</p:attrName>
                                        </p:attrNameLst>
                                      </p:cBhvr>
                                      <p:to>
                                        <p:strVal val="hidden"/>
                                      </p:to>
                                    </p:set>
                                  </p:childTnLst>
                                </p:cTn>
                              </p:par>
                              <p:par>
                                <p:cTn id="72" presetID="42" presetClass="exit" presetSubtype="0" fill="hold" nodeType="withEffect">
                                  <p:stCondLst>
                                    <p:cond delay="0"/>
                                  </p:stCondLst>
                                  <p:childTnLst>
                                    <p:animEffect transition="out" filter="fade">
                                      <p:cBhvr>
                                        <p:cTn id="73" dur="500"/>
                                        <p:tgtEl>
                                          <p:spTgt spid="6"/>
                                        </p:tgtEl>
                                      </p:cBhvr>
                                    </p:animEffect>
                                    <p:anim calcmode="lin" valueType="num">
                                      <p:cBhvr>
                                        <p:cTn id="74" dur="500"/>
                                        <p:tgtEl>
                                          <p:spTgt spid="6"/>
                                        </p:tgtEl>
                                        <p:attrNameLst>
                                          <p:attrName>ppt_x</p:attrName>
                                        </p:attrNameLst>
                                      </p:cBhvr>
                                      <p:tavLst>
                                        <p:tav tm="0">
                                          <p:val>
                                            <p:strVal val="ppt_x"/>
                                          </p:val>
                                        </p:tav>
                                        <p:tav tm="100000">
                                          <p:val>
                                            <p:strVal val="ppt_x"/>
                                          </p:val>
                                        </p:tav>
                                      </p:tavLst>
                                    </p:anim>
                                    <p:anim calcmode="lin" valueType="num">
                                      <p:cBhvr>
                                        <p:cTn id="75" dur="500"/>
                                        <p:tgtEl>
                                          <p:spTgt spid="6"/>
                                        </p:tgtEl>
                                        <p:attrNameLst>
                                          <p:attrName>ppt_y</p:attrName>
                                        </p:attrNameLst>
                                      </p:cBhvr>
                                      <p:tavLst>
                                        <p:tav tm="0">
                                          <p:val>
                                            <p:strVal val="ppt_y"/>
                                          </p:val>
                                        </p:tav>
                                        <p:tav tm="100000">
                                          <p:val>
                                            <p:strVal val="ppt_y+.1"/>
                                          </p:val>
                                        </p:tav>
                                      </p:tavLst>
                                    </p:anim>
                                    <p:set>
                                      <p:cBhvr>
                                        <p:cTn id="76" dur="1" fill="hold">
                                          <p:stCondLst>
                                            <p:cond delay="499"/>
                                          </p:stCondLst>
                                        </p:cTn>
                                        <p:tgtEl>
                                          <p:spTgt spid="6"/>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31" presetClass="entr" presetSubtype="0" fill="hold" grpId="0" nodeType="clickEffect">
                                  <p:stCondLst>
                                    <p:cond delay="0"/>
                                  </p:stCondLst>
                                  <p:childTnLst>
                                    <p:set>
                                      <p:cBhvr>
                                        <p:cTn id="80" dur="1" fill="hold">
                                          <p:stCondLst>
                                            <p:cond delay="0"/>
                                          </p:stCondLst>
                                        </p:cTn>
                                        <p:tgtEl>
                                          <p:spTgt spid="13"/>
                                        </p:tgtEl>
                                        <p:attrNameLst>
                                          <p:attrName>style.visibility</p:attrName>
                                        </p:attrNameLst>
                                      </p:cBhvr>
                                      <p:to>
                                        <p:strVal val="visible"/>
                                      </p:to>
                                    </p:set>
                                    <p:anim calcmode="lin" valueType="num">
                                      <p:cBhvr>
                                        <p:cTn id="81" dur="500" fill="hold"/>
                                        <p:tgtEl>
                                          <p:spTgt spid="13"/>
                                        </p:tgtEl>
                                        <p:attrNameLst>
                                          <p:attrName>ppt_w</p:attrName>
                                        </p:attrNameLst>
                                      </p:cBhvr>
                                      <p:tavLst>
                                        <p:tav tm="0">
                                          <p:val>
                                            <p:fltVal val="0"/>
                                          </p:val>
                                        </p:tav>
                                        <p:tav tm="100000">
                                          <p:val>
                                            <p:strVal val="#ppt_w"/>
                                          </p:val>
                                        </p:tav>
                                      </p:tavLst>
                                    </p:anim>
                                    <p:anim calcmode="lin" valueType="num">
                                      <p:cBhvr>
                                        <p:cTn id="82" dur="500" fill="hold"/>
                                        <p:tgtEl>
                                          <p:spTgt spid="13"/>
                                        </p:tgtEl>
                                        <p:attrNameLst>
                                          <p:attrName>ppt_h</p:attrName>
                                        </p:attrNameLst>
                                      </p:cBhvr>
                                      <p:tavLst>
                                        <p:tav tm="0">
                                          <p:val>
                                            <p:fltVal val="0"/>
                                          </p:val>
                                        </p:tav>
                                        <p:tav tm="100000">
                                          <p:val>
                                            <p:strVal val="#ppt_h"/>
                                          </p:val>
                                        </p:tav>
                                      </p:tavLst>
                                    </p:anim>
                                    <p:anim calcmode="lin" valueType="num">
                                      <p:cBhvr>
                                        <p:cTn id="83" dur="500" fill="hold"/>
                                        <p:tgtEl>
                                          <p:spTgt spid="13"/>
                                        </p:tgtEl>
                                        <p:attrNameLst>
                                          <p:attrName>style.rotation</p:attrName>
                                        </p:attrNameLst>
                                      </p:cBhvr>
                                      <p:tavLst>
                                        <p:tav tm="0">
                                          <p:val>
                                            <p:fltVal val="90"/>
                                          </p:val>
                                        </p:tav>
                                        <p:tav tm="100000">
                                          <p:val>
                                            <p:fltVal val="0"/>
                                          </p:val>
                                        </p:tav>
                                      </p:tavLst>
                                    </p:anim>
                                    <p:animEffect transition="in" filter="fade">
                                      <p:cBhvr>
                                        <p:cTn id="84" dur="500"/>
                                        <p:tgtEl>
                                          <p:spTgt spid="13"/>
                                        </p:tgtEl>
                                      </p:cBhvr>
                                    </p:animEffect>
                                  </p:childTnLst>
                                </p:cTn>
                              </p:par>
                              <p:par>
                                <p:cTn id="85" presetID="31" presetClass="entr" presetSubtype="0" fill="hold" nodeType="withEffect">
                                  <p:stCondLst>
                                    <p:cond delay="0"/>
                                  </p:stCondLst>
                                  <p:childTnLst>
                                    <p:set>
                                      <p:cBhvr>
                                        <p:cTn id="86" dur="1" fill="hold">
                                          <p:stCondLst>
                                            <p:cond delay="0"/>
                                          </p:stCondLst>
                                        </p:cTn>
                                        <p:tgtEl>
                                          <p:spTgt spid="8"/>
                                        </p:tgtEl>
                                        <p:attrNameLst>
                                          <p:attrName>style.visibility</p:attrName>
                                        </p:attrNameLst>
                                      </p:cBhvr>
                                      <p:to>
                                        <p:strVal val="visible"/>
                                      </p:to>
                                    </p:set>
                                    <p:anim calcmode="lin" valueType="num">
                                      <p:cBhvr>
                                        <p:cTn id="87" dur="500" fill="hold"/>
                                        <p:tgtEl>
                                          <p:spTgt spid="8"/>
                                        </p:tgtEl>
                                        <p:attrNameLst>
                                          <p:attrName>ppt_w</p:attrName>
                                        </p:attrNameLst>
                                      </p:cBhvr>
                                      <p:tavLst>
                                        <p:tav tm="0">
                                          <p:val>
                                            <p:fltVal val="0"/>
                                          </p:val>
                                        </p:tav>
                                        <p:tav tm="100000">
                                          <p:val>
                                            <p:strVal val="#ppt_w"/>
                                          </p:val>
                                        </p:tav>
                                      </p:tavLst>
                                    </p:anim>
                                    <p:anim calcmode="lin" valueType="num">
                                      <p:cBhvr>
                                        <p:cTn id="88" dur="500" fill="hold"/>
                                        <p:tgtEl>
                                          <p:spTgt spid="8"/>
                                        </p:tgtEl>
                                        <p:attrNameLst>
                                          <p:attrName>ppt_h</p:attrName>
                                        </p:attrNameLst>
                                      </p:cBhvr>
                                      <p:tavLst>
                                        <p:tav tm="0">
                                          <p:val>
                                            <p:fltVal val="0"/>
                                          </p:val>
                                        </p:tav>
                                        <p:tav tm="100000">
                                          <p:val>
                                            <p:strVal val="#ppt_h"/>
                                          </p:val>
                                        </p:tav>
                                      </p:tavLst>
                                    </p:anim>
                                    <p:anim calcmode="lin" valueType="num">
                                      <p:cBhvr>
                                        <p:cTn id="89" dur="500" fill="hold"/>
                                        <p:tgtEl>
                                          <p:spTgt spid="8"/>
                                        </p:tgtEl>
                                        <p:attrNameLst>
                                          <p:attrName>style.rotation</p:attrName>
                                        </p:attrNameLst>
                                      </p:cBhvr>
                                      <p:tavLst>
                                        <p:tav tm="0">
                                          <p:val>
                                            <p:fltVal val="90"/>
                                          </p:val>
                                        </p:tav>
                                        <p:tav tm="100000">
                                          <p:val>
                                            <p:fltVal val="0"/>
                                          </p:val>
                                        </p:tav>
                                      </p:tavLst>
                                    </p:anim>
                                    <p:animEffect transition="in" filter="fade">
                                      <p:cBhvr>
                                        <p:cTn id="9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P spid="11" grpId="0"/>
      <p:bldP spid="11" grpId="1"/>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2817878" y="2721440"/>
            <a:ext cx="14783832" cy="3361319"/>
          </a:xfrm>
          <a:prstGeom prst="rect">
            <a:avLst/>
          </a:prstGeom>
        </p:spPr>
        <p:txBody>
          <a:bodyPr lIns="0" tIns="0" rIns="0" bIns="0" rtlCol="0" anchor="t">
            <a:spAutoFit/>
          </a:bodyPr>
          <a:lstStyle/>
          <a:p>
            <a:pPr algn="ctr">
              <a:lnSpc>
                <a:spcPts val="27465"/>
              </a:lnSpc>
            </a:pPr>
            <a:r>
              <a:rPr lang="en-US" sz="19618">
                <a:solidFill>
                  <a:srgbClr val="F4AD1F"/>
                </a:solidFill>
                <a:latin typeface="Paytone One"/>
                <a:ea typeface="Paytone One"/>
                <a:cs typeface="Paytone One"/>
                <a:sym typeface="Paytone One"/>
              </a:rPr>
              <a:t>Khởi động:</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235833" y="49330"/>
            <a:ext cx="15631746" cy="10544323"/>
          </a:xfrm>
          <a:custGeom>
            <a:avLst/>
            <a:gdLst/>
            <a:ahLst/>
            <a:cxnLst/>
            <a:rect l="l" t="t" r="r" b="b"/>
            <a:pathLst>
              <a:path w="15631746" h="10544323">
                <a:moveTo>
                  <a:pt x="0" y="0"/>
                </a:moveTo>
                <a:lnTo>
                  <a:pt x="15631746" y="0"/>
                </a:lnTo>
                <a:lnTo>
                  <a:pt x="15631746" y="10544324"/>
                </a:lnTo>
                <a:lnTo>
                  <a:pt x="0" y="1054432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7" name="TextBox 7"/>
          <p:cNvSpPr txBox="1"/>
          <p:nvPr/>
        </p:nvSpPr>
        <p:spPr>
          <a:xfrm>
            <a:off x="2450703" y="2017322"/>
            <a:ext cx="12419648" cy="3670808"/>
          </a:xfrm>
          <a:prstGeom prst="rect">
            <a:avLst/>
          </a:prstGeom>
        </p:spPr>
        <p:txBody>
          <a:bodyPr lIns="0" tIns="0" rIns="0" bIns="0" rtlCol="0" anchor="t">
            <a:spAutoFit/>
          </a:bodyPr>
          <a:lstStyle/>
          <a:p>
            <a:pPr algn="ctr">
              <a:lnSpc>
                <a:spcPts val="5841"/>
              </a:lnSpc>
            </a:pPr>
            <a:r>
              <a:rPr lang="en-US" sz="5079" dirty="0">
                <a:solidFill>
                  <a:srgbClr val="0F5C9F"/>
                </a:solidFill>
                <a:latin typeface="Baloo"/>
                <a:ea typeface="Baloo"/>
                <a:cs typeface="Baloo"/>
                <a:sym typeface="Baloo"/>
              </a:rPr>
              <a:t>Bao nhiêu sách truyện về đây</a:t>
            </a:r>
          </a:p>
          <a:p>
            <a:pPr algn="ctr">
              <a:lnSpc>
                <a:spcPts val="5841"/>
              </a:lnSpc>
            </a:pPr>
            <a:r>
              <a:rPr lang="en-US" sz="5079" dirty="0">
                <a:solidFill>
                  <a:srgbClr val="0F5C9F"/>
                </a:solidFill>
                <a:latin typeface="Baloo"/>
                <a:ea typeface="Baloo"/>
                <a:cs typeface="Baloo"/>
                <a:sym typeface="Baloo"/>
              </a:rPr>
              <a:t>Bốn phương thế giới nằm ngay trong mình</a:t>
            </a:r>
          </a:p>
          <a:p>
            <a:pPr algn="ctr">
              <a:lnSpc>
                <a:spcPts val="5841"/>
              </a:lnSpc>
            </a:pPr>
            <a:r>
              <a:rPr lang="en-US" sz="5079" dirty="0">
                <a:solidFill>
                  <a:srgbClr val="0F5C9F"/>
                </a:solidFill>
                <a:latin typeface="Baloo"/>
                <a:ea typeface="Baloo"/>
                <a:cs typeface="Baloo"/>
                <a:sym typeface="Baloo"/>
              </a:rPr>
              <a:t>Giúp em hiểu biết thông minh</a:t>
            </a:r>
          </a:p>
          <a:p>
            <a:pPr algn="ctr">
              <a:lnSpc>
                <a:spcPts val="5841"/>
              </a:lnSpc>
            </a:pPr>
            <a:r>
              <a:rPr lang="en-US" sz="5079" dirty="0">
                <a:solidFill>
                  <a:srgbClr val="0F5C9F"/>
                </a:solidFill>
                <a:latin typeface="Baloo"/>
                <a:ea typeface="Baloo"/>
                <a:cs typeface="Baloo"/>
                <a:sym typeface="Baloo"/>
              </a:rPr>
              <a:t>Em đến tìm sách </a:t>
            </a:r>
          </a:p>
          <a:p>
            <a:pPr algn="ctr">
              <a:lnSpc>
                <a:spcPts val="5841"/>
              </a:lnSpc>
            </a:pPr>
            <a:r>
              <a:rPr lang="en-US" sz="5079" dirty="0">
                <a:solidFill>
                  <a:srgbClr val="0F5C9F"/>
                </a:solidFill>
                <a:latin typeface="Baloo"/>
                <a:ea typeface="Baloo"/>
                <a:cs typeface="Baloo"/>
                <a:sym typeface="Baloo"/>
              </a:rPr>
              <a:t> - Đố mình nơi đâu?</a:t>
            </a:r>
          </a:p>
        </p:txBody>
      </p:sp>
      <p:sp>
        <p:nvSpPr>
          <p:cNvPr id="8" name="TextBox 8"/>
          <p:cNvSpPr txBox="1"/>
          <p:nvPr/>
        </p:nvSpPr>
        <p:spPr>
          <a:xfrm>
            <a:off x="5111445" y="6671023"/>
            <a:ext cx="6318555" cy="1576714"/>
          </a:xfrm>
          <a:prstGeom prst="rect">
            <a:avLst/>
          </a:prstGeom>
        </p:spPr>
        <p:txBody>
          <a:bodyPr wrap="square" lIns="0" tIns="0" rIns="0" bIns="0" rtlCol="0" anchor="t">
            <a:spAutoFit/>
          </a:bodyPr>
          <a:lstStyle/>
          <a:p>
            <a:pPr algn="ctr">
              <a:spcBef>
                <a:spcPct val="0"/>
              </a:spcBef>
            </a:pPr>
            <a:r>
              <a:rPr lang="en-US" sz="10246" dirty="0">
                <a:solidFill>
                  <a:srgbClr val="E99E07"/>
                </a:solidFill>
                <a:latin typeface="Baloo"/>
                <a:ea typeface="Baloo"/>
                <a:cs typeface="Baloo"/>
                <a:sym typeface="Baloo"/>
              </a:rPr>
              <a:t>THƯ VIỆN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 calcmode="lin" valueType="num">
                                      <p:cBhvr>
                                        <p:cTn id="15" dur="500" fill="hold"/>
                                        <p:tgtEl>
                                          <p:spTgt spid="8"/>
                                        </p:tgtEl>
                                        <p:attrNameLst>
                                          <p:attrName>style.rotation</p:attrName>
                                        </p:attrNameLst>
                                      </p:cBhvr>
                                      <p:tavLst>
                                        <p:tav tm="0">
                                          <p:val>
                                            <p:fltVal val="90"/>
                                          </p:val>
                                        </p:tav>
                                        <p:tav tm="100000">
                                          <p:val>
                                            <p:fltVal val="0"/>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307902" y="-2298980"/>
            <a:ext cx="19178637" cy="12585980"/>
          </a:xfrm>
          <a:custGeom>
            <a:avLst/>
            <a:gdLst/>
            <a:ahLst/>
            <a:cxnLst/>
            <a:rect l="l" t="t" r="r" b="b"/>
            <a:pathLst>
              <a:path w="19178637" h="12585980">
                <a:moveTo>
                  <a:pt x="19178637" y="0"/>
                </a:moveTo>
                <a:lnTo>
                  <a:pt x="0" y="0"/>
                </a:lnTo>
                <a:lnTo>
                  <a:pt x="0" y="12585980"/>
                </a:lnTo>
                <a:lnTo>
                  <a:pt x="19178637" y="12585980"/>
                </a:lnTo>
                <a:lnTo>
                  <a:pt x="19178637"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2382374" y="796946"/>
            <a:ext cx="1538328" cy="1027201"/>
          </a:xfrm>
          <a:custGeom>
            <a:avLst/>
            <a:gdLst/>
            <a:ahLst/>
            <a:cxnLst/>
            <a:rect l="l" t="t" r="r" b="b"/>
            <a:pathLst>
              <a:path w="1538328" h="1027201">
                <a:moveTo>
                  <a:pt x="0" y="0"/>
                </a:moveTo>
                <a:lnTo>
                  <a:pt x="1538329" y="0"/>
                </a:lnTo>
                <a:lnTo>
                  <a:pt x="1538329" y="1027201"/>
                </a:lnTo>
                <a:lnTo>
                  <a:pt x="0" y="1027201"/>
                </a:lnTo>
                <a:lnTo>
                  <a:pt x="0" y="0"/>
                </a:lnTo>
                <a:close/>
              </a:path>
            </a:pathLst>
          </a:custGeom>
          <a:blipFill>
            <a:blip r:embed="rId4"/>
            <a:stretch>
              <a:fillRect t="-6745" b="-18886"/>
            </a:stretch>
          </a:blipFill>
        </p:spPr>
      </p:sp>
      <p:sp>
        <p:nvSpPr>
          <p:cNvPr id="5" name="Freeform 5"/>
          <p:cNvSpPr/>
          <p:nvPr/>
        </p:nvSpPr>
        <p:spPr>
          <a:xfrm>
            <a:off x="2820430" y="1824147"/>
            <a:ext cx="14914668" cy="8220643"/>
          </a:xfrm>
          <a:custGeom>
            <a:avLst/>
            <a:gdLst/>
            <a:ahLst/>
            <a:cxnLst/>
            <a:rect l="l" t="t" r="r" b="b"/>
            <a:pathLst>
              <a:path w="14914668" h="8220643">
                <a:moveTo>
                  <a:pt x="0" y="0"/>
                </a:moveTo>
                <a:lnTo>
                  <a:pt x="14914668" y="0"/>
                </a:lnTo>
                <a:lnTo>
                  <a:pt x="14914668" y="8220643"/>
                </a:lnTo>
                <a:lnTo>
                  <a:pt x="0" y="8220643"/>
                </a:lnTo>
                <a:lnTo>
                  <a:pt x="0" y="0"/>
                </a:lnTo>
                <a:close/>
              </a:path>
            </a:pathLst>
          </a:custGeom>
          <a:blipFill>
            <a:blip r:embed="rId5"/>
            <a:stretch>
              <a:fillRect t="-3678" r="-4731" b="-3678"/>
            </a:stretch>
          </a:blipFill>
        </p:spPr>
      </p:sp>
      <p:sp>
        <p:nvSpPr>
          <p:cNvPr id="6" name="TextBox 6"/>
          <p:cNvSpPr txBox="1"/>
          <p:nvPr/>
        </p:nvSpPr>
        <p:spPr>
          <a:xfrm>
            <a:off x="4103285" y="1079833"/>
            <a:ext cx="11898715" cy="628377"/>
          </a:xfrm>
          <a:prstGeom prst="rect">
            <a:avLst/>
          </a:prstGeom>
        </p:spPr>
        <p:txBody>
          <a:bodyPr wrap="square" lIns="0" tIns="0" rIns="0" bIns="0" rtlCol="0" anchor="t">
            <a:spAutoFit/>
          </a:bodyPr>
          <a:lstStyle/>
          <a:p>
            <a:pPr algn="ctr">
              <a:lnSpc>
                <a:spcPts val="4909"/>
              </a:lnSpc>
              <a:spcBef>
                <a:spcPct val="0"/>
              </a:spcBef>
            </a:pPr>
            <a:r>
              <a:rPr lang="en-US" sz="3506" dirty="0">
                <a:solidFill>
                  <a:srgbClr val="E01073"/>
                </a:solidFill>
                <a:latin typeface="Baloo"/>
                <a:ea typeface="Baloo"/>
                <a:cs typeface="Baloo"/>
                <a:sym typeface="Baloo"/>
              </a:rPr>
              <a:t>Bức tranh vẽ cảnh gì? Mọi người trong tranh đang làm gì?</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10559862" flipH="1">
            <a:off x="495091" y="-363818"/>
            <a:ext cx="16641337" cy="10920878"/>
          </a:xfrm>
          <a:custGeom>
            <a:avLst/>
            <a:gdLst/>
            <a:ahLst/>
            <a:cxnLst/>
            <a:rect l="l" t="t" r="r" b="b"/>
            <a:pathLst>
              <a:path w="16641337" h="10920878">
                <a:moveTo>
                  <a:pt x="16641337" y="0"/>
                </a:moveTo>
                <a:lnTo>
                  <a:pt x="0" y="0"/>
                </a:lnTo>
                <a:lnTo>
                  <a:pt x="0" y="10920877"/>
                </a:lnTo>
                <a:lnTo>
                  <a:pt x="16641337" y="10920877"/>
                </a:lnTo>
                <a:lnTo>
                  <a:pt x="16641337" y="0"/>
                </a:lnTo>
                <a:close/>
              </a:path>
            </a:pathLst>
          </a:custGeom>
          <a:blipFill>
            <a:blip r:embed="rId2">
              <a:extLst>
                <a:ext uri="{96DAC541-7B7A-43D3-8B79-37D633B846F1}">
                  <asvg:svgBlip xmlns="" xmlns:asvg="http://schemas.microsoft.com/office/drawing/2016/SVG/main" r:embed="rId6"/>
                </a:ext>
              </a:extLst>
            </a:blip>
            <a:stretch>
              <a:fillRect/>
            </a:stretch>
          </a:blipFill>
        </p:spPr>
      </p:sp>
      <p:sp>
        <p:nvSpPr>
          <p:cNvPr id="5" name="TextBox 5"/>
          <p:cNvSpPr txBox="1"/>
          <p:nvPr/>
        </p:nvSpPr>
        <p:spPr>
          <a:xfrm rot="20870871">
            <a:off x="790982" y="770523"/>
            <a:ext cx="12173725" cy="1384546"/>
          </a:xfrm>
          <a:prstGeom prst="rect">
            <a:avLst/>
          </a:prstGeom>
        </p:spPr>
        <p:txBody>
          <a:bodyPr wrap="square" lIns="0" tIns="0" rIns="0" bIns="0" rtlCol="0" anchor="t">
            <a:spAutoFit/>
          </a:bodyPr>
          <a:lstStyle/>
          <a:p>
            <a:pPr algn="ctr">
              <a:lnSpc>
                <a:spcPts val="10453"/>
              </a:lnSpc>
            </a:pPr>
            <a:r>
              <a:rPr lang="en-US" sz="12000" dirty="0">
                <a:solidFill>
                  <a:srgbClr val="00D596"/>
                </a:solidFill>
                <a:latin typeface="Alata"/>
                <a:ea typeface="Alata"/>
                <a:cs typeface="Alata"/>
                <a:sym typeface="Alata"/>
              </a:rPr>
              <a:t>Thư viện biết đi</a:t>
            </a:r>
          </a:p>
        </p:txBody>
      </p:sp>
      <p:sp>
        <p:nvSpPr>
          <p:cNvPr id="6" name="TextBox 6"/>
          <p:cNvSpPr txBox="1"/>
          <p:nvPr/>
        </p:nvSpPr>
        <p:spPr>
          <a:xfrm>
            <a:off x="2284702" y="3238547"/>
            <a:ext cx="14974598" cy="6388543"/>
          </a:xfrm>
          <a:prstGeom prst="rect">
            <a:avLst/>
          </a:prstGeom>
        </p:spPr>
        <p:txBody>
          <a:bodyPr lIns="0" tIns="0" rIns="0" bIns="0" rtlCol="0" anchor="t">
            <a:spAutoFit/>
          </a:bodyPr>
          <a:lstStyle/>
          <a:p>
            <a:pPr algn="ctr">
              <a:lnSpc>
                <a:spcPts val="4219"/>
              </a:lnSpc>
              <a:spcBef>
                <a:spcPct val="0"/>
              </a:spcBef>
            </a:pPr>
            <a:r>
              <a:rPr lang="en-US" sz="3014" dirty="0">
                <a:solidFill>
                  <a:srgbClr val="000000"/>
                </a:solidFill>
                <a:latin typeface="Alata"/>
                <a:ea typeface="Alata"/>
                <a:cs typeface="Alata"/>
                <a:sym typeface="Alata"/>
              </a:rPr>
              <a:t>Thư viện là nơi lưu giữ sách báo, nơi mọi người đến đọc sách hoặc mượn sách về nhà. Nhiều người nghĩ rằng thư viện chỉ nằm im một chỗ.</a:t>
            </a:r>
          </a:p>
          <a:p>
            <a:pPr algn="ctr">
              <a:lnSpc>
                <a:spcPts val="4219"/>
              </a:lnSpc>
              <a:spcBef>
                <a:spcPct val="0"/>
              </a:spcBef>
            </a:pPr>
            <a:endParaRPr lang="en-US" sz="3014" dirty="0">
              <a:solidFill>
                <a:srgbClr val="000000"/>
              </a:solidFill>
              <a:latin typeface="Alata"/>
              <a:ea typeface="Alata"/>
              <a:cs typeface="Alata"/>
              <a:sym typeface="Alata"/>
            </a:endParaRPr>
          </a:p>
          <a:p>
            <a:pPr algn="ctr">
              <a:lnSpc>
                <a:spcPts val="4219"/>
              </a:lnSpc>
              <a:spcBef>
                <a:spcPct val="0"/>
              </a:spcBef>
            </a:pPr>
            <a:r>
              <a:rPr lang="en-US" sz="3014" dirty="0">
                <a:solidFill>
                  <a:srgbClr val="000000"/>
                </a:solidFill>
                <a:latin typeface="Alata"/>
                <a:ea typeface="Alata"/>
                <a:cs typeface="Alata"/>
                <a:sym typeface="Alata"/>
              </a:rPr>
              <a:t>Nhưng trên thế giới, có rất nhiều thư viện biết đi. Thư viện Lô-gô-xơ của Đức là thư viện nổi lớn nhất thế giới. Nó nằm trên một con tàu biển khổng lồ, có thể chở được 500 hành khách và đã từng đi qua 45 nước trên thế giới.</a:t>
            </a:r>
          </a:p>
          <a:p>
            <a:pPr algn="ctr">
              <a:lnSpc>
                <a:spcPts val="4219"/>
              </a:lnSpc>
              <a:spcBef>
                <a:spcPct val="0"/>
              </a:spcBef>
            </a:pPr>
            <a:endParaRPr lang="en-US" sz="3014" dirty="0">
              <a:solidFill>
                <a:srgbClr val="000000"/>
              </a:solidFill>
              <a:latin typeface="Alata"/>
              <a:ea typeface="Alata"/>
              <a:cs typeface="Alata"/>
              <a:sym typeface="Alata"/>
            </a:endParaRPr>
          </a:p>
          <a:p>
            <a:pPr algn="ctr">
              <a:lnSpc>
                <a:spcPts val="4219"/>
              </a:lnSpc>
              <a:spcBef>
                <a:spcPct val="0"/>
              </a:spcBef>
            </a:pPr>
            <a:r>
              <a:rPr lang="en-US" sz="3014" dirty="0">
                <a:solidFill>
                  <a:srgbClr val="000000"/>
                </a:solidFill>
                <a:latin typeface="Alata"/>
                <a:ea typeface="Alata"/>
                <a:cs typeface="Alata"/>
                <a:sym typeface="Alata"/>
              </a:rPr>
              <a:t>Ở Phần Lan, có hàng trăm thư viện di động trên những chiếc xe buýt cũ, chạy khắp các thành phố lớn. Ở châu Phi, một người thủ thư đã đặt thư viện trên lưng một con lạc đà. Nhờ thế, những cuốn sách có thể băng qua sa mạc để đến với người đọc.</a:t>
            </a:r>
          </a:p>
          <a:p>
            <a:pPr algn="ctr">
              <a:lnSpc>
                <a:spcPts val="4219"/>
              </a:lnSpc>
              <a:spcBef>
                <a:spcPct val="0"/>
              </a:spcBef>
            </a:pPr>
            <a:endParaRPr lang="en-US" sz="3014" dirty="0">
              <a:solidFill>
                <a:srgbClr val="000000"/>
              </a:solidFill>
              <a:latin typeface="Alata"/>
              <a:ea typeface="Alata"/>
              <a:cs typeface="Alata"/>
              <a:sym typeface="Alata"/>
            </a:endParaRPr>
          </a:p>
          <a:p>
            <a:pPr algn="ctr">
              <a:lnSpc>
                <a:spcPts val="4219"/>
              </a:lnSpc>
              <a:spcBef>
                <a:spcPct val="0"/>
              </a:spcBef>
            </a:pPr>
            <a:r>
              <a:rPr lang="en-US" sz="3014" dirty="0">
                <a:solidFill>
                  <a:srgbClr val="000000"/>
                </a:solidFill>
                <a:latin typeface="Alata"/>
                <a:ea typeface="Alata"/>
                <a:cs typeface="Alata"/>
                <a:sym typeface="Alata"/>
              </a:rPr>
              <a:t>(Hải Nam)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559862" flipH="1">
            <a:off x="-316703" y="-856544"/>
            <a:ext cx="17022730" cy="11171166"/>
          </a:xfrm>
          <a:custGeom>
            <a:avLst/>
            <a:gdLst/>
            <a:ahLst/>
            <a:cxnLst/>
            <a:rect l="l" t="t" r="r" b="b"/>
            <a:pathLst>
              <a:path w="17022730" h="11171166">
                <a:moveTo>
                  <a:pt x="17022729" y="0"/>
                </a:moveTo>
                <a:lnTo>
                  <a:pt x="0" y="0"/>
                </a:lnTo>
                <a:lnTo>
                  <a:pt x="0" y="11171166"/>
                </a:lnTo>
                <a:lnTo>
                  <a:pt x="17022729" y="11171166"/>
                </a:lnTo>
                <a:lnTo>
                  <a:pt x="17022729"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TextBox 7"/>
          <p:cNvSpPr txBox="1"/>
          <p:nvPr/>
        </p:nvSpPr>
        <p:spPr>
          <a:xfrm rot="-648122">
            <a:off x="521509" y="1757411"/>
            <a:ext cx="10706236" cy="887222"/>
          </a:xfrm>
          <a:prstGeom prst="rect">
            <a:avLst/>
          </a:prstGeom>
        </p:spPr>
        <p:txBody>
          <a:bodyPr lIns="0" tIns="0" rIns="0" bIns="0" rtlCol="0" anchor="t">
            <a:spAutoFit/>
          </a:bodyPr>
          <a:lstStyle/>
          <a:p>
            <a:pPr algn="ctr">
              <a:lnSpc>
                <a:spcPts val="5920"/>
              </a:lnSpc>
            </a:pPr>
            <a:r>
              <a:rPr lang="en-US" sz="8457" dirty="0">
                <a:solidFill>
                  <a:schemeClr val="accent6">
                    <a:lumMod val="75000"/>
                  </a:schemeClr>
                </a:solidFill>
                <a:latin typeface="Baloo"/>
                <a:ea typeface="Baloo"/>
                <a:cs typeface="Baloo"/>
                <a:sym typeface="Baloo"/>
              </a:rPr>
              <a:t>Giải nghĩa từ</a:t>
            </a:r>
          </a:p>
        </p:txBody>
      </p:sp>
      <p:sp>
        <p:nvSpPr>
          <p:cNvPr id="8" name="TextBox 8"/>
          <p:cNvSpPr txBox="1"/>
          <p:nvPr/>
        </p:nvSpPr>
        <p:spPr>
          <a:xfrm>
            <a:off x="1371601" y="3600526"/>
            <a:ext cx="3604048" cy="1128514"/>
          </a:xfrm>
          <a:prstGeom prst="rect">
            <a:avLst/>
          </a:prstGeom>
        </p:spPr>
        <p:txBody>
          <a:bodyPr wrap="square" lIns="0" tIns="0" rIns="0" bIns="0" rtlCol="0" anchor="t">
            <a:spAutoFit/>
          </a:bodyPr>
          <a:lstStyle/>
          <a:p>
            <a:pPr algn="ctr">
              <a:lnSpc>
                <a:spcPts val="8752"/>
              </a:lnSpc>
              <a:spcBef>
                <a:spcPct val="0"/>
              </a:spcBef>
            </a:pPr>
            <a:r>
              <a:rPr lang="en-US" sz="6251" dirty="0">
                <a:solidFill>
                  <a:srgbClr val="F2649E"/>
                </a:solidFill>
                <a:latin typeface="Baloo"/>
                <a:ea typeface="Baloo"/>
                <a:cs typeface="Baloo"/>
                <a:sym typeface="Baloo"/>
              </a:rPr>
              <a:t>Di động:</a:t>
            </a:r>
          </a:p>
        </p:txBody>
      </p:sp>
      <p:sp>
        <p:nvSpPr>
          <p:cNvPr id="9" name="TextBox 9"/>
          <p:cNvSpPr txBox="1"/>
          <p:nvPr/>
        </p:nvSpPr>
        <p:spPr>
          <a:xfrm>
            <a:off x="5152732" y="3610051"/>
            <a:ext cx="8487067" cy="1013098"/>
          </a:xfrm>
          <a:prstGeom prst="rect">
            <a:avLst/>
          </a:prstGeom>
        </p:spPr>
        <p:txBody>
          <a:bodyPr wrap="square" lIns="0" tIns="0" rIns="0" bIns="0" rtlCol="0" anchor="t">
            <a:spAutoFit/>
          </a:bodyPr>
          <a:lstStyle/>
          <a:p>
            <a:pPr algn="ctr">
              <a:lnSpc>
                <a:spcPts val="7869"/>
              </a:lnSpc>
              <a:spcBef>
                <a:spcPct val="0"/>
              </a:spcBef>
            </a:pPr>
            <a:r>
              <a:rPr lang="en-US" sz="5620" spc="-16" dirty="0">
                <a:solidFill>
                  <a:srgbClr val="F2649E"/>
                </a:solidFill>
                <a:latin typeface="Alata"/>
                <a:ea typeface="Alata"/>
                <a:cs typeface="Alata"/>
                <a:sym typeface="Alata"/>
              </a:rPr>
              <a:t>Không ở nguyên một vị trí</a:t>
            </a:r>
          </a:p>
        </p:txBody>
      </p:sp>
      <p:sp>
        <p:nvSpPr>
          <p:cNvPr id="10" name="TextBox 10"/>
          <p:cNvSpPr txBox="1"/>
          <p:nvPr/>
        </p:nvSpPr>
        <p:spPr>
          <a:xfrm>
            <a:off x="1749972" y="4906862"/>
            <a:ext cx="3225676" cy="1128514"/>
          </a:xfrm>
          <a:prstGeom prst="rect">
            <a:avLst/>
          </a:prstGeom>
        </p:spPr>
        <p:txBody>
          <a:bodyPr wrap="square" lIns="0" tIns="0" rIns="0" bIns="0" rtlCol="0" anchor="t">
            <a:spAutoFit/>
          </a:bodyPr>
          <a:lstStyle/>
          <a:p>
            <a:pPr algn="ctr">
              <a:lnSpc>
                <a:spcPts val="8752"/>
              </a:lnSpc>
              <a:spcBef>
                <a:spcPct val="0"/>
              </a:spcBef>
            </a:pPr>
            <a:r>
              <a:rPr lang="en-US" sz="6251" dirty="0">
                <a:solidFill>
                  <a:srgbClr val="438E20"/>
                </a:solidFill>
                <a:latin typeface="Baloo"/>
                <a:ea typeface="Baloo"/>
                <a:cs typeface="Baloo"/>
                <a:sym typeface="Baloo"/>
              </a:rPr>
              <a:t>Thủ thư:</a:t>
            </a:r>
          </a:p>
        </p:txBody>
      </p:sp>
      <p:sp>
        <p:nvSpPr>
          <p:cNvPr id="11" name="TextBox 11"/>
          <p:cNvSpPr txBox="1"/>
          <p:nvPr/>
        </p:nvSpPr>
        <p:spPr>
          <a:xfrm>
            <a:off x="4975648" y="6839576"/>
            <a:ext cx="10280649" cy="1504866"/>
          </a:xfrm>
          <a:prstGeom prst="rect">
            <a:avLst/>
          </a:prstGeom>
        </p:spPr>
        <p:txBody>
          <a:bodyPr lIns="0" tIns="0" rIns="0" bIns="0" rtlCol="0" anchor="t">
            <a:spAutoFit/>
          </a:bodyPr>
          <a:lstStyle/>
          <a:p>
            <a:pPr algn="ctr">
              <a:lnSpc>
                <a:spcPts val="5845"/>
              </a:lnSpc>
            </a:pPr>
            <a:r>
              <a:rPr lang="en-US" sz="5620" spc="-16" dirty="0">
                <a:solidFill>
                  <a:srgbClr val="0F5C9F"/>
                </a:solidFill>
                <a:latin typeface="Alata"/>
                <a:ea typeface="Alata"/>
                <a:cs typeface="Alata"/>
                <a:sym typeface="Alata"/>
              </a:rPr>
              <a:t>vùng đất có khí hậu khô, nóng, không có hoặc có rất ít cây cối </a:t>
            </a:r>
          </a:p>
        </p:txBody>
      </p:sp>
      <p:sp>
        <p:nvSpPr>
          <p:cNvPr id="12" name="TextBox 12"/>
          <p:cNvSpPr txBox="1"/>
          <p:nvPr/>
        </p:nvSpPr>
        <p:spPr>
          <a:xfrm>
            <a:off x="1856706" y="6639551"/>
            <a:ext cx="3296026" cy="1069925"/>
          </a:xfrm>
          <a:prstGeom prst="rect">
            <a:avLst/>
          </a:prstGeom>
        </p:spPr>
        <p:txBody>
          <a:bodyPr lIns="0" tIns="0" rIns="0" bIns="0" rtlCol="0" anchor="t">
            <a:spAutoFit/>
          </a:bodyPr>
          <a:lstStyle/>
          <a:p>
            <a:pPr algn="ctr">
              <a:lnSpc>
                <a:spcPts val="8752"/>
              </a:lnSpc>
              <a:spcBef>
                <a:spcPct val="0"/>
              </a:spcBef>
            </a:pPr>
            <a:r>
              <a:rPr lang="en-US" sz="6251" dirty="0">
                <a:solidFill>
                  <a:srgbClr val="0F5C9F"/>
                </a:solidFill>
                <a:latin typeface="Baloo"/>
                <a:ea typeface="Baloo"/>
                <a:cs typeface="Baloo"/>
                <a:sym typeface="Baloo"/>
              </a:rPr>
              <a:t>Sa mạc:</a:t>
            </a:r>
          </a:p>
        </p:txBody>
      </p:sp>
      <p:sp>
        <p:nvSpPr>
          <p:cNvPr id="13" name="TextBox 13"/>
          <p:cNvSpPr txBox="1"/>
          <p:nvPr/>
        </p:nvSpPr>
        <p:spPr>
          <a:xfrm>
            <a:off x="4975647" y="4932932"/>
            <a:ext cx="10280649" cy="1013098"/>
          </a:xfrm>
          <a:prstGeom prst="rect">
            <a:avLst/>
          </a:prstGeom>
        </p:spPr>
        <p:txBody>
          <a:bodyPr wrap="square" lIns="0" tIns="0" rIns="0" bIns="0" rtlCol="0" anchor="t">
            <a:spAutoFit/>
          </a:bodyPr>
          <a:lstStyle/>
          <a:p>
            <a:pPr algn="ctr">
              <a:lnSpc>
                <a:spcPts val="7869"/>
              </a:lnSpc>
              <a:spcBef>
                <a:spcPct val="0"/>
              </a:spcBef>
            </a:pPr>
            <a:r>
              <a:rPr lang="en-US" sz="5620" spc="-16" dirty="0">
                <a:solidFill>
                  <a:srgbClr val="438E20"/>
                </a:solidFill>
                <a:latin typeface="Alata"/>
                <a:ea typeface="Alata"/>
                <a:cs typeface="Alata"/>
                <a:sym typeface="Alata"/>
              </a:rPr>
              <a:t>người quản lí sách của thư viện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anim calcmode="lin" valueType="num">
                                      <p:cBhvr>
                                        <p:cTn id="14" dur="500" fill="hold"/>
                                        <p:tgtEl>
                                          <p:spTgt spid="10"/>
                                        </p:tgtEl>
                                        <p:attrNameLst>
                                          <p:attrName>ppt_x</p:attrName>
                                        </p:attrNameLst>
                                      </p:cBhvr>
                                      <p:tavLst>
                                        <p:tav tm="0">
                                          <p:val>
                                            <p:strVal val="#ppt_x"/>
                                          </p:val>
                                        </p:tav>
                                        <p:tav tm="100000">
                                          <p:val>
                                            <p:strVal val="#ppt_x"/>
                                          </p:val>
                                        </p:tav>
                                      </p:tavLst>
                                    </p:anim>
                                    <p:anim calcmode="lin" valueType="num">
                                      <p:cBhvr>
                                        <p:cTn id="15" dur="5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 presetClass="entr" presetSubtype="4"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145">
                                          <p:stCondLst>
                                            <p:cond delay="0"/>
                                          </p:stCondLst>
                                        </p:cTn>
                                        <p:tgtEl>
                                          <p:spTgt spid="11"/>
                                        </p:tgtEl>
                                      </p:cBhvr>
                                    </p:animEffect>
                                    <p:anim calcmode="lin" valueType="num">
                                      <p:cBhvr>
                                        <p:cTn id="36"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7"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8"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39"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40"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41" dur="7">
                                          <p:stCondLst>
                                            <p:cond delay="162"/>
                                          </p:stCondLst>
                                        </p:cTn>
                                        <p:tgtEl>
                                          <p:spTgt spid="11"/>
                                        </p:tgtEl>
                                      </p:cBhvr>
                                      <p:to x="100000" y="60000"/>
                                    </p:animScale>
                                    <p:animScale>
                                      <p:cBhvr>
                                        <p:cTn id="42" dur="41" decel="50000">
                                          <p:stCondLst>
                                            <p:cond delay="169"/>
                                          </p:stCondLst>
                                        </p:cTn>
                                        <p:tgtEl>
                                          <p:spTgt spid="11"/>
                                        </p:tgtEl>
                                      </p:cBhvr>
                                      <p:to x="100000" y="100000"/>
                                    </p:animScale>
                                    <p:animScale>
                                      <p:cBhvr>
                                        <p:cTn id="43" dur="7">
                                          <p:stCondLst>
                                            <p:cond delay="328"/>
                                          </p:stCondLst>
                                        </p:cTn>
                                        <p:tgtEl>
                                          <p:spTgt spid="11"/>
                                        </p:tgtEl>
                                      </p:cBhvr>
                                      <p:to x="100000" y="80000"/>
                                    </p:animScale>
                                    <p:animScale>
                                      <p:cBhvr>
                                        <p:cTn id="44" dur="41" decel="50000">
                                          <p:stCondLst>
                                            <p:cond delay="335"/>
                                          </p:stCondLst>
                                        </p:cTn>
                                        <p:tgtEl>
                                          <p:spTgt spid="11"/>
                                        </p:tgtEl>
                                      </p:cBhvr>
                                      <p:to x="100000" y="100000"/>
                                    </p:animScale>
                                    <p:animScale>
                                      <p:cBhvr>
                                        <p:cTn id="45" dur="7">
                                          <p:stCondLst>
                                            <p:cond delay="410"/>
                                          </p:stCondLst>
                                        </p:cTn>
                                        <p:tgtEl>
                                          <p:spTgt spid="11"/>
                                        </p:tgtEl>
                                      </p:cBhvr>
                                      <p:to x="100000" y="90000"/>
                                    </p:animScale>
                                    <p:animScale>
                                      <p:cBhvr>
                                        <p:cTn id="46" dur="41" decel="50000">
                                          <p:stCondLst>
                                            <p:cond delay="417"/>
                                          </p:stCondLst>
                                        </p:cTn>
                                        <p:tgtEl>
                                          <p:spTgt spid="11"/>
                                        </p:tgtEl>
                                      </p:cBhvr>
                                      <p:to x="100000" y="100000"/>
                                    </p:animScale>
                                    <p:animScale>
                                      <p:cBhvr>
                                        <p:cTn id="47" dur="7">
                                          <p:stCondLst>
                                            <p:cond delay="452"/>
                                          </p:stCondLst>
                                        </p:cTn>
                                        <p:tgtEl>
                                          <p:spTgt spid="11"/>
                                        </p:tgtEl>
                                      </p:cBhvr>
                                      <p:to x="100000" y="95000"/>
                                    </p:animScale>
                                    <p:animScale>
                                      <p:cBhvr>
                                        <p:cTn id="48" dur="41" decel="50000">
                                          <p:stCondLst>
                                            <p:cond delay="459"/>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5400000">
            <a:off x="5583628" y="593613"/>
            <a:ext cx="7913956" cy="10221903"/>
          </a:xfrm>
          <a:custGeom>
            <a:avLst/>
            <a:gdLst/>
            <a:ahLst/>
            <a:cxnLst/>
            <a:rect l="l" t="t" r="r" b="b"/>
            <a:pathLst>
              <a:path w="7913956" h="10221903">
                <a:moveTo>
                  <a:pt x="0" y="0"/>
                </a:moveTo>
                <a:lnTo>
                  <a:pt x="7913956" y="0"/>
                </a:lnTo>
                <a:lnTo>
                  <a:pt x="7913956" y="10221903"/>
                </a:lnTo>
                <a:lnTo>
                  <a:pt x="0" y="10221903"/>
                </a:lnTo>
                <a:lnTo>
                  <a:pt x="0" y="0"/>
                </a:lnTo>
                <a:close/>
              </a:path>
            </a:pathLst>
          </a:custGeom>
          <a:blipFill>
            <a:blip r:embed="rId2">
              <a:extLst>
                <a:ext uri="{96DAC541-7B7A-43D3-8B79-37D633B846F1}">
                  <asvg:svgBlip xmlns="" xmlns:asvg="http://schemas.microsoft.com/office/drawing/2016/SVG/main" r:embed="rId9"/>
                </a:ext>
              </a:extLst>
            </a:blip>
            <a:stretch>
              <a:fillRect/>
            </a:stretch>
          </a:blipFill>
        </p:spPr>
      </p:sp>
      <p:sp>
        <p:nvSpPr>
          <p:cNvPr id="7" name="TextBox 7"/>
          <p:cNvSpPr txBox="1"/>
          <p:nvPr/>
        </p:nvSpPr>
        <p:spPr>
          <a:xfrm rot="-648122">
            <a:off x="465687" y="1975840"/>
            <a:ext cx="9072156" cy="756617"/>
          </a:xfrm>
          <a:prstGeom prst="rect">
            <a:avLst/>
          </a:prstGeom>
        </p:spPr>
        <p:txBody>
          <a:bodyPr lIns="0" tIns="0" rIns="0" bIns="0" rtlCol="0" anchor="t">
            <a:spAutoFit/>
          </a:bodyPr>
          <a:lstStyle/>
          <a:p>
            <a:pPr algn="ctr">
              <a:lnSpc>
                <a:spcPts val="5920"/>
              </a:lnSpc>
            </a:pPr>
            <a:r>
              <a:rPr lang="en-US" sz="8457" dirty="0">
                <a:solidFill>
                  <a:schemeClr val="accent6">
                    <a:lumMod val="75000"/>
                  </a:schemeClr>
                </a:solidFill>
                <a:latin typeface="Baloo"/>
                <a:ea typeface="Baloo"/>
                <a:cs typeface="Baloo"/>
                <a:sym typeface="Baloo"/>
              </a:rPr>
              <a:t>Luyện đọc từ khó</a:t>
            </a:r>
            <a:r>
              <a:rPr lang="en-US" sz="8457" dirty="0">
                <a:solidFill>
                  <a:srgbClr val="FED5FF"/>
                </a:solidFill>
                <a:latin typeface="Baloo"/>
                <a:ea typeface="Baloo"/>
                <a:cs typeface="Baloo"/>
                <a:sym typeface="Baloo"/>
              </a:rPr>
              <a:t>:</a:t>
            </a:r>
          </a:p>
        </p:txBody>
      </p:sp>
      <p:sp>
        <p:nvSpPr>
          <p:cNvPr id="8" name="TextBox 8"/>
          <p:cNvSpPr txBox="1"/>
          <p:nvPr/>
        </p:nvSpPr>
        <p:spPr>
          <a:xfrm>
            <a:off x="5523067" y="2321627"/>
            <a:ext cx="8336173" cy="6634642"/>
          </a:xfrm>
          <a:prstGeom prst="rect">
            <a:avLst/>
          </a:prstGeom>
        </p:spPr>
        <p:txBody>
          <a:bodyPr lIns="0" tIns="0" rIns="0" bIns="0" rtlCol="0" anchor="t">
            <a:spAutoFit/>
          </a:bodyPr>
          <a:lstStyle/>
          <a:p>
            <a:pPr marL="1349804" lvl="1" indent="-674902" algn="ctr">
              <a:lnSpc>
                <a:spcPts val="8752"/>
              </a:lnSpc>
              <a:buFont typeface="Arial"/>
              <a:buChar char="•"/>
            </a:pPr>
            <a:r>
              <a:rPr lang="en-US" sz="6251" dirty="0">
                <a:solidFill>
                  <a:srgbClr val="E01073"/>
                </a:solidFill>
                <a:latin typeface="Alata"/>
                <a:ea typeface="Alata"/>
                <a:cs typeface="Alata"/>
                <a:sym typeface="Alata"/>
              </a:rPr>
              <a:t>Lưu giữ</a:t>
            </a:r>
          </a:p>
          <a:p>
            <a:pPr marL="1349804" lvl="1" indent="-674902" algn="ctr">
              <a:lnSpc>
                <a:spcPts val="8752"/>
              </a:lnSpc>
              <a:buFont typeface="Arial"/>
              <a:buChar char="•"/>
            </a:pPr>
            <a:r>
              <a:rPr lang="en-US" sz="6251" dirty="0">
                <a:solidFill>
                  <a:srgbClr val="E01073"/>
                </a:solidFill>
                <a:latin typeface="Alata"/>
                <a:ea typeface="Alata"/>
                <a:cs typeface="Alata"/>
                <a:sym typeface="Alata"/>
              </a:rPr>
              <a:t>Sách báo</a:t>
            </a:r>
          </a:p>
          <a:p>
            <a:pPr marL="1349804" lvl="1" indent="-674902" algn="ctr">
              <a:lnSpc>
                <a:spcPts val="8752"/>
              </a:lnSpc>
              <a:buFont typeface="Arial"/>
              <a:buChar char="•"/>
            </a:pPr>
            <a:r>
              <a:rPr lang="en-US" sz="6251" dirty="0">
                <a:solidFill>
                  <a:srgbClr val="E01073"/>
                </a:solidFill>
                <a:latin typeface="Alata"/>
                <a:ea typeface="Alata"/>
                <a:cs typeface="Alata"/>
                <a:sym typeface="Alata"/>
              </a:rPr>
              <a:t>Nằm im</a:t>
            </a:r>
          </a:p>
          <a:p>
            <a:pPr marL="1349804" lvl="1" indent="-674902" algn="ctr">
              <a:lnSpc>
                <a:spcPts val="8752"/>
              </a:lnSpc>
              <a:buFont typeface="Arial"/>
              <a:buChar char="•"/>
            </a:pPr>
            <a:r>
              <a:rPr lang="en-US" sz="6251" dirty="0">
                <a:solidFill>
                  <a:srgbClr val="E01073"/>
                </a:solidFill>
                <a:latin typeface="Alata"/>
                <a:ea typeface="Alata"/>
                <a:cs typeface="Alata"/>
                <a:sym typeface="Alata"/>
              </a:rPr>
              <a:t>Thủ thư</a:t>
            </a:r>
          </a:p>
          <a:p>
            <a:pPr marL="1349804" lvl="1" indent="-674902" algn="ctr">
              <a:lnSpc>
                <a:spcPts val="8752"/>
              </a:lnSpc>
              <a:buFont typeface="Arial"/>
              <a:buChar char="•"/>
            </a:pPr>
            <a:r>
              <a:rPr lang="en-US" sz="6251" dirty="0">
                <a:solidFill>
                  <a:srgbClr val="E01073"/>
                </a:solidFill>
                <a:latin typeface="Alata"/>
                <a:ea typeface="Alata"/>
                <a:cs typeface="Alata"/>
                <a:sym typeface="Alata"/>
              </a:rPr>
              <a:t>Thư viện Lô-gô-xơ</a:t>
            </a:r>
          </a:p>
          <a:p>
            <a:pPr marL="1349804" lvl="1" indent="-674902" algn="ctr">
              <a:lnSpc>
                <a:spcPts val="8752"/>
              </a:lnSpc>
              <a:buFont typeface="Arial"/>
              <a:buChar char="•"/>
            </a:pPr>
            <a:r>
              <a:rPr lang="en-US" sz="6251" dirty="0">
                <a:solidFill>
                  <a:srgbClr val="E01073"/>
                </a:solidFill>
                <a:latin typeface="Alata"/>
                <a:ea typeface="Alata"/>
                <a:cs typeface="Alata"/>
                <a:sym typeface="Alata"/>
              </a:rPr>
              <a:t>Xe buýt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750"/>
                                        <p:tgtEl>
                                          <p:spTgt spid="7"/>
                                        </p:tgtEl>
                                      </p:cBhvr>
                                    </p:animEffect>
                                  </p:childTnLst>
                                </p:cTn>
                              </p:par>
                            </p:childTnLst>
                          </p:cTn>
                        </p:par>
                        <p:par>
                          <p:cTn id="8" fill="hold">
                            <p:stCondLst>
                              <p:cond delay="75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 calcmode="lin" valueType="num">
                                      <p:cBhvr>
                                        <p:cTn id="19" dur="500" fill="hold"/>
                                        <p:tgtEl>
                                          <p:spTgt spid="8"/>
                                        </p:tgtEl>
                                        <p:attrNameLst>
                                          <p:attrName>style.rotation</p:attrName>
                                        </p:attrNameLst>
                                      </p:cBhvr>
                                      <p:tavLst>
                                        <p:tav tm="0">
                                          <p:val>
                                            <p:fltVal val="90"/>
                                          </p:val>
                                        </p:tav>
                                        <p:tav tm="100000">
                                          <p:val>
                                            <p:fltVal val="0"/>
                                          </p:val>
                                        </p:tav>
                                      </p:tavLst>
                                    </p:anim>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3741189" y="2825129"/>
            <a:ext cx="11199604" cy="7248878"/>
          </a:xfrm>
          <a:custGeom>
            <a:avLst/>
            <a:gdLst/>
            <a:ahLst/>
            <a:cxnLst/>
            <a:rect l="l" t="t" r="r" b="b"/>
            <a:pathLst>
              <a:path w="11199604" h="7248878">
                <a:moveTo>
                  <a:pt x="0" y="0"/>
                </a:moveTo>
                <a:lnTo>
                  <a:pt x="11199604" y="0"/>
                </a:lnTo>
                <a:lnTo>
                  <a:pt x="11199604" y="7248878"/>
                </a:lnTo>
                <a:lnTo>
                  <a:pt x="0" y="7248878"/>
                </a:lnTo>
                <a:lnTo>
                  <a:pt x="0" y="0"/>
                </a:lnTo>
                <a:close/>
              </a:path>
            </a:pathLst>
          </a:custGeom>
          <a:blipFill>
            <a:blip r:embed="rId2">
              <a:extLst>
                <a:ext uri="{96DAC541-7B7A-43D3-8B79-37D633B846F1}">
                  <asvg:svgBlip xmlns="" xmlns:asvg="http://schemas.microsoft.com/office/drawing/2016/SVG/main" r:embed="rId9"/>
                </a:ext>
              </a:extLst>
            </a:blip>
            <a:stretch>
              <a:fillRect/>
            </a:stretch>
          </a:blipFill>
        </p:spPr>
      </p:sp>
      <p:sp>
        <p:nvSpPr>
          <p:cNvPr id="7" name="TextBox 7"/>
          <p:cNvSpPr txBox="1"/>
          <p:nvPr/>
        </p:nvSpPr>
        <p:spPr>
          <a:xfrm>
            <a:off x="4004308" y="3142974"/>
            <a:ext cx="10673366" cy="5963171"/>
          </a:xfrm>
          <a:prstGeom prst="rect">
            <a:avLst/>
          </a:prstGeom>
        </p:spPr>
        <p:txBody>
          <a:bodyPr lIns="0" tIns="0" rIns="0" bIns="0" rtlCol="0" anchor="t">
            <a:spAutoFit/>
          </a:bodyPr>
          <a:lstStyle/>
          <a:p>
            <a:pPr algn="ctr">
              <a:lnSpc>
                <a:spcPts val="9282"/>
              </a:lnSpc>
              <a:spcBef>
                <a:spcPct val="0"/>
              </a:spcBef>
            </a:pPr>
            <a:r>
              <a:rPr lang="en-US" sz="6630" dirty="0">
                <a:solidFill>
                  <a:srgbClr val="00D596"/>
                </a:solidFill>
                <a:latin typeface="Alata"/>
                <a:ea typeface="Alata"/>
                <a:cs typeface="Alata"/>
                <a:sym typeface="Alata"/>
              </a:rPr>
              <a:t>Nó nằm trên một con tàu biển khổng lồ, có thể chở được </a:t>
            </a:r>
            <a:r>
              <a:rPr lang="en-US" sz="6630" dirty="0" smtClean="0">
                <a:solidFill>
                  <a:srgbClr val="00D596"/>
                </a:solidFill>
                <a:latin typeface="Alata"/>
                <a:ea typeface="Alata"/>
                <a:cs typeface="Alata"/>
                <a:sym typeface="Alata"/>
              </a:rPr>
              <a:t>500 </a:t>
            </a:r>
            <a:r>
              <a:rPr lang="en-US" sz="6630" dirty="0">
                <a:solidFill>
                  <a:srgbClr val="00D596"/>
                </a:solidFill>
                <a:latin typeface="Alata"/>
                <a:ea typeface="Alata"/>
                <a:cs typeface="Alata"/>
                <a:sym typeface="Alata"/>
              </a:rPr>
              <a:t>hành </a:t>
            </a:r>
            <a:r>
              <a:rPr lang="en-US" sz="6630" dirty="0" smtClean="0">
                <a:solidFill>
                  <a:srgbClr val="00D596"/>
                </a:solidFill>
                <a:latin typeface="Alata"/>
                <a:ea typeface="Alata"/>
                <a:cs typeface="Alata"/>
                <a:sym typeface="Alata"/>
              </a:rPr>
              <a:t>khách  </a:t>
            </a:r>
            <a:r>
              <a:rPr lang="en-US" sz="6630" dirty="0">
                <a:solidFill>
                  <a:srgbClr val="00D596"/>
                </a:solidFill>
                <a:latin typeface="Alata"/>
                <a:ea typeface="Alata"/>
                <a:cs typeface="Alata"/>
                <a:sym typeface="Alata"/>
              </a:rPr>
              <a:t>và đã từng đi qua 45 nước trên thế giới...</a:t>
            </a:r>
          </a:p>
        </p:txBody>
      </p:sp>
      <p:sp>
        <p:nvSpPr>
          <p:cNvPr id="8" name="Freeform 8"/>
          <p:cNvSpPr/>
          <p:nvPr/>
        </p:nvSpPr>
        <p:spPr>
          <a:xfrm>
            <a:off x="9795909" y="4516478"/>
            <a:ext cx="484137" cy="864530"/>
          </a:xfrm>
          <a:custGeom>
            <a:avLst/>
            <a:gdLst/>
            <a:ahLst/>
            <a:cxnLst/>
            <a:rect l="l" t="t" r="r" b="b"/>
            <a:pathLst>
              <a:path w="484137" h="864530">
                <a:moveTo>
                  <a:pt x="0" y="0"/>
                </a:moveTo>
                <a:lnTo>
                  <a:pt x="484136" y="0"/>
                </a:lnTo>
                <a:lnTo>
                  <a:pt x="484136" y="864530"/>
                </a:lnTo>
                <a:lnTo>
                  <a:pt x="0" y="86453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9" name="TextBox 9"/>
          <p:cNvSpPr txBox="1"/>
          <p:nvPr/>
        </p:nvSpPr>
        <p:spPr>
          <a:xfrm rot="-648122">
            <a:off x="465687" y="1975840"/>
            <a:ext cx="9072156" cy="756617"/>
          </a:xfrm>
          <a:prstGeom prst="rect">
            <a:avLst/>
          </a:prstGeom>
        </p:spPr>
        <p:txBody>
          <a:bodyPr lIns="0" tIns="0" rIns="0" bIns="0" rtlCol="0" anchor="t">
            <a:spAutoFit/>
          </a:bodyPr>
          <a:lstStyle/>
          <a:p>
            <a:pPr algn="ctr">
              <a:lnSpc>
                <a:spcPts val="5920"/>
              </a:lnSpc>
            </a:pPr>
            <a:r>
              <a:rPr lang="en-US" sz="8457" dirty="0">
                <a:solidFill>
                  <a:schemeClr val="accent3">
                    <a:lumMod val="75000"/>
                  </a:schemeClr>
                </a:solidFill>
                <a:latin typeface="Baloo"/>
                <a:ea typeface="Baloo"/>
                <a:cs typeface="Baloo"/>
                <a:sym typeface="Baloo"/>
              </a:rPr>
              <a:t>Luyện đọc câu dài</a:t>
            </a:r>
            <a:r>
              <a:rPr lang="en-US" sz="8457" dirty="0">
                <a:solidFill>
                  <a:srgbClr val="FED5FF"/>
                </a:solidFill>
                <a:latin typeface="Baloo"/>
                <a:ea typeface="Baloo"/>
                <a:cs typeface="Baloo"/>
                <a:sym typeface="Baloo"/>
              </a:rPr>
              <a:t>:</a:t>
            </a:r>
          </a:p>
        </p:txBody>
      </p:sp>
      <p:sp>
        <p:nvSpPr>
          <p:cNvPr id="10" name="Freeform 10"/>
          <p:cNvSpPr/>
          <p:nvPr/>
        </p:nvSpPr>
        <p:spPr>
          <a:xfrm>
            <a:off x="12876651" y="5585038"/>
            <a:ext cx="484137" cy="864530"/>
          </a:xfrm>
          <a:custGeom>
            <a:avLst/>
            <a:gdLst/>
            <a:ahLst/>
            <a:cxnLst/>
            <a:rect l="l" t="t" r="r" b="b"/>
            <a:pathLst>
              <a:path w="484137" h="864530">
                <a:moveTo>
                  <a:pt x="0" y="0"/>
                </a:moveTo>
                <a:lnTo>
                  <a:pt x="484137" y="0"/>
                </a:lnTo>
                <a:lnTo>
                  <a:pt x="484137" y="864530"/>
                </a:lnTo>
                <a:lnTo>
                  <a:pt x="0" y="86453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1" name="Freeform 11"/>
          <p:cNvSpPr/>
          <p:nvPr/>
        </p:nvSpPr>
        <p:spPr>
          <a:xfrm>
            <a:off x="13759765" y="6935175"/>
            <a:ext cx="484137" cy="864530"/>
          </a:xfrm>
          <a:custGeom>
            <a:avLst/>
            <a:gdLst/>
            <a:ahLst/>
            <a:cxnLst/>
            <a:rect l="l" t="t" r="r" b="b"/>
            <a:pathLst>
              <a:path w="484137" h="864530">
                <a:moveTo>
                  <a:pt x="0" y="0"/>
                </a:moveTo>
                <a:lnTo>
                  <a:pt x="484137" y="0"/>
                </a:lnTo>
                <a:lnTo>
                  <a:pt x="484137" y="864530"/>
                </a:lnTo>
                <a:lnTo>
                  <a:pt x="0" y="86453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2" name="Freeform 12"/>
          <p:cNvSpPr/>
          <p:nvPr/>
        </p:nvSpPr>
        <p:spPr>
          <a:xfrm>
            <a:off x="11729251" y="8030771"/>
            <a:ext cx="484137" cy="864530"/>
          </a:xfrm>
          <a:custGeom>
            <a:avLst/>
            <a:gdLst/>
            <a:ahLst/>
            <a:cxnLst/>
            <a:rect l="l" t="t" r="r" b="b"/>
            <a:pathLst>
              <a:path w="484137" h="864530">
                <a:moveTo>
                  <a:pt x="0" y="0"/>
                </a:moveTo>
                <a:lnTo>
                  <a:pt x="484137" y="0"/>
                </a:lnTo>
                <a:lnTo>
                  <a:pt x="484137" y="864530"/>
                </a:lnTo>
                <a:lnTo>
                  <a:pt x="0" y="86453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3" name="Freeform 13"/>
          <p:cNvSpPr/>
          <p:nvPr/>
        </p:nvSpPr>
        <p:spPr>
          <a:xfrm>
            <a:off x="11366980" y="8030771"/>
            <a:ext cx="484137" cy="864530"/>
          </a:xfrm>
          <a:custGeom>
            <a:avLst/>
            <a:gdLst/>
            <a:ahLst/>
            <a:cxnLst/>
            <a:rect l="l" t="t" r="r" b="b"/>
            <a:pathLst>
              <a:path w="484137" h="864530">
                <a:moveTo>
                  <a:pt x="0" y="0"/>
                </a:moveTo>
                <a:lnTo>
                  <a:pt x="484137" y="0"/>
                </a:lnTo>
                <a:lnTo>
                  <a:pt x="484137" y="864530"/>
                </a:lnTo>
                <a:lnTo>
                  <a:pt x="0" y="86453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 calcmode="lin" valueType="num">
                                      <p:cBhvr>
                                        <p:cTn id="19" dur="500" fill="hold"/>
                                        <p:tgtEl>
                                          <p:spTgt spid="7"/>
                                        </p:tgtEl>
                                        <p:attrNameLst>
                                          <p:attrName>style.rotation</p:attrName>
                                        </p:attrNameLst>
                                      </p:cBhvr>
                                      <p:tavLst>
                                        <p:tav tm="0">
                                          <p:val>
                                            <p:fltVal val="90"/>
                                          </p:val>
                                        </p:tav>
                                        <p:tav tm="100000">
                                          <p:val>
                                            <p:fltVal val="0"/>
                                          </p:val>
                                        </p:tav>
                                      </p:tavLst>
                                    </p:anim>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 calcmode="lin" valueType="num">
                                      <p:cBhvr>
                                        <p:cTn id="27" dur="500" fill="hold"/>
                                        <p:tgtEl>
                                          <p:spTgt spid="8"/>
                                        </p:tgtEl>
                                        <p:attrNameLst>
                                          <p:attrName>style.rotation</p:attrName>
                                        </p:attrNameLst>
                                      </p:cBhvr>
                                      <p:tavLst>
                                        <p:tav tm="0">
                                          <p:val>
                                            <p:fltVal val="90"/>
                                          </p:val>
                                        </p:tav>
                                        <p:tav tm="100000">
                                          <p:val>
                                            <p:fltVal val="0"/>
                                          </p:val>
                                        </p:tav>
                                      </p:tavLst>
                                    </p:anim>
                                    <p:animEffect transition="in" filter="fade">
                                      <p:cBhvr>
                                        <p:cTn id="28" dur="500"/>
                                        <p:tgtEl>
                                          <p:spTgt spid="8"/>
                                        </p:tgtEl>
                                      </p:cBhvr>
                                    </p:animEffect>
                                  </p:childTnLst>
                                </p:cTn>
                              </p:par>
                            </p:childTnLst>
                          </p:cTn>
                        </p:par>
                        <p:par>
                          <p:cTn id="29" fill="hold">
                            <p:stCondLst>
                              <p:cond delay="500"/>
                            </p:stCondLst>
                            <p:childTnLst>
                              <p:par>
                                <p:cTn id="30" presetID="21" presetClass="entr" presetSubtype="1"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heel(1)">
                                      <p:cBhvr>
                                        <p:cTn id="32" dur="500"/>
                                        <p:tgtEl>
                                          <p:spTgt spid="10"/>
                                        </p:tgtEl>
                                      </p:cBhvr>
                                    </p:animEffect>
                                  </p:childTnLst>
                                </p:cTn>
                              </p:par>
                            </p:childTnLst>
                          </p:cTn>
                        </p:par>
                        <p:par>
                          <p:cTn id="33" fill="hold">
                            <p:stCondLst>
                              <p:cond delay="1000"/>
                            </p:stCondLst>
                            <p:childTnLst>
                              <p:par>
                                <p:cTn id="34" presetID="14" presetClass="entr" presetSubtype="10"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randombar(horizontal)">
                                      <p:cBhvr>
                                        <p:cTn id="36" dur="500"/>
                                        <p:tgtEl>
                                          <p:spTgt spid="11"/>
                                        </p:tgtEl>
                                      </p:cBhvr>
                                    </p:animEffect>
                                  </p:childTnLst>
                                </p:cTn>
                              </p:par>
                            </p:childTnLst>
                          </p:cTn>
                        </p:par>
                        <p:par>
                          <p:cTn id="37" fill="hold">
                            <p:stCondLst>
                              <p:cond delay="1500"/>
                            </p:stCondLst>
                            <p:childTnLst>
                              <p:par>
                                <p:cTn id="38" presetID="31" presetClass="entr" presetSubtype="0" fill="hold" nodeType="after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 calcmode="lin" valueType="num">
                                      <p:cBhvr>
                                        <p:cTn id="42" dur="500" fill="hold"/>
                                        <p:tgtEl>
                                          <p:spTgt spid="13"/>
                                        </p:tgtEl>
                                        <p:attrNameLst>
                                          <p:attrName>style.rotation</p:attrName>
                                        </p:attrNameLst>
                                      </p:cBhvr>
                                      <p:tavLst>
                                        <p:tav tm="0">
                                          <p:val>
                                            <p:fltVal val="90"/>
                                          </p:val>
                                        </p:tav>
                                        <p:tav tm="100000">
                                          <p:val>
                                            <p:fltVal val="0"/>
                                          </p:val>
                                        </p:tav>
                                      </p:tavLst>
                                    </p:anim>
                                    <p:animEffect transition="in" filter="fade">
                                      <p:cBhvr>
                                        <p:cTn id="43" dur="500"/>
                                        <p:tgtEl>
                                          <p:spTgt spid="13"/>
                                        </p:tgtEl>
                                      </p:cBhvr>
                                    </p:animEffect>
                                  </p:childTnLst>
                                </p:cTn>
                              </p:par>
                            </p:childTnLst>
                          </p:cTn>
                        </p:par>
                        <p:par>
                          <p:cTn id="44" fill="hold">
                            <p:stCondLst>
                              <p:cond delay="2000"/>
                            </p:stCondLst>
                            <p:childTnLst>
                              <p:par>
                                <p:cTn id="45" presetID="31" presetClass="entr" presetSubtype="0"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anim calcmode="lin" valueType="num">
                                      <p:cBhvr>
                                        <p:cTn id="49" dur="500" fill="hold"/>
                                        <p:tgtEl>
                                          <p:spTgt spid="12"/>
                                        </p:tgtEl>
                                        <p:attrNameLst>
                                          <p:attrName>style.rotation</p:attrName>
                                        </p:attrNameLst>
                                      </p:cBhvr>
                                      <p:tavLst>
                                        <p:tav tm="0">
                                          <p:val>
                                            <p:fltVal val="90"/>
                                          </p:val>
                                        </p:tav>
                                        <p:tav tm="100000">
                                          <p:val>
                                            <p:fltVal val="0"/>
                                          </p:val>
                                        </p:tav>
                                      </p:tavLst>
                                    </p:anim>
                                    <p:animEffect transition="in" filter="fade">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357</TotalTime>
  <Words>1033</Words>
  <Application>Microsoft Office PowerPoint</Application>
  <PresentationFormat>Custom</PresentationFormat>
  <Paragraphs>116</Paragraphs>
  <Slides>26</Slides>
  <Notes>3</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DFPOP1-W9</vt:lpstr>
      <vt:lpstr>Baloo</vt:lpstr>
      <vt:lpstr>Calibri</vt:lpstr>
      <vt:lpstr>Batangas</vt:lpstr>
      <vt:lpstr>Times New Roman</vt:lpstr>
      <vt:lpstr>Arial</vt:lpstr>
      <vt:lpstr>Paytone One</vt:lpstr>
      <vt:lpstr>Alata</vt:lpstr>
      <vt:lpstr>Sigmar One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18: THƯ VIỆN BIẾT ĐI</dc:title>
  <dc:creator>MAIHUNG</dc:creator>
  <cp:lastModifiedBy>MAIHUNG</cp:lastModifiedBy>
  <cp:revision>26</cp:revision>
  <dcterms:created xsi:type="dcterms:W3CDTF">2006-08-16T00:00:00Z</dcterms:created>
  <dcterms:modified xsi:type="dcterms:W3CDTF">2025-04-18T12:39:29Z</dcterms:modified>
  <dc:identifier>DAGhrcidY9U</dc:identifier>
</cp:coreProperties>
</file>