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0"/>
  </p:notesMasterIdLst>
  <p:sldIdLst>
    <p:sldId id="303" r:id="rId2"/>
    <p:sldId id="256" r:id="rId3"/>
    <p:sldId id="285" r:id="rId4"/>
    <p:sldId id="286" r:id="rId5"/>
    <p:sldId id="287" r:id="rId6"/>
    <p:sldId id="288" r:id="rId7"/>
    <p:sldId id="289" r:id="rId8"/>
    <p:sldId id="290" r:id="rId9"/>
  </p:sldIdLst>
  <p:sldSz cx="18288000" cy="10287000"/>
  <p:notesSz cx="6858000" cy="9144000"/>
  <p:embeddedFontLst>
    <p:embeddedFont>
      <p:font typeface="HP001 4 hàng" panose="020B0604020202020204" charset="0"/>
      <p:regular r:id="rId11"/>
      <p:bold r:id="rId12"/>
    </p:embeddedFont>
    <p:embeddedFont>
      <p:font typeface="Baloo" panose="020B0604020202020204" charset="0"/>
      <p:regular r:id="rId13"/>
    </p:embeddedFont>
    <p:embeddedFont>
      <p:font typeface="Calibri" panose="020F0502020204030204" pitchFamily="34" charset="0"/>
      <p:regular r:id="rId14"/>
      <p:bold r:id="rId15"/>
      <p:italic r:id="rId16"/>
      <p:boldItalic r:id="rId17"/>
    </p:embeddedFont>
    <p:embeddedFont>
      <p:font typeface="HP001 4 hang 1 ô ly" panose="020B0604020202020204" charset="0"/>
      <p:bold r:id="rId18"/>
    </p:embeddedFont>
    <p:embeddedFont>
      <p:font typeface="Alata" panose="020B0604020202020204" charset="0"/>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3" d="100"/>
          <a:sy n="53" d="100"/>
        </p:scale>
        <p:origin x="82" y="12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45269F-BB29-4186-A533-0D8669A15E0E}" type="datetimeFigureOut">
              <a:rPr lang="vi-VN" smtClean="0"/>
              <a:t>18/04/2025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74B3-7DCF-4B76-B68F-A3396B349452}" type="slidenum">
              <a:rPr lang="vi-VN" smtClean="0"/>
              <a:t>‹#›</a:t>
            </a:fld>
            <a:endParaRPr lang="vi-VN"/>
          </a:p>
        </p:txBody>
      </p:sp>
    </p:spTree>
    <p:extLst>
      <p:ext uri="{BB962C8B-B14F-4D97-AF65-F5344CB8AC3E}">
        <p14:creationId xmlns:p14="http://schemas.microsoft.com/office/powerpoint/2010/main" val="304223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10A9633-8222-41B5-B0BD-8A40C7ED34D5}" type="slidenum">
              <a:rPr lang="en-US" smtClean="0"/>
              <a:t>1</a:t>
            </a:fld>
            <a:endParaRPr lang="en-US"/>
          </a:p>
        </p:txBody>
      </p:sp>
    </p:spTree>
    <p:extLst>
      <p:ext uri="{BB962C8B-B14F-4D97-AF65-F5344CB8AC3E}">
        <p14:creationId xmlns:p14="http://schemas.microsoft.com/office/powerpoint/2010/main" val="21421282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4/18/2025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7" Type="http://schemas.openxmlformats.org/officeDocument/2006/relationships/image" Target="../media/image106.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09.sv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13.sv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7.xml"/><Relationship Id="rId14" Type="http://schemas.openxmlformats.org/officeDocument/2006/relationships/image" Target="../media/image122.sv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 Id="rId15" Type="http://schemas.openxmlformats.org/officeDocument/2006/relationships/image" Target="../media/image12.png"/><Relationship Id="rId14" Type="http://schemas.openxmlformats.org/officeDocument/2006/relationships/image" Target="../media/image1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
            <a:ext cx="18288000" cy="10277072"/>
          </a:xfrm>
          <a:prstGeom prst="rect">
            <a:avLst/>
          </a:prstGeom>
          <a:solidFill>
            <a:schemeClr val="bg1">
              <a:alpha val="9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defTabSz="1028598">
              <a:defRPr/>
            </a:pPr>
            <a:endParaRPr lang="en-US" sz="1577" dirty="0">
              <a:solidFill>
                <a:prstClr val="black"/>
              </a:solidFill>
              <a:latin typeface="DFPOP1-W9"/>
            </a:endParaRPr>
          </a:p>
        </p:txBody>
      </p:sp>
      <p:sp>
        <p:nvSpPr>
          <p:cNvPr id="5" name="TextBox 4"/>
          <p:cNvSpPr txBox="1"/>
          <p:nvPr/>
        </p:nvSpPr>
        <p:spPr>
          <a:xfrm>
            <a:off x="2171704" y="2915214"/>
            <a:ext cx="13784666" cy="1569660"/>
          </a:xfrm>
          <a:prstGeom prst="rect">
            <a:avLst/>
          </a:prstGeom>
          <a:noFill/>
        </p:spPr>
        <p:txBody>
          <a:bodyPr wrap="square">
            <a:spAutoFit/>
          </a:bodyPr>
          <a:lstStyle/>
          <a:p>
            <a:pPr algn="ctr" defTabSz="771467">
              <a:defRPr/>
            </a:pPr>
            <a:r>
              <a:rPr lang="en-US" sz="4800" b="1" dirty="0">
                <a:solidFill>
                  <a:srgbClr val="FF0000"/>
                </a:solidFill>
                <a:latin typeface="Times New Roman" panose="02020603050405020304" pitchFamily="18" charset="0"/>
                <a:cs typeface="Times New Roman" panose="02020603050405020304" pitchFamily="18" charset="0"/>
              </a:rPr>
              <a:t>CHÀO MỪNG </a:t>
            </a:r>
          </a:p>
          <a:p>
            <a:pPr algn="ctr" defTabSz="771467">
              <a:defRPr/>
            </a:pPr>
            <a:r>
              <a:rPr lang="en-US" sz="4800" b="1" dirty="0">
                <a:solidFill>
                  <a:srgbClr val="FF0000"/>
                </a:solidFill>
                <a:latin typeface="Times New Roman" panose="02020603050405020304" pitchFamily="18" charset="0"/>
                <a:cs typeface="Times New Roman" panose="02020603050405020304" pitchFamily="18" charset="0"/>
              </a:rPr>
              <a:t>QUÝ THẦY, CÔ GIÁO VỀ DỰ GIỜ THĂM LỚP</a:t>
            </a:r>
            <a:endParaRPr lang="en-US" sz="4800" b="1" dirty="0">
              <a:solidFill>
                <a:srgbClr val="FF0000"/>
              </a:solidFill>
              <a:latin typeface="+mj-lt"/>
              <a:cs typeface="Times New Roman" panose="02020603050405020304" pitchFamily="18" charset="0"/>
            </a:endParaRPr>
          </a:p>
        </p:txBody>
      </p:sp>
      <p:sp>
        <p:nvSpPr>
          <p:cNvPr id="6" name="TextBox 5"/>
          <p:cNvSpPr txBox="1"/>
          <p:nvPr/>
        </p:nvSpPr>
        <p:spPr>
          <a:xfrm>
            <a:off x="6415494" y="1712056"/>
            <a:ext cx="7954824" cy="577081"/>
          </a:xfrm>
          <a:prstGeom prst="rect">
            <a:avLst/>
          </a:prstGeom>
          <a:noFill/>
        </p:spPr>
        <p:txBody>
          <a:bodyPr wrap="square">
            <a:spAutoFit/>
          </a:bodyPr>
          <a:lstStyle/>
          <a:p>
            <a:pPr defTabSz="771467">
              <a:defRPr/>
            </a:pPr>
            <a:r>
              <a:rPr lang="en-US" sz="3150" b="1" u="sng" dirty="0">
                <a:solidFill>
                  <a:srgbClr val="002060"/>
                </a:solidFill>
                <a:latin typeface="Times New Roman" panose="02020603050405020304" pitchFamily="18" charset="0"/>
                <a:cs typeface="Times New Roman" panose="02020603050405020304" pitchFamily="18" charset="0"/>
              </a:rPr>
              <a:t>TRƯỜNG TIỂU HỌC HÒA NGHĨA</a:t>
            </a:r>
          </a:p>
        </p:txBody>
      </p:sp>
      <p:sp>
        <p:nvSpPr>
          <p:cNvPr id="8" name="TextBox 7"/>
          <p:cNvSpPr txBox="1"/>
          <p:nvPr/>
        </p:nvSpPr>
        <p:spPr>
          <a:xfrm>
            <a:off x="4114804" y="4815115"/>
            <a:ext cx="9569834" cy="646331"/>
          </a:xfrm>
          <a:prstGeom prst="rect">
            <a:avLst/>
          </a:prstGeom>
          <a:noFill/>
        </p:spPr>
        <p:txBody>
          <a:bodyPr wrap="square">
            <a:spAutoFit/>
          </a:bodyPr>
          <a:lstStyle/>
          <a:p>
            <a:pPr algn="ctr" defTabSz="771467">
              <a:defRPr/>
            </a:pPr>
            <a:r>
              <a:rPr lang="en-US" sz="3600" b="1" dirty="0" err="1">
                <a:solidFill>
                  <a:srgbClr val="FF0000"/>
                </a:solidFill>
                <a:latin typeface="Times New Roman" panose="02020603050405020304" pitchFamily="18" charset="0"/>
                <a:cs typeface="Times New Roman" panose="02020603050405020304" pitchFamily="18" charset="0"/>
              </a:rPr>
              <a:t>Môn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Tiếng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Việt</a:t>
            </a:r>
            <a:r>
              <a:rPr lang="en-US" sz="3600" b="1" dirty="0">
                <a:solidFill>
                  <a:srgbClr val="FF0000"/>
                </a:solidFill>
                <a:latin typeface="Times New Roman" panose="02020603050405020304" pitchFamily="18" charset="0"/>
                <a:cs typeface="Times New Roman" panose="02020603050405020304" pitchFamily="18" charset="0"/>
              </a:rPr>
              <a:t> - </a:t>
            </a:r>
            <a:r>
              <a:rPr lang="en-US" sz="3600" b="1" dirty="0" err="1">
                <a:solidFill>
                  <a:srgbClr val="FF0000"/>
                </a:solidFill>
                <a:latin typeface="Times New Roman" panose="02020603050405020304" pitchFamily="18" charset="0"/>
                <a:cs typeface="Times New Roman" panose="02020603050405020304" pitchFamily="18" charset="0"/>
              </a:rPr>
              <a:t>Lớp</a:t>
            </a:r>
            <a:r>
              <a:rPr lang="en-US" sz="3600" b="1" dirty="0">
                <a:solidFill>
                  <a:srgbClr val="FF0000"/>
                </a:solidFill>
                <a:latin typeface="Times New Roman" panose="02020603050405020304" pitchFamily="18" charset="0"/>
                <a:cs typeface="Times New Roman" panose="02020603050405020304" pitchFamily="18" charset="0"/>
              </a:rPr>
              <a:t> 2A</a:t>
            </a:r>
          </a:p>
        </p:txBody>
      </p:sp>
      <p:pic>
        <p:nvPicPr>
          <p:cNvPr id="9" name="图片 10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8750557"/>
            <a:ext cx="16007477" cy="1526516"/>
          </a:xfrm>
          <a:prstGeom prst="rect">
            <a:avLst/>
          </a:prstGeom>
        </p:spPr>
      </p:pic>
      <p:pic>
        <p:nvPicPr>
          <p:cNvPr id="10" name="图片 9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7494" y="8601022"/>
            <a:ext cx="4869869" cy="1526516"/>
          </a:xfrm>
          <a:prstGeom prst="rect">
            <a:avLst/>
          </a:prstGeom>
        </p:spPr>
      </p:pic>
      <p:pic>
        <p:nvPicPr>
          <p:cNvPr id="11" name="图片 9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06330" y="6155446"/>
            <a:ext cx="2781671" cy="4077872"/>
          </a:xfrm>
          <a:prstGeom prst="rect">
            <a:avLst/>
          </a:prstGeom>
        </p:spPr>
      </p:pic>
      <p:sp>
        <p:nvSpPr>
          <p:cNvPr id="12" name="TextBox 11"/>
          <p:cNvSpPr txBox="1"/>
          <p:nvPr/>
        </p:nvSpPr>
        <p:spPr>
          <a:xfrm>
            <a:off x="4279118" y="6155446"/>
            <a:ext cx="9569834" cy="646331"/>
          </a:xfrm>
          <a:prstGeom prst="rect">
            <a:avLst/>
          </a:prstGeom>
          <a:noFill/>
        </p:spPr>
        <p:txBody>
          <a:bodyPr wrap="square">
            <a:spAutoFit/>
          </a:bodyPr>
          <a:lstStyle/>
          <a:p>
            <a:pPr algn="ctr" defTabSz="771467">
              <a:defRPr/>
            </a:pPr>
            <a:r>
              <a:rPr lang="en-US" sz="3600" b="1" dirty="0" err="1">
                <a:solidFill>
                  <a:srgbClr val="FF0000"/>
                </a:solidFill>
                <a:latin typeface="Times New Roman" panose="02020603050405020304" pitchFamily="18" charset="0"/>
                <a:cs typeface="Times New Roman" panose="02020603050405020304" pitchFamily="18" charset="0"/>
              </a:rPr>
              <a:t>Giáo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viên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Nguyễn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Thị</a:t>
            </a:r>
            <a:r>
              <a:rPr lang="en-US" sz="3600" b="1" dirty="0">
                <a:solidFill>
                  <a:srgbClr val="FF0000"/>
                </a:solidFill>
                <a:latin typeface="Times New Roman" panose="02020603050405020304" pitchFamily="18" charset="0"/>
                <a:cs typeface="Times New Roman" panose="02020603050405020304" pitchFamily="18" charset="0"/>
              </a:rPr>
              <a:t> Mai Lan</a:t>
            </a:r>
          </a:p>
        </p:txBody>
      </p:sp>
    </p:spTree>
    <p:extLst>
      <p:ext uri="{BB962C8B-B14F-4D97-AF65-F5344CB8AC3E}">
        <p14:creationId xmlns:p14="http://schemas.microsoft.com/office/powerpoint/2010/main" val="1681420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1"/>
          <p:cNvSpPr txBox="1"/>
          <p:nvPr/>
        </p:nvSpPr>
        <p:spPr>
          <a:xfrm>
            <a:off x="1608094" y="1151279"/>
            <a:ext cx="14662448" cy="3137844"/>
          </a:xfrm>
          <a:prstGeom prst="rect">
            <a:avLst/>
          </a:prstGeom>
        </p:spPr>
        <p:txBody>
          <a:bodyPr lIns="0" tIns="0" rIns="0" bIns="0" rtlCol="0" anchor="t">
            <a:spAutoFit/>
          </a:bodyPr>
          <a:lstStyle/>
          <a:p>
            <a:pPr algn="ctr">
              <a:lnSpc>
                <a:spcPts val="14521"/>
              </a:lnSpc>
            </a:pPr>
            <a:r>
              <a:rPr lang="en-US" sz="10372" dirty="0">
                <a:solidFill>
                  <a:srgbClr val="2B5796"/>
                </a:solidFill>
                <a:latin typeface="Alata"/>
                <a:ea typeface="Alata"/>
                <a:cs typeface="Alata"/>
                <a:sym typeface="Alata"/>
              </a:rPr>
              <a:t>Bài 18: THƯ VIỆN BIẾT ĐI</a:t>
            </a:r>
          </a:p>
        </p:txBody>
      </p:sp>
      <p:sp>
        <p:nvSpPr>
          <p:cNvPr id="12" name="TextBox 12"/>
          <p:cNvSpPr txBox="1"/>
          <p:nvPr/>
        </p:nvSpPr>
        <p:spPr>
          <a:xfrm>
            <a:off x="7236170" y="2968061"/>
            <a:ext cx="3406295" cy="1338380"/>
          </a:xfrm>
          <a:prstGeom prst="rect">
            <a:avLst/>
          </a:prstGeom>
        </p:spPr>
        <p:txBody>
          <a:bodyPr lIns="0" tIns="0" rIns="0" bIns="0" rtlCol="0" anchor="t">
            <a:spAutoFit/>
          </a:bodyPr>
          <a:lstStyle/>
          <a:p>
            <a:pPr algn="ctr">
              <a:lnSpc>
                <a:spcPts val="11277"/>
              </a:lnSpc>
            </a:pPr>
            <a:r>
              <a:rPr lang="en-US" sz="8055" dirty="0" err="1">
                <a:solidFill>
                  <a:srgbClr val="00857D"/>
                </a:solidFill>
                <a:latin typeface="Alata"/>
                <a:ea typeface="Alata"/>
                <a:cs typeface="Alata"/>
                <a:sym typeface="Alata"/>
              </a:rPr>
              <a:t>Tiết</a:t>
            </a:r>
            <a:r>
              <a:rPr lang="en-US" sz="8055" dirty="0">
                <a:solidFill>
                  <a:srgbClr val="00857D"/>
                </a:solidFill>
                <a:latin typeface="Alata"/>
                <a:ea typeface="Alata"/>
                <a:cs typeface="Alata"/>
                <a:sym typeface="Alata"/>
              </a:rPr>
              <a:t> </a:t>
            </a:r>
            <a:r>
              <a:rPr lang="en-US" sz="8055" dirty="0" smtClean="0">
                <a:solidFill>
                  <a:srgbClr val="00857D"/>
                </a:solidFill>
                <a:latin typeface="Alata"/>
                <a:ea typeface="Alata"/>
                <a:cs typeface="Alata"/>
                <a:sym typeface="Alata"/>
              </a:rPr>
              <a:t>3</a:t>
            </a:r>
            <a:endParaRPr lang="en-US" sz="8055" dirty="0">
              <a:solidFill>
                <a:srgbClr val="00857D"/>
              </a:solidFill>
              <a:latin typeface="Alata"/>
              <a:ea typeface="Alata"/>
              <a:cs typeface="Alata"/>
              <a:sym typeface="Alata"/>
            </a:endParaRPr>
          </a:p>
        </p:txBody>
      </p:sp>
      <p:sp>
        <p:nvSpPr>
          <p:cNvPr id="6" name="TextBox 13"/>
          <p:cNvSpPr txBox="1"/>
          <p:nvPr/>
        </p:nvSpPr>
        <p:spPr>
          <a:xfrm>
            <a:off x="1808952" y="4838700"/>
            <a:ext cx="14426954" cy="3082220"/>
          </a:xfrm>
          <a:prstGeom prst="rect">
            <a:avLst/>
          </a:prstGeom>
        </p:spPr>
        <p:txBody>
          <a:bodyPr lIns="0" tIns="0" rIns="0" bIns="0" rtlCol="0" anchor="t">
            <a:spAutoFit/>
          </a:bodyPr>
          <a:lstStyle/>
          <a:p>
            <a:pPr algn="ctr">
              <a:lnSpc>
                <a:spcPts val="12291"/>
              </a:lnSpc>
            </a:pPr>
            <a:r>
              <a:rPr lang="en-US" sz="8779" dirty="0">
                <a:solidFill>
                  <a:srgbClr val="0CC0DF"/>
                </a:solidFill>
                <a:latin typeface="Baloo"/>
                <a:ea typeface="Baloo"/>
                <a:cs typeface="Baloo"/>
                <a:sym typeface="Baloo"/>
              </a:rPr>
              <a:t>Nghe - viết:  Thư viện biết đi</a:t>
            </a:r>
          </a:p>
          <a:p>
            <a:pPr algn="ctr">
              <a:lnSpc>
                <a:spcPts val="12291"/>
              </a:lnSpc>
            </a:pPr>
            <a:endParaRPr lang="en-US" sz="8779" dirty="0">
              <a:solidFill>
                <a:srgbClr val="0CC0DF"/>
              </a:solidFill>
              <a:latin typeface="Baloo"/>
              <a:ea typeface="Baloo"/>
              <a:cs typeface="Baloo"/>
              <a:sym typeface="Balo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9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42"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anim calcmode="lin" valueType="num">
                                      <p:cBhvr>
                                        <p:cTn id="19" dur="500" fill="hold"/>
                                        <p:tgtEl>
                                          <p:spTgt spid="6"/>
                                        </p:tgtEl>
                                        <p:attrNameLst>
                                          <p:attrName>ppt_x</p:attrName>
                                        </p:attrNameLst>
                                      </p:cBhvr>
                                      <p:tavLst>
                                        <p:tav tm="0">
                                          <p:val>
                                            <p:strVal val="#ppt_x"/>
                                          </p:val>
                                        </p:tav>
                                        <p:tav tm="100000">
                                          <p:val>
                                            <p:strVal val="#ppt_x"/>
                                          </p:val>
                                        </p:tav>
                                      </p:tavLst>
                                    </p:anim>
                                    <p:anim calcmode="lin" valueType="num">
                                      <p:cBhvr>
                                        <p:cTn id="20"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rot="-2052881">
            <a:off x="15356626" y="1065801"/>
            <a:ext cx="2354248" cy="2777342"/>
          </a:xfrm>
          <a:custGeom>
            <a:avLst/>
            <a:gdLst/>
            <a:ahLst/>
            <a:cxnLst/>
            <a:rect l="l" t="t" r="r" b="b"/>
            <a:pathLst>
              <a:path w="2354248" h="2777342">
                <a:moveTo>
                  <a:pt x="0" y="0"/>
                </a:moveTo>
                <a:lnTo>
                  <a:pt x="2354248" y="0"/>
                </a:lnTo>
                <a:lnTo>
                  <a:pt x="2354248" y="2777342"/>
                </a:lnTo>
                <a:lnTo>
                  <a:pt x="0" y="2777342"/>
                </a:lnTo>
                <a:lnTo>
                  <a:pt x="0" y="0"/>
                </a:lnTo>
                <a:close/>
              </a:path>
            </a:pathLst>
          </a:custGeom>
          <a:blipFill>
            <a:blip r:embed="rId2"/>
            <a:stretch>
              <a:fillRect/>
            </a:stretch>
          </a:blipFill>
        </p:spPr>
      </p:sp>
      <p:sp>
        <p:nvSpPr>
          <p:cNvPr id="4" name="Freeform 4"/>
          <p:cNvSpPr/>
          <p:nvPr/>
        </p:nvSpPr>
        <p:spPr>
          <a:xfrm rot="202527">
            <a:off x="539825" y="8063221"/>
            <a:ext cx="2539655" cy="1951301"/>
          </a:xfrm>
          <a:custGeom>
            <a:avLst/>
            <a:gdLst/>
            <a:ahLst/>
            <a:cxnLst/>
            <a:rect l="l" t="t" r="r" b="b"/>
            <a:pathLst>
              <a:path w="2539655" h="1951301">
                <a:moveTo>
                  <a:pt x="0" y="0"/>
                </a:moveTo>
                <a:lnTo>
                  <a:pt x="2539655" y="0"/>
                </a:lnTo>
                <a:lnTo>
                  <a:pt x="2539655" y="1951301"/>
                </a:lnTo>
                <a:lnTo>
                  <a:pt x="0" y="1951301"/>
                </a:lnTo>
                <a:lnTo>
                  <a:pt x="0" y="0"/>
                </a:lnTo>
                <a:close/>
              </a:path>
            </a:pathLst>
          </a:custGeom>
          <a:blipFill>
            <a:blip r:embed="rId3"/>
            <a:stretch>
              <a:fillRect/>
            </a:stretch>
          </a:blipFill>
        </p:spPr>
      </p:sp>
      <p:sp>
        <p:nvSpPr>
          <p:cNvPr id="5" name="TextBox 5"/>
          <p:cNvSpPr txBox="1"/>
          <p:nvPr/>
        </p:nvSpPr>
        <p:spPr>
          <a:xfrm>
            <a:off x="1374991" y="3381563"/>
            <a:ext cx="13703121" cy="4296048"/>
          </a:xfrm>
          <a:prstGeom prst="rect">
            <a:avLst/>
          </a:prstGeom>
        </p:spPr>
        <p:txBody>
          <a:bodyPr lIns="0" tIns="0" rIns="0" bIns="0" rtlCol="0" anchor="t">
            <a:spAutoFit/>
          </a:bodyPr>
          <a:lstStyle/>
          <a:p>
            <a:pPr algn="ctr">
              <a:lnSpc>
                <a:spcPts val="6719"/>
              </a:lnSpc>
              <a:spcBef>
                <a:spcPct val="0"/>
              </a:spcBef>
            </a:pPr>
            <a:r>
              <a:rPr lang="en-US" sz="4800" b="1" spc="-201" dirty="0">
                <a:solidFill>
                  <a:srgbClr val="000000"/>
                </a:solidFill>
                <a:latin typeface="HP001 4 hàng" panose="020B0603050302020204" pitchFamily="34" charset="0"/>
                <a:ea typeface="Alata"/>
                <a:cs typeface="Alata"/>
                <a:sym typeface="Alata"/>
              </a:rPr>
              <a:t>    </a:t>
            </a:r>
            <a:r>
              <a:rPr lang="en-US" sz="4800" b="1" spc="-201" dirty="0">
                <a:solidFill>
                  <a:srgbClr val="000000"/>
                </a:solidFill>
                <a:latin typeface="HP001 4 hang 1 ô ly" panose="020B0603050302020204" pitchFamily="34" charset="0"/>
                <a:ea typeface="Alata"/>
                <a:cs typeface="Alata"/>
                <a:sym typeface="Alata"/>
              </a:rPr>
              <a:t>     </a:t>
            </a:r>
            <a:r>
              <a:rPr lang="en-US" sz="4800" b="1" spc="-201" dirty="0" smtClean="0">
                <a:solidFill>
                  <a:srgbClr val="000000"/>
                </a:solidFill>
                <a:latin typeface="HP001 4 hang 1 ô ly" panose="020B0603050302020204" pitchFamily="34" charset="0"/>
                <a:ea typeface="Alata"/>
                <a:cs typeface="Alata"/>
                <a:sym typeface="Alata"/>
              </a:rPr>
              <a:t> </a:t>
            </a:r>
            <a:r>
              <a:rPr lang="en-US" sz="4800" b="1" spc="-201" dirty="0">
                <a:solidFill>
                  <a:srgbClr val="000000"/>
                </a:solidFill>
                <a:latin typeface="HP001 4 hang 1 ô ly" panose="020B0603050302020204" pitchFamily="34" charset="0"/>
                <a:ea typeface="Alata"/>
                <a:cs typeface="Alata"/>
                <a:sym typeface="Alata"/>
              </a:rPr>
              <a:t>Ở</a:t>
            </a:r>
            <a:r>
              <a:rPr lang="en-US" sz="4800" b="1" spc="-201" dirty="0" smtClean="0">
                <a:solidFill>
                  <a:srgbClr val="000000"/>
                </a:solidFill>
                <a:latin typeface="HP001 4 hang 1 ô ly" panose="020B0603050302020204" pitchFamily="34" charset="0"/>
                <a:ea typeface="Alata"/>
                <a:cs typeface="Alata"/>
                <a:sym typeface="Alata"/>
              </a:rPr>
              <a:t> </a:t>
            </a:r>
            <a:r>
              <a:rPr lang="en-US" sz="4800" b="1" spc="-201" dirty="0">
                <a:solidFill>
                  <a:srgbClr val="000000"/>
                </a:solidFill>
                <a:latin typeface="HP001 4 hang 1 ô ly" panose="020B0603050302020204" pitchFamily="34" charset="0"/>
                <a:ea typeface="Alata"/>
                <a:cs typeface="Alata"/>
                <a:sym typeface="Alata"/>
              </a:rPr>
              <a:t>Phần Lan, có hàng trăm “thư viện </a:t>
            </a:r>
            <a:r>
              <a:rPr lang="en-US" sz="4800" b="1" spc="-201" dirty="0" smtClean="0">
                <a:solidFill>
                  <a:srgbClr val="000000"/>
                </a:solidFill>
                <a:latin typeface="HP001 4 hang 1 ô ly" panose="020B0603050302020204" pitchFamily="34" charset="0"/>
                <a:ea typeface="Alata"/>
                <a:cs typeface="Alata"/>
                <a:sym typeface="Alata"/>
              </a:rPr>
              <a:t>di </a:t>
            </a:r>
            <a:r>
              <a:rPr lang="en-US" sz="4800" b="1" spc="-201" dirty="0">
                <a:solidFill>
                  <a:srgbClr val="000000"/>
                </a:solidFill>
                <a:latin typeface="HP001 4 hang 1 ô ly" panose="020B0603050302020204" pitchFamily="34" charset="0"/>
                <a:ea typeface="Alata"/>
                <a:cs typeface="Alata"/>
                <a:sym typeface="Alata"/>
              </a:rPr>
              <a:t>động” trên những chiếc xe buýt cũ, chạy khắp các thành phố lớn. Ở châu Phi, một người thủ thư đã đặt thư viện trên lưng một con lạc đà. Nhờ thế, những cuốn sách có thể băng qua sa mạc để đến với người đọc.</a:t>
            </a:r>
          </a:p>
        </p:txBody>
      </p:sp>
      <p:sp>
        <p:nvSpPr>
          <p:cNvPr id="6" name="TextBox 6"/>
          <p:cNvSpPr txBox="1"/>
          <p:nvPr/>
        </p:nvSpPr>
        <p:spPr>
          <a:xfrm>
            <a:off x="2740121" y="1466850"/>
            <a:ext cx="10602486" cy="1301733"/>
          </a:xfrm>
          <a:prstGeom prst="rect">
            <a:avLst/>
          </a:prstGeom>
        </p:spPr>
        <p:txBody>
          <a:bodyPr lIns="0" tIns="0" rIns="0" bIns="0" rtlCol="0" anchor="t">
            <a:spAutoFit/>
          </a:bodyPr>
          <a:lstStyle/>
          <a:p>
            <a:pPr algn="ctr">
              <a:lnSpc>
                <a:spcPts val="9150"/>
              </a:lnSpc>
            </a:pPr>
            <a:r>
              <a:rPr lang="en-US" sz="11437">
                <a:solidFill>
                  <a:srgbClr val="EA6DB4"/>
                </a:solidFill>
                <a:latin typeface="Baloo"/>
                <a:ea typeface="Baloo"/>
                <a:cs typeface="Baloo"/>
                <a:sym typeface="Baloo"/>
              </a:rPr>
              <a:t>Thư viện biết đi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a:off x="6403245" y="3629335"/>
            <a:ext cx="6235017" cy="4151143"/>
          </a:xfrm>
          <a:custGeom>
            <a:avLst/>
            <a:gdLst/>
            <a:ahLst/>
            <a:cxnLst/>
            <a:rect l="l" t="t" r="r" b="b"/>
            <a:pathLst>
              <a:path w="6235017" h="4151143">
                <a:moveTo>
                  <a:pt x="0" y="0"/>
                </a:moveTo>
                <a:lnTo>
                  <a:pt x="6235017" y="0"/>
                </a:lnTo>
                <a:lnTo>
                  <a:pt x="6235017" y="4151143"/>
                </a:lnTo>
                <a:lnTo>
                  <a:pt x="0" y="4151143"/>
                </a:lnTo>
                <a:lnTo>
                  <a:pt x="0" y="0"/>
                </a:lnTo>
                <a:close/>
              </a:path>
            </a:pathLst>
          </a:custGeom>
          <a:blipFill>
            <a:blip r:embed="rId2">
              <a:extLst>
                <a:ext uri="{96DAC541-7B7A-43D3-8B79-37D633B846F1}">
                  <asvg:svgBlip xmlns="" xmlns:asvg="http://schemas.microsoft.com/office/drawing/2016/SVG/main" r:embed="rId7"/>
                </a:ext>
              </a:extLst>
            </a:blip>
            <a:stretch>
              <a:fillRect/>
            </a:stretch>
          </a:blipFill>
        </p:spPr>
      </p:sp>
      <p:sp>
        <p:nvSpPr>
          <p:cNvPr id="7" name="TextBox 7"/>
          <p:cNvSpPr txBox="1"/>
          <p:nvPr/>
        </p:nvSpPr>
        <p:spPr>
          <a:xfrm rot="-556940">
            <a:off x="561358" y="1860299"/>
            <a:ext cx="13001359" cy="1331085"/>
          </a:xfrm>
          <a:prstGeom prst="rect">
            <a:avLst/>
          </a:prstGeom>
        </p:spPr>
        <p:txBody>
          <a:bodyPr lIns="0" tIns="0" rIns="0" bIns="0" rtlCol="0" anchor="t">
            <a:spAutoFit/>
          </a:bodyPr>
          <a:lstStyle/>
          <a:p>
            <a:pPr algn="ctr">
              <a:lnSpc>
                <a:spcPts val="9995"/>
              </a:lnSpc>
              <a:spcBef>
                <a:spcPct val="0"/>
              </a:spcBef>
            </a:pPr>
            <a:r>
              <a:rPr lang="en-US" sz="9995" dirty="0">
                <a:solidFill>
                  <a:srgbClr val="E01073"/>
                </a:solidFill>
                <a:latin typeface="Baloo"/>
                <a:ea typeface="Baloo"/>
                <a:cs typeface="Baloo"/>
                <a:sym typeface="Baloo"/>
              </a:rPr>
              <a:t>Những chữ dễ viết sai:</a:t>
            </a:r>
          </a:p>
        </p:txBody>
      </p:sp>
      <p:sp>
        <p:nvSpPr>
          <p:cNvPr id="8" name="TextBox 8"/>
          <p:cNvSpPr txBox="1"/>
          <p:nvPr/>
        </p:nvSpPr>
        <p:spPr>
          <a:xfrm>
            <a:off x="7581120" y="3572185"/>
            <a:ext cx="3125761" cy="954585"/>
          </a:xfrm>
          <a:prstGeom prst="rect">
            <a:avLst/>
          </a:prstGeom>
        </p:spPr>
        <p:txBody>
          <a:bodyPr lIns="0" tIns="0" rIns="0" bIns="0" rtlCol="0" anchor="t">
            <a:spAutoFit/>
          </a:bodyPr>
          <a:lstStyle/>
          <a:p>
            <a:pPr algn="ctr">
              <a:lnSpc>
                <a:spcPts val="7806"/>
              </a:lnSpc>
              <a:spcBef>
                <a:spcPct val="0"/>
              </a:spcBef>
            </a:pPr>
            <a:r>
              <a:rPr lang="en-US" sz="5576" dirty="0">
                <a:solidFill>
                  <a:srgbClr val="2B5796"/>
                </a:solidFill>
                <a:latin typeface="Baloo"/>
                <a:ea typeface="Baloo"/>
                <a:cs typeface="Baloo"/>
                <a:sym typeface="Baloo"/>
              </a:rPr>
              <a:t>di động</a:t>
            </a:r>
          </a:p>
        </p:txBody>
      </p:sp>
      <p:sp>
        <p:nvSpPr>
          <p:cNvPr id="9" name="TextBox 9"/>
          <p:cNvSpPr txBox="1"/>
          <p:nvPr/>
        </p:nvSpPr>
        <p:spPr>
          <a:xfrm>
            <a:off x="8119886" y="4613820"/>
            <a:ext cx="2426008" cy="954585"/>
          </a:xfrm>
          <a:prstGeom prst="rect">
            <a:avLst/>
          </a:prstGeom>
        </p:spPr>
        <p:txBody>
          <a:bodyPr lIns="0" tIns="0" rIns="0" bIns="0" rtlCol="0" anchor="t">
            <a:spAutoFit/>
          </a:bodyPr>
          <a:lstStyle/>
          <a:p>
            <a:pPr algn="ctr">
              <a:lnSpc>
                <a:spcPts val="7806"/>
              </a:lnSpc>
              <a:spcBef>
                <a:spcPct val="0"/>
              </a:spcBef>
            </a:pPr>
            <a:r>
              <a:rPr lang="en-US" sz="5576" dirty="0">
                <a:solidFill>
                  <a:srgbClr val="00892C"/>
                </a:solidFill>
                <a:latin typeface="Baloo"/>
                <a:ea typeface="Baloo"/>
                <a:cs typeface="Baloo"/>
                <a:sym typeface="Baloo"/>
              </a:rPr>
              <a:t>lạc đà</a:t>
            </a:r>
          </a:p>
        </p:txBody>
      </p:sp>
      <p:sp>
        <p:nvSpPr>
          <p:cNvPr id="10" name="TextBox 10"/>
          <p:cNvSpPr txBox="1"/>
          <p:nvPr/>
        </p:nvSpPr>
        <p:spPr>
          <a:xfrm>
            <a:off x="7581120" y="5719857"/>
            <a:ext cx="2465718" cy="954585"/>
          </a:xfrm>
          <a:prstGeom prst="rect">
            <a:avLst/>
          </a:prstGeom>
        </p:spPr>
        <p:txBody>
          <a:bodyPr lIns="0" tIns="0" rIns="0" bIns="0" rtlCol="0" anchor="t">
            <a:spAutoFit/>
          </a:bodyPr>
          <a:lstStyle/>
          <a:p>
            <a:pPr algn="ctr">
              <a:lnSpc>
                <a:spcPts val="7806"/>
              </a:lnSpc>
              <a:spcBef>
                <a:spcPct val="0"/>
              </a:spcBef>
            </a:pPr>
            <a:r>
              <a:rPr lang="en-US" sz="5576" dirty="0">
                <a:solidFill>
                  <a:srgbClr val="E99E07"/>
                </a:solidFill>
                <a:latin typeface="Baloo"/>
                <a:ea typeface="Baloo"/>
                <a:cs typeface="Baloo"/>
                <a:sym typeface="Baloo"/>
              </a:rPr>
              <a:t>sa mạc</a:t>
            </a:r>
          </a:p>
        </p:txBody>
      </p:sp>
      <p:sp>
        <p:nvSpPr>
          <p:cNvPr id="11" name="TextBox 11"/>
          <p:cNvSpPr txBox="1"/>
          <p:nvPr/>
        </p:nvSpPr>
        <p:spPr>
          <a:xfrm>
            <a:off x="7957873" y="6825894"/>
            <a:ext cx="3125761" cy="954585"/>
          </a:xfrm>
          <a:prstGeom prst="rect">
            <a:avLst/>
          </a:prstGeom>
        </p:spPr>
        <p:txBody>
          <a:bodyPr lIns="0" tIns="0" rIns="0" bIns="0" rtlCol="0" anchor="t">
            <a:spAutoFit/>
          </a:bodyPr>
          <a:lstStyle/>
          <a:p>
            <a:pPr algn="ctr">
              <a:lnSpc>
                <a:spcPts val="7806"/>
              </a:lnSpc>
              <a:spcBef>
                <a:spcPct val="0"/>
              </a:spcBef>
            </a:pPr>
            <a:r>
              <a:rPr lang="en-US" sz="5576" dirty="0">
                <a:solidFill>
                  <a:srgbClr val="FFFFFF"/>
                </a:solidFill>
                <a:latin typeface="Baloo"/>
                <a:ea typeface="Baloo"/>
                <a:cs typeface="Baloo"/>
                <a:sym typeface="Baloo"/>
              </a:rPr>
              <a:t>xe buýt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6"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500"/>
                                        <p:tgtEl>
                                          <p:spTgt spid="5"/>
                                        </p:tgtEl>
                                      </p:cBhvr>
                                    </p:animEffect>
                                  </p:childTnLst>
                                </p:cTn>
                              </p:par>
                            </p:childTnLst>
                          </p:cTn>
                        </p:par>
                        <p:par>
                          <p:cTn id="14" fill="hold">
                            <p:stCondLst>
                              <p:cond delay="1000"/>
                            </p:stCondLst>
                            <p:childTnLst>
                              <p:par>
                                <p:cTn id="15" presetID="6"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500"/>
                                        <p:tgtEl>
                                          <p:spTgt spid="8"/>
                                        </p:tgtEl>
                                      </p:cBhvr>
                                    </p:animEffect>
                                  </p:childTnLst>
                                </p:cTn>
                              </p:par>
                            </p:childTnLst>
                          </p:cTn>
                        </p:par>
                        <p:par>
                          <p:cTn id="18" fill="hold">
                            <p:stCondLst>
                              <p:cond delay="1500"/>
                            </p:stCondLst>
                            <p:childTnLst>
                              <p:par>
                                <p:cTn id="19" presetID="21"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heel(1)">
                                      <p:cBhvr>
                                        <p:cTn id="21" dur="500"/>
                                        <p:tgtEl>
                                          <p:spTgt spid="9"/>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anim calcmode="lin" valueType="num">
                                      <p:cBhvr>
                                        <p:cTn id="26" dur="500" fill="hold"/>
                                        <p:tgtEl>
                                          <p:spTgt spid="10"/>
                                        </p:tgtEl>
                                        <p:attrNameLst>
                                          <p:attrName>ppt_x</p:attrName>
                                        </p:attrNameLst>
                                      </p:cBhvr>
                                      <p:tavLst>
                                        <p:tav tm="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1"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heel(1)">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
          <p:cNvSpPr/>
          <p:nvPr/>
        </p:nvSpPr>
        <p:spPr>
          <a:xfrm>
            <a:off x="2110154" y="590818"/>
            <a:ext cx="8978966" cy="5252695"/>
          </a:xfrm>
          <a:custGeom>
            <a:avLst/>
            <a:gdLst/>
            <a:ahLst/>
            <a:cxnLst/>
            <a:rect l="l" t="t" r="r" b="b"/>
            <a:pathLst>
              <a:path w="8978966" h="5252695">
                <a:moveTo>
                  <a:pt x="0" y="0"/>
                </a:moveTo>
                <a:lnTo>
                  <a:pt x="8978966" y="0"/>
                </a:lnTo>
                <a:lnTo>
                  <a:pt x="8978966" y="5252696"/>
                </a:lnTo>
                <a:lnTo>
                  <a:pt x="0" y="5252696"/>
                </a:lnTo>
                <a:lnTo>
                  <a:pt x="0" y="0"/>
                </a:lnTo>
                <a:close/>
              </a:path>
            </a:pathLst>
          </a:custGeom>
          <a:blipFill>
            <a:blip r:embed="rId2">
              <a:extLst>
                <a:ext uri="{96DAC541-7B7A-43D3-8B79-37D633B846F1}">
                  <asvg:svgBlip xmlns="" xmlns:asvg="http://schemas.microsoft.com/office/drawing/2016/SVG/main" r:embed="rId6"/>
                </a:ext>
              </a:extLst>
            </a:blip>
            <a:stretch>
              <a:fillRect/>
            </a:stretch>
          </a:blipFill>
        </p:spPr>
      </p:sp>
      <p:sp>
        <p:nvSpPr>
          <p:cNvPr id="6" name="TextBox 6"/>
          <p:cNvSpPr txBox="1"/>
          <p:nvPr/>
        </p:nvSpPr>
        <p:spPr>
          <a:xfrm>
            <a:off x="2483427" y="1416215"/>
            <a:ext cx="8232421" cy="3420927"/>
          </a:xfrm>
          <a:prstGeom prst="rect">
            <a:avLst/>
          </a:prstGeom>
        </p:spPr>
        <p:txBody>
          <a:bodyPr lIns="0" tIns="0" rIns="0" bIns="0" rtlCol="0" anchor="t">
            <a:spAutoFit/>
          </a:bodyPr>
          <a:lstStyle/>
          <a:p>
            <a:pPr algn="ctr">
              <a:lnSpc>
                <a:spcPts val="13749"/>
              </a:lnSpc>
              <a:spcBef>
                <a:spcPct val="0"/>
              </a:spcBef>
            </a:pPr>
            <a:r>
              <a:rPr lang="en-US" sz="9821">
                <a:solidFill>
                  <a:srgbClr val="FFFFFF"/>
                </a:solidFill>
                <a:latin typeface="Baloo"/>
                <a:ea typeface="Baloo"/>
                <a:cs typeface="Baloo"/>
                <a:sym typeface="Baloo"/>
              </a:rPr>
              <a:t>Học sinh viết bài vào vở ô li</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DFCFB"/>
        </a:solidFill>
        <a:effectLst/>
      </p:bgPr>
    </p:bg>
    <p:spTree>
      <p:nvGrpSpPr>
        <p:cNvPr id="1" name=""/>
        <p:cNvGrpSpPr/>
        <p:nvPr/>
      </p:nvGrpSpPr>
      <p:grpSpPr>
        <a:xfrm>
          <a:off x="0" y="0"/>
          <a:ext cx="0" cy="0"/>
          <a:chOff x="0" y="0"/>
          <a:chExt cx="0" cy="0"/>
        </a:xfrm>
      </p:grpSpPr>
      <p:sp>
        <p:nvSpPr>
          <p:cNvPr id="2" name="Freeform 2"/>
          <p:cNvSpPr/>
          <p:nvPr/>
        </p:nvSpPr>
        <p:spPr>
          <a:xfrm>
            <a:off x="6062115" y="1859151"/>
            <a:ext cx="2520622" cy="1657309"/>
          </a:xfrm>
          <a:custGeom>
            <a:avLst/>
            <a:gdLst/>
            <a:ahLst/>
            <a:cxnLst/>
            <a:rect l="l" t="t" r="r" b="b"/>
            <a:pathLst>
              <a:path w="2520622" h="1657309">
                <a:moveTo>
                  <a:pt x="0" y="0"/>
                </a:moveTo>
                <a:lnTo>
                  <a:pt x="2520622" y="0"/>
                </a:lnTo>
                <a:lnTo>
                  <a:pt x="2520622" y="1657309"/>
                </a:lnTo>
                <a:lnTo>
                  <a:pt x="0" y="1657309"/>
                </a:lnTo>
                <a:lnTo>
                  <a:pt x="0" y="0"/>
                </a:lnTo>
                <a:close/>
              </a:path>
            </a:pathLst>
          </a:custGeom>
          <a:blipFill>
            <a:blip r:embed="rId2"/>
            <a:stretch>
              <a:fillRect/>
            </a:stretch>
          </a:blipFill>
        </p:spPr>
      </p:sp>
      <p:sp>
        <p:nvSpPr>
          <p:cNvPr id="3" name="Freeform 3"/>
          <p:cNvSpPr/>
          <p:nvPr/>
        </p:nvSpPr>
        <p:spPr>
          <a:xfrm>
            <a:off x="3105418" y="217095"/>
            <a:ext cx="3423664" cy="3049352"/>
          </a:xfrm>
          <a:custGeom>
            <a:avLst/>
            <a:gdLst/>
            <a:ahLst/>
            <a:cxnLst/>
            <a:rect l="l" t="t" r="r" b="b"/>
            <a:pathLst>
              <a:path w="3423664" h="3049352">
                <a:moveTo>
                  <a:pt x="0" y="0"/>
                </a:moveTo>
                <a:lnTo>
                  <a:pt x="3423665" y="0"/>
                </a:lnTo>
                <a:lnTo>
                  <a:pt x="3423665" y="3049352"/>
                </a:lnTo>
                <a:lnTo>
                  <a:pt x="0" y="3049352"/>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TextBox 11"/>
          <p:cNvSpPr txBox="1"/>
          <p:nvPr/>
        </p:nvSpPr>
        <p:spPr>
          <a:xfrm>
            <a:off x="7463474" y="1875991"/>
            <a:ext cx="9639939" cy="1718419"/>
          </a:xfrm>
          <a:prstGeom prst="rect">
            <a:avLst/>
          </a:prstGeom>
        </p:spPr>
        <p:txBody>
          <a:bodyPr lIns="0" tIns="0" rIns="0" bIns="0" rtlCol="0" anchor="t">
            <a:spAutoFit/>
          </a:bodyPr>
          <a:lstStyle/>
          <a:p>
            <a:pPr marL="2069672" lvl="1" indent="-1034836" algn="ctr">
              <a:lnSpc>
                <a:spcPts val="13420"/>
              </a:lnSpc>
              <a:spcBef>
                <a:spcPct val="0"/>
              </a:spcBef>
              <a:buAutoNum type="arabicPeriod"/>
            </a:pPr>
            <a:r>
              <a:rPr lang="en-US" sz="9586" dirty="0">
                <a:solidFill>
                  <a:srgbClr val="92D050"/>
                </a:solidFill>
                <a:latin typeface="Baloo"/>
                <a:ea typeface="Baloo"/>
                <a:cs typeface="Baloo"/>
                <a:sym typeface="Baloo"/>
              </a:rPr>
              <a:t>Tìm 2 từ ngữ:</a:t>
            </a:r>
          </a:p>
        </p:txBody>
      </p:sp>
      <p:sp>
        <p:nvSpPr>
          <p:cNvPr id="12" name="TextBox 12"/>
          <p:cNvSpPr txBox="1"/>
          <p:nvPr/>
        </p:nvSpPr>
        <p:spPr>
          <a:xfrm>
            <a:off x="5726284" y="3846806"/>
            <a:ext cx="10162035" cy="963265"/>
          </a:xfrm>
          <a:prstGeom prst="rect">
            <a:avLst/>
          </a:prstGeom>
        </p:spPr>
        <p:txBody>
          <a:bodyPr lIns="0" tIns="0" rIns="0" bIns="0" rtlCol="0" anchor="t">
            <a:spAutoFit/>
          </a:bodyPr>
          <a:lstStyle/>
          <a:p>
            <a:pPr algn="ctr">
              <a:lnSpc>
                <a:spcPts val="7806"/>
              </a:lnSpc>
              <a:spcBef>
                <a:spcPct val="0"/>
              </a:spcBef>
            </a:pPr>
            <a:r>
              <a:rPr lang="en-US" sz="5576" dirty="0">
                <a:solidFill>
                  <a:srgbClr val="438E20"/>
                </a:solidFill>
                <a:latin typeface="Alata"/>
                <a:ea typeface="Alata"/>
                <a:cs typeface="Alata"/>
                <a:sym typeface="Alata"/>
              </a:rPr>
              <a:t>a. Chứa tiếng bắt đầu bằng </a:t>
            </a:r>
            <a:r>
              <a:rPr lang="en-US" sz="5576" u="sng" dirty="0">
                <a:solidFill>
                  <a:srgbClr val="438E20"/>
                </a:solidFill>
                <a:latin typeface="Alata"/>
                <a:ea typeface="Alata"/>
                <a:cs typeface="Alata"/>
                <a:sym typeface="Alata"/>
              </a:rPr>
              <a:t>d</a:t>
            </a:r>
            <a:r>
              <a:rPr lang="en-US" sz="5576" dirty="0">
                <a:solidFill>
                  <a:srgbClr val="438E20"/>
                </a:solidFill>
                <a:latin typeface="Alata"/>
                <a:ea typeface="Alata"/>
                <a:cs typeface="Alata"/>
                <a:sym typeface="Alata"/>
              </a:rPr>
              <a:t>:</a:t>
            </a:r>
          </a:p>
        </p:txBody>
      </p:sp>
      <p:sp>
        <p:nvSpPr>
          <p:cNvPr id="13" name="TextBox 13"/>
          <p:cNvSpPr txBox="1"/>
          <p:nvPr/>
        </p:nvSpPr>
        <p:spPr>
          <a:xfrm>
            <a:off x="4062983" y="5985193"/>
            <a:ext cx="10162035" cy="963265"/>
          </a:xfrm>
          <a:prstGeom prst="rect">
            <a:avLst/>
          </a:prstGeom>
        </p:spPr>
        <p:txBody>
          <a:bodyPr lIns="0" tIns="0" rIns="0" bIns="0" rtlCol="0" anchor="t">
            <a:spAutoFit/>
          </a:bodyPr>
          <a:lstStyle/>
          <a:p>
            <a:pPr algn="ctr">
              <a:lnSpc>
                <a:spcPts val="7806"/>
              </a:lnSpc>
              <a:spcBef>
                <a:spcPct val="0"/>
              </a:spcBef>
            </a:pPr>
            <a:r>
              <a:rPr lang="en-US" sz="5576" dirty="0">
                <a:solidFill>
                  <a:srgbClr val="291958"/>
                </a:solidFill>
                <a:latin typeface="Alata"/>
                <a:ea typeface="Alata"/>
                <a:cs typeface="Alata"/>
                <a:sym typeface="Alata"/>
              </a:rPr>
              <a:t>b. Chứa tiếng bắt đầu bằng </a:t>
            </a:r>
            <a:r>
              <a:rPr lang="en-US" sz="5576" u="sng" dirty="0">
                <a:solidFill>
                  <a:srgbClr val="291958"/>
                </a:solidFill>
                <a:latin typeface="Alata"/>
                <a:ea typeface="Alata"/>
                <a:cs typeface="Alata"/>
                <a:sym typeface="Alata"/>
              </a:rPr>
              <a:t>gi</a:t>
            </a:r>
            <a:r>
              <a:rPr lang="en-US" sz="5576" dirty="0">
                <a:solidFill>
                  <a:srgbClr val="291958"/>
                </a:solidFill>
                <a:latin typeface="Alata"/>
                <a:ea typeface="Alata"/>
                <a:cs typeface="Alata"/>
                <a:sym typeface="Alata"/>
              </a:rPr>
              <a:t>:</a:t>
            </a:r>
          </a:p>
        </p:txBody>
      </p:sp>
      <p:sp>
        <p:nvSpPr>
          <p:cNvPr id="14" name="TextBox 14"/>
          <p:cNvSpPr txBox="1"/>
          <p:nvPr/>
        </p:nvSpPr>
        <p:spPr>
          <a:xfrm>
            <a:off x="7947890" y="4916000"/>
            <a:ext cx="7521866" cy="963265"/>
          </a:xfrm>
          <a:prstGeom prst="rect">
            <a:avLst/>
          </a:prstGeom>
        </p:spPr>
        <p:txBody>
          <a:bodyPr lIns="0" tIns="0" rIns="0" bIns="0" rtlCol="0" anchor="t">
            <a:spAutoFit/>
          </a:bodyPr>
          <a:lstStyle/>
          <a:p>
            <a:pPr algn="ctr">
              <a:lnSpc>
                <a:spcPts val="7806"/>
              </a:lnSpc>
              <a:spcBef>
                <a:spcPct val="0"/>
              </a:spcBef>
            </a:pPr>
            <a:r>
              <a:rPr lang="en-US" sz="5576" dirty="0">
                <a:solidFill>
                  <a:srgbClr val="438E20"/>
                </a:solidFill>
                <a:latin typeface="Alata"/>
                <a:ea typeface="Alata"/>
                <a:cs typeface="Alata"/>
                <a:sym typeface="Alata"/>
              </a:rPr>
              <a:t>M: Dìu dắt, du dương...</a:t>
            </a:r>
          </a:p>
        </p:txBody>
      </p:sp>
      <p:sp>
        <p:nvSpPr>
          <p:cNvPr id="15" name="TextBox 15"/>
          <p:cNvSpPr txBox="1"/>
          <p:nvPr/>
        </p:nvSpPr>
        <p:spPr>
          <a:xfrm>
            <a:off x="5726284" y="6940776"/>
            <a:ext cx="8503880" cy="963265"/>
          </a:xfrm>
          <a:prstGeom prst="rect">
            <a:avLst/>
          </a:prstGeom>
        </p:spPr>
        <p:txBody>
          <a:bodyPr lIns="0" tIns="0" rIns="0" bIns="0" rtlCol="0" anchor="t">
            <a:spAutoFit/>
          </a:bodyPr>
          <a:lstStyle/>
          <a:p>
            <a:pPr algn="ctr">
              <a:lnSpc>
                <a:spcPts val="7806"/>
              </a:lnSpc>
              <a:spcBef>
                <a:spcPct val="0"/>
              </a:spcBef>
            </a:pPr>
            <a:r>
              <a:rPr lang="en-US" sz="5576" dirty="0">
                <a:solidFill>
                  <a:srgbClr val="291958"/>
                </a:solidFill>
                <a:latin typeface="Alata"/>
                <a:ea typeface="Alata"/>
                <a:cs typeface="Alata"/>
                <a:sym typeface="Alata"/>
              </a:rPr>
              <a:t>M: giảng dạy, giúp đỡ...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FCFB"/>
        </a:solidFill>
        <a:effectLst/>
      </p:bgPr>
    </p:bg>
    <p:spTree>
      <p:nvGrpSpPr>
        <p:cNvPr id="1" name=""/>
        <p:cNvGrpSpPr/>
        <p:nvPr/>
      </p:nvGrpSpPr>
      <p:grpSpPr>
        <a:xfrm>
          <a:off x="0" y="0"/>
          <a:ext cx="0" cy="0"/>
          <a:chOff x="0" y="0"/>
          <a:chExt cx="0" cy="0"/>
        </a:xfrm>
      </p:grpSpPr>
      <p:sp>
        <p:nvSpPr>
          <p:cNvPr id="2" name="Freeform 2"/>
          <p:cNvSpPr/>
          <p:nvPr/>
        </p:nvSpPr>
        <p:spPr>
          <a:xfrm>
            <a:off x="-180260" y="233809"/>
            <a:ext cx="2417920" cy="1589782"/>
          </a:xfrm>
          <a:custGeom>
            <a:avLst/>
            <a:gdLst/>
            <a:ahLst/>
            <a:cxnLst/>
            <a:rect l="l" t="t" r="r" b="b"/>
            <a:pathLst>
              <a:path w="2417920" h="1589782">
                <a:moveTo>
                  <a:pt x="0" y="0"/>
                </a:moveTo>
                <a:lnTo>
                  <a:pt x="2417920" y="0"/>
                </a:lnTo>
                <a:lnTo>
                  <a:pt x="2417920" y="1589782"/>
                </a:lnTo>
                <a:lnTo>
                  <a:pt x="0" y="1589782"/>
                </a:lnTo>
                <a:lnTo>
                  <a:pt x="0" y="0"/>
                </a:lnTo>
                <a:close/>
              </a:path>
            </a:pathLst>
          </a:custGeom>
          <a:blipFill>
            <a:blip r:embed="rId2"/>
            <a:stretch>
              <a:fillRect/>
            </a:stretch>
          </a:blipFill>
        </p:spPr>
      </p:sp>
      <p:sp>
        <p:nvSpPr>
          <p:cNvPr id="9" name="Freeform 9"/>
          <p:cNvSpPr/>
          <p:nvPr/>
        </p:nvSpPr>
        <p:spPr>
          <a:xfrm>
            <a:off x="7169514" y="6855727"/>
            <a:ext cx="1027102" cy="753277"/>
          </a:xfrm>
          <a:custGeom>
            <a:avLst/>
            <a:gdLst/>
            <a:ahLst/>
            <a:cxnLst/>
            <a:rect l="l" t="t" r="r" b="b"/>
            <a:pathLst>
              <a:path w="1027102" h="753277">
                <a:moveTo>
                  <a:pt x="0" y="0"/>
                </a:moveTo>
                <a:lnTo>
                  <a:pt x="1027102" y="0"/>
                </a:lnTo>
                <a:lnTo>
                  <a:pt x="1027102" y="753277"/>
                </a:lnTo>
                <a:lnTo>
                  <a:pt x="0" y="753277"/>
                </a:lnTo>
                <a:lnTo>
                  <a:pt x="0" y="0"/>
                </a:lnTo>
                <a:close/>
              </a:path>
            </a:pathLst>
          </a:custGeom>
          <a:blipFill>
            <a:blip r:embed="rId3">
              <a:extLst>
                <a:ext uri="{96DAC541-7B7A-43D3-8B79-37D633B846F1}">
                  <asvg:svgBlip xmlns="" xmlns:asvg="http://schemas.microsoft.com/office/drawing/2016/SVG/main" r:embed="rId14"/>
                </a:ext>
              </a:extLst>
            </a:blip>
            <a:stretch>
              <a:fillRect/>
            </a:stretch>
          </a:blipFill>
        </p:spPr>
      </p:sp>
      <p:sp>
        <p:nvSpPr>
          <p:cNvPr id="10" name="TextBox 10"/>
          <p:cNvSpPr txBox="1"/>
          <p:nvPr/>
        </p:nvSpPr>
        <p:spPr>
          <a:xfrm>
            <a:off x="5630691" y="4164031"/>
            <a:ext cx="8821426" cy="3537972"/>
          </a:xfrm>
          <a:prstGeom prst="rect">
            <a:avLst/>
          </a:prstGeom>
        </p:spPr>
        <p:txBody>
          <a:bodyPr lIns="0" tIns="0" rIns="0" bIns="0" rtlCol="0" anchor="t">
            <a:spAutoFit/>
          </a:bodyPr>
          <a:lstStyle/>
          <a:p>
            <a:pPr algn="ctr">
              <a:lnSpc>
                <a:spcPts val="6991"/>
              </a:lnSpc>
            </a:pPr>
            <a:r>
              <a:rPr lang="en-US" sz="6027" spc="-174" dirty="0">
                <a:solidFill>
                  <a:srgbClr val="000000"/>
                </a:solidFill>
                <a:latin typeface="Alata"/>
                <a:ea typeface="Alata"/>
                <a:cs typeface="Alata"/>
                <a:sym typeface="Alata"/>
              </a:rPr>
              <a:t>Phòng học là      iếc áo</a:t>
            </a:r>
          </a:p>
          <a:p>
            <a:pPr algn="ctr">
              <a:lnSpc>
                <a:spcPts val="6991"/>
              </a:lnSpc>
            </a:pPr>
            <a:r>
              <a:rPr lang="en-US" sz="6027" spc="-174" dirty="0">
                <a:solidFill>
                  <a:srgbClr val="000000"/>
                </a:solidFill>
                <a:latin typeface="Alata"/>
                <a:ea typeface="Alata"/>
                <a:cs typeface="Alata"/>
                <a:sym typeface="Alata"/>
              </a:rPr>
              <a:t>Bọc       úng mình ở      ong</a:t>
            </a:r>
          </a:p>
          <a:p>
            <a:pPr algn="ctr">
              <a:lnSpc>
                <a:spcPts val="6991"/>
              </a:lnSpc>
            </a:pPr>
            <a:r>
              <a:rPr lang="en-US" sz="6027" spc="-174" dirty="0">
                <a:solidFill>
                  <a:srgbClr val="000000"/>
                </a:solidFill>
                <a:latin typeface="Alata"/>
                <a:ea typeface="Alata"/>
                <a:cs typeface="Alata"/>
                <a:sym typeface="Alata"/>
              </a:rPr>
              <a:t>Cửa sổ là       iếc túi</a:t>
            </a:r>
          </a:p>
          <a:p>
            <a:pPr algn="ctr">
              <a:lnSpc>
                <a:spcPts val="6991"/>
              </a:lnSpc>
            </a:pPr>
            <a:r>
              <a:rPr lang="en-US" sz="6027" spc="-174" dirty="0">
                <a:solidFill>
                  <a:srgbClr val="000000"/>
                </a:solidFill>
                <a:latin typeface="Alata"/>
                <a:ea typeface="Alata"/>
                <a:cs typeface="Alata"/>
                <a:sym typeface="Alata"/>
              </a:rPr>
              <a:t>     e       ắn  ngọn gió đông.</a:t>
            </a:r>
          </a:p>
        </p:txBody>
      </p:sp>
      <p:sp>
        <p:nvSpPr>
          <p:cNvPr id="11" name="Freeform 11"/>
          <p:cNvSpPr/>
          <p:nvPr/>
        </p:nvSpPr>
        <p:spPr>
          <a:xfrm>
            <a:off x="5602298" y="6866730"/>
            <a:ext cx="1027102" cy="753277"/>
          </a:xfrm>
          <a:custGeom>
            <a:avLst/>
            <a:gdLst/>
            <a:ahLst/>
            <a:cxnLst/>
            <a:rect l="l" t="t" r="r" b="b"/>
            <a:pathLst>
              <a:path w="1027102" h="753277">
                <a:moveTo>
                  <a:pt x="0" y="0"/>
                </a:moveTo>
                <a:lnTo>
                  <a:pt x="1027102" y="0"/>
                </a:lnTo>
                <a:lnTo>
                  <a:pt x="1027102" y="753277"/>
                </a:lnTo>
                <a:lnTo>
                  <a:pt x="0" y="753277"/>
                </a:lnTo>
                <a:lnTo>
                  <a:pt x="0" y="0"/>
                </a:lnTo>
                <a:close/>
              </a:path>
            </a:pathLst>
          </a:custGeom>
          <a:blipFill>
            <a:blip r:embed="rId3">
              <a:extLst>
                <a:ext uri="{96DAC541-7B7A-43D3-8B79-37D633B846F1}">
                  <asvg:svgBlip xmlns="" xmlns:asvg="http://schemas.microsoft.com/office/drawing/2016/SVG/main" r:embed="rId14"/>
                </a:ext>
              </a:extLst>
            </a:blip>
            <a:stretch>
              <a:fillRect/>
            </a:stretch>
          </a:blipFill>
        </p:spPr>
      </p:sp>
      <p:sp>
        <p:nvSpPr>
          <p:cNvPr id="12" name="Freeform 12"/>
          <p:cNvSpPr/>
          <p:nvPr/>
        </p:nvSpPr>
        <p:spPr>
          <a:xfrm>
            <a:off x="10075821" y="5999472"/>
            <a:ext cx="1027102" cy="753277"/>
          </a:xfrm>
          <a:custGeom>
            <a:avLst/>
            <a:gdLst/>
            <a:ahLst/>
            <a:cxnLst/>
            <a:rect l="l" t="t" r="r" b="b"/>
            <a:pathLst>
              <a:path w="1027102" h="753277">
                <a:moveTo>
                  <a:pt x="0" y="0"/>
                </a:moveTo>
                <a:lnTo>
                  <a:pt x="1027102" y="0"/>
                </a:lnTo>
                <a:lnTo>
                  <a:pt x="1027102" y="753277"/>
                </a:lnTo>
                <a:lnTo>
                  <a:pt x="0" y="753277"/>
                </a:lnTo>
                <a:lnTo>
                  <a:pt x="0" y="0"/>
                </a:lnTo>
                <a:close/>
              </a:path>
            </a:pathLst>
          </a:custGeom>
          <a:blipFill>
            <a:blip r:embed="rId3">
              <a:extLst>
                <a:ext uri="{96DAC541-7B7A-43D3-8B79-37D633B846F1}">
                  <asvg:svgBlip xmlns="" xmlns:asvg="http://schemas.microsoft.com/office/drawing/2016/SVG/main" r:embed="rId14"/>
                </a:ext>
              </a:extLst>
            </a:blip>
            <a:stretch>
              <a:fillRect/>
            </a:stretch>
          </a:blipFill>
        </p:spPr>
      </p:sp>
      <p:sp>
        <p:nvSpPr>
          <p:cNvPr id="13" name="Freeform 13"/>
          <p:cNvSpPr/>
          <p:nvPr/>
        </p:nvSpPr>
        <p:spPr>
          <a:xfrm>
            <a:off x="12011347" y="5050856"/>
            <a:ext cx="1027102" cy="753277"/>
          </a:xfrm>
          <a:custGeom>
            <a:avLst/>
            <a:gdLst/>
            <a:ahLst/>
            <a:cxnLst/>
            <a:rect l="l" t="t" r="r" b="b"/>
            <a:pathLst>
              <a:path w="1027102" h="753277">
                <a:moveTo>
                  <a:pt x="0" y="0"/>
                </a:moveTo>
                <a:lnTo>
                  <a:pt x="1027102" y="0"/>
                </a:lnTo>
                <a:lnTo>
                  <a:pt x="1027102" y="753277"/>
                </a:lnTo>
                <a:lnTo>
                  <a:pt x="0" y="753277"/>
                </a:lnTo>
                <a:lnTo>
                  <a:pt x="0" y="0"/>
                </a:lnTo>
                <a:close/>
              </a:path>
            </a:pathLst>
          </a:custGeom>
          <a:blipFill>
            <a:blip r:embed="rId3">
              <a:extLst>
                <a:ext uri="{96DAC541-7B7A-43D3-8B79-37D633B846F1}">
                  <asvg:svgBlip xmlns="" xmlns:asvg="http://schemas.microsoft.com/office/drawing/2016/SVG/main" r:embed="rId14"/>
                </a:ext>
              </a:extLst>
            </a:blip>
            <a:stretch>
              <a:fillRect/>
            </a:stretch>
          </a:blipFill>
        </p:spPr>
      </p:sp>
      <p:sp>
        <p:nvSpPr>
          <p:cNvPr id="14" name="Freeform 14"/>
          <p:cNvSpPr/>
          <p:nvPr/>
        </p:nvSpPr>
        <p:spPr>
          <a:xfrm>
            <a:off x="7226780" y="5150177"/>
            <a:ext cx="1027102" cy="753277"/>
          </a:xfrm>
          <a:custGeom>
            <a:avLst/>
            <a:gdLst/>
            <a:ahLst/>
            <a:cxnLst/>
            <a:rect l="l" t="t" r="r" b="b"/>
            <a:pathLst>
              <a:path w="1027102" h="753277">
                <a:moveTo>
                  <a:pt x="0" y="0"/>
                </a:moveTo>
                <a:lnTo>
                  <a:pt x="1027102" y="0"/>
                </a:lnTo>
                <a:lnTo>
                  <a:pt x="1027102" y="753277"/>
                </a:lnTo>
                <a:lnTo>
                  <a:pt x="0" y="753277"/>
                </a:lnTo>
                <a:lnTo>
                  <a:pt x="0" y="0"/>
                </a:lnTo>
                <a:close/>
              </a:path>
            </a:pathLst>
          </a:custGeom>
          <a:blipFill>
            <a:blip r:embed="rId3">
              <a:extLst>
                <a:ext uri="{96DAC541-7B7A-43D3-8B79-37D633B846F1}">
                  <asvg:svgBlip xmlns="" xmlns:asvg="http://schemas.microsoft.com/office/drawing/2016/SVG/main" r:embed="rId14"/>
                </a:ext>
              </a:extLst>
            </a:blip>
            <a:stretch>
              <a:fillRect/>
            </a:stretch>
          </a:blipFill>
        </p:spPr>
      </p:sp>
      <p:sp>
        <p:nvSpPr>
          <p:cNvPr id="15" name="Freeform 15"/>
          <p:cNvSpPr/>
          <p:nvPr/>
        </p:nvSpPr>
        <p:spPr>
          <a:xfrm>
            <a:off x="10705332" y="4227434"/>
            <a:ext cx="1027102" cy="753277"/>
          </a:xfrm>
          <a:custGeom>
            <a:avLst/>
            <a:gdLst/>
            <a:ahLst/>
            <a:cxnLst/>
            <a:rect l="l" t="t" r="r" b="b"/>
            <a:pathLst>
              <a:path w="1027102" h="753277">
                <a:moveTo>
                  <a:pt x="0" y="0"/>
                </a:moveTo>
                <a:lnTo>
                  <a:pt x="1027102" y="0"/>
                </a:lnTo>
                <a:lnTo>
                  <a:pt x="1027102" y="753277"/>
                </a:lnTo>
                <a:lnTo>
                  <a:pt x="0" y="753277"/>
                </a:lnTo>
                <a:lnTo>
                  <a:pt x="0" y="0"/>
                </a:lnTo>
                <a:close/>
              </a:path>
            </a:pathLst>
          </a:custGeom>
          <a:blipFill>
            <a:blip r:embed="rId3">
              <a:extLst>
                <a:ext uri="{96DAC541-7B7A-43D3-8B79-37D633B846F1}">
                  <asvg:svgBlip xmlns="" xmlns:asvg="http://schemas.microsoft.com/office/drawing/2016/SVG/main" r:embed="rId14"/>
                </a:ext>
              </a:extLst>
            </a:blip>
            <a:stretch>
              <a:fillRect/>
            </a:stretch>
          </a:blipFill>
        </p:spPr>
      </p:sp>
      <p:sp>
        <p:nvSpPr>
          <p:cNvPr id="16" name="TextBox 16"/>
          <p:cNvSpPr txBox="1"/>
          <p:nvPr/>
        </p:nvSpPr>
        <p:spPr>
          <a:xfrm>
            <a:off x="7522672" y="1284268"/>
            <a:ext cx="8512580" cy="1526059"/>
          </a:xfrm>
          <a:prstGeom prst="rect">
            <a:avLst/>
          </a:prstGeom>
        </p:spPr>
        <p:txBody>
          <a:bodyPr lIns="0" tIns="0" rIns="0" bIns="0" rtlCol="0" anchor="t">
            <a:spAutoFit/>
          </a:bodyPr>
          <a:lstStyle/>
          <a:p>
            <a:pPr algn="ctr">
              <a:lnSpc>
                <a:spcPts val="11851"/>
              </a:lnSpc>
              <a:spcBef>
                <a:spcPct val="0"/>
              </a:spcBef>
            </a:pPr>
            <a:r>
              <a:rPr lang="en-US" sz="8465" dirty="0">
                <a:solidFill>
                  <a:srgbClr val="92D050"/>
                </a:solidFill>
                <a:latin typeface="Baloo"/>
                <a:ea typeface="Baloo"/>
                <a:cs typeface="Baloo"/>
                <a:sym typeface="Baloo"/>
              </a:rPr>
              <a:t>3. Chọn a hoặc b:</a:t>
            </a:r>
          </a:p>
        </p:txBody>
      </p:sp>
      <p:sp>
        <p:nvSpPr>
          <p:cNvPr id="17" name="TextBox 17"/>
          <p:cNvSpPr txBox="1"/>
          <p:nvPr/>
        </p:nvSpPr>
        <p:spPr>
          <a:xfrm>
            <a:off x="5630691" y="2906454"/>
            <a:ext cx="11873927" cy="827399"/>
          </a:xfrm>
          <a:prstGeom prst="rect">
            <a:avLst/>
          </a:prstGeom>
        </p:spPr>
        <p:txBody>
          <a:bodyPr lIns="0" tIns="0" rIns="0" bIns="0" rtlCol="0" anchor="t">
            <a:spAutoFit/>
          </a:bodyPr>
          <a:lstStyle/>
          <a:p>
            <a:pPr algn="ctr">
              <a:lnSpc>
                <a:spcPts val="6895"/>
              </a:lnSpc>
              <a:spcBef>
                <a:spcPct val="0"/>
              </a:spcBef>
            </a:pPr>
            <a:r>
              <a:rPr lang="en-US" sz="4925" dirty="0">
                <a:solidFill>
                  <a:srgbClr val="000000"/>
                </a:solidFill>
                <a:latin typeface="Alata"/>
                <a:ea typeface="Alata"/>
                <a:cs typeface="Alata"/>
                <a:sym typeface="Alata"/>
              </a:rPr>
              <a:t>a. Chọn </a:t>
            </a:r>
            <a:r>
              <a:rPr lang="en-US" sz="4925" u="sng" dirty="0">
                <a:solidFill>
                  <a:srgbClr val="000000"/>
                </a:solidFill>
                <a:latin typeface="Alata"/>
                <a:ea typeface="Alata"/>
                <a:cs typeface="Alata"/>
                <a:sym typeface="Alata"/>
              </a:rPr>
              <a:t>ch </a:t>
            </a:r>
            <a:r>
              <a:rPr lang="en-US" sz="4925" dirty="0">
                <a:solidFill>
                  <a:srgbClr val="000000"/>
                </a:solidFill>
                <a:latin typeface="Alata"/>
                <a:ea typeface="Alata"/>
                <a:cs typeface="Alata"/>
                <a:sym typeface="Alata"/>
              </a:rPr>
              <a:t>hoặc </a:t>
            </a:r>
            <a:r>
              <a:rPr lang="en-US" sz="4925" u="sng" dirty="0">
                <a:solidFill>
                  <a:srgbClr val="000000"/>
                </a:solidFill>
                <a:latin typeface="Alata"/>
                <a:ea typeface="Alata"/>
                <a:cs typeface="Alata"/>
                <a:sym typeface="Alata"/>
              </a:rPr>
              <a:t>tr </a:t>
            </a:r>
            <a:r>
              <a:rPr lang="en-US" sz="4925" dirty="0">
                <a:solidFill>
                  <a:srgbClr val="000000"/>
                </a:solidFill>
                <a:latin typeface="Alata"/>
                <a:ea typeface="Alata"/>
                <a:cs typeface="Alata"/>
                <a:sym typeface="Alata"/>
              </a:rPr>
              <a:t>thay vào cho ô vuông:</a:t>
            </a:r>
          </a:p>
        </p:txBody>
      </p:sp>
      <p:sp>
        <p:nvSpPr>
          <p:cNvPr id="18" name="TextBox 18"/>
          <p:cNvSpPr txBox="1"/>
          <p:nvPr/>
        </p:nvSpPr>
        <p:spPr>
          <a:xfrm>
            <a:off x="10732937" y="3928211"/>
            <a:ext cx="1009433" cy="1052500"/>
          </a:xfrm>
          <a:prstGeom prst="rect">
            <a:avLst/>
          </a:prstGeom>
        </p:spPr>
        <p:txBody>
          <a:bodyPr lIns="0" tIns="0" rIns="0" bIns="0" rtlCol="0" anchor="t">
            <a:spAutoFit/>
          </a:bodyPr>
          <a:lstStyle/>
          <a:p>
            <a:pPr algn="ctr">
              <a:lnSpc>
                <a:spcPts val="8663"/>
              </a:lnSpc>
              <a:spcBef>
                <a:spcPct val="0"/>
              </a:spcBef>
            </a:pPr>
            <a:r>
              <a:rPr lang="en-US" sz="6187" u="sng" dirty="0">
                <a:solidFill>
                  <a:srgbClr val="FF3131"/>
                </a:solidFill>
                <a:latin typeface="Alata"/>
                <a:ea typeface="Alata"/>
                <a:cs typeface="Alata"/>
                <a:sym typeface="Alata"/>
              </a:rPr>
              <a:t>ch</a:t>
            </a:r>
          </a:p>
        </p:txBody>
      </p:sp>
      <p:sp>
        <p:nvSpPr>
          <p:cNvPr id="19" name="TextBox 19"/>
          <p:cNvSpPr txBox="1"/>
          <p:nvPr/>
        </p:nvSpPr>
        <p:spPr>
          <a:xfrm>
            <a:off x="7286553" y="4914449"/>
            <a:ext cx="1009433" cy="1052500"/>
          </a:xfrm>
          <a:prstGeom prst="rect">
            <a:avLst/>
          </a:prstGeom>
        </p:spPr>
        <p:txBody>
          <a:bodyPr lIns="0" tIns="0" rIns="0" bIns="0" rtlCol="0" anchor="t">
            <a:spAutoFit/>
          </a:bodyPr>
          <a:lstStyle/>
          <a:p>
            <a:pPr algn="ctr">
              <a:lnSpc>
                <a:spcPts val="8663"/>
              </a:lnSpc>
              <a:spcBef>
                <a:spcPct val="0"/>
              </a:spcBef>
            </a:pPr>
            <a:r>
              <a:rPr lang="en-US" sz="6187" u="sng" dirty="0">
                <a:solidFill>
                  <a:srgbClr val="FF3131"/>
                </a:solidFill>
                <a:latin typeface="Alata"/>
                <a:ea typeface="Alata"/>
                <a:cs typeface="Alata"/>
                <a:sym typeface="Alata"/>
              </a:rPr>
              <a:t>ch</a:t>
            </a:r>
          </a:p>
        </p:txBody>
      </p:sp>
      <p:sp>
        <p:nvSpPr>
          <p:cNvPr id="20" name="TextBox 20"/>
          <p:cNvSpPr txBox="1"/>
          <p:nvPr/>
        </p:nvSpPr>
        <p:spPr>
          <a:xfrm>
            <a:off x="10228221" y="5700249"/>
            <a:ext cx="1009433" cy="1052500"/>
          </a:xfrm>
          <a:prstGeom prst="rect">
            <a:avLst/>
          </a:prstGeom>
        </p:spPr>
        <p:txBody>
          <a:bodyPr lIns="0" tIns="0" rIns="0" bIns="0" rtlCol="0" anchor="t">
            <a:spAutoFit/>
          </a:bodyPr>
          <a:lstStyle/>
          <a:p>
            <a:pPr algn="ctr">
              <a:lnSpc>
                <a:spcPts val="8663"/>
              </a:lnSpc>
              <a:spcBef>
                <a:spcPct val="0"/>
              </a:spcBef>
            </a:pPr>
            <a:r>
              <a:rPr lang="en-US" sz="6187" u="sng" dirty="0">
                <a:solidFill>
                  <a:srgbClr val="FF3131"/>
                </a:solidFill>
                <a:latin typeface="Alata"/>
                <a:ea typeface="Alata"/>
                <a:cs typeface="Alata"/>
                <a:sym typeface="Alata"/>
              </a:rPr>
              <a:t>ch</a:t>
            </a:r>
          </a:p>
        </p:txBody>
      </p:sp>
      <p:sp>
        <p:nvSpPr>
          <p:cNvPr id="21" name="TextBox 21"/>
          <p:cNvSpPr txBox="1"/>
          <p:nvPr/>
        </p:nvSpPr>
        <p:spPr>
          <a:xfrm>
            <a:off x="5720248" y="6638449"/>
            <a:ext cx="1009433" cy="1052500"/>
          </a:xfrm>
          <a:prstGeom prst="rect">
            <a:avLst/>
          </a:prstGeom>
        </p:spPr>
        <p:txBody>
          <a:bodyPr lIns="0" tIns="0" rIns="0" bIns="0" rtlCol="0" anchor="t">
            <a:spAutoFit/>
          </a:bodyPr>
          <a:lstStyle/>
          <a:p>
            <a:pPr algn="ctr">
              <a:lnSpc>
                <a:spcPts val="8663"/>
              </a:lnSpc>
              <a:spcBef>
                <a:spcPct val="0"/>
              </a:spcBef>
            </a:pPr>
            <a:r>
              <a:rPr lang="en-US" sz="6187" u="sng" dirty="0">
                <a:solidFill>
                  <a:srgbClr val="FF3131"/>
                </a:solidFill>
                <a:latin typeface="Alata"/>
                <a:ea typeface="Alata"/>
                <a:cs typeface="Alata"/>
                <a:sym typeface="Alata"/>
              </a:rPr>
              <a:t>Ch</a:t>
            </a:r>
          </a:p>
        </p:txBody>
      </p:sp>
      <p:sp>
        <p:nvSpPr>
          <p:cNvPr id="22" name="TextBox 22"/>
          <p:cNvSpPr txBox="1"/>
          <p:nvPr/>
        </p:nvSpPr>
        <p:spPr>
          <a:xfrm>
            <a:off x="7242916" y="6649503"/>
            <a:ext cx="1009433" cy="1052500"/>
          </a:xfrm>
          <a:prstGeom prst="rect">
            <a:avLst/>
          </a:prstGeom>
        </p:spPr>
        <p:txBody>
          <a:bodyPr lIns="0" tIns="0" rIns="0" bIns="0" rtlCol="0" anchor="t">
            <a:spAutoFit/>
          </a:bodyPr>
          <a:lstStyle/>
          <a:p>
            <a:pPr algn="ctr">
              <a:lnSpc>
                <a:spcPts val="8663"/>
              </a:lnSpc>
              <a:spcBef>
                <a:spcPct val="0"/>
              </a:spcBef>
            </a:pPr>
            <a:r>
              <a:rPr lang="en-US" sz="6187" u="sng" dirty="0">
                <a:solidFill>
                  <a:srgbClr val="FF3131"/>
                </a:solidFill>
                <a:latin typeface="Alata"/>
                <a:ea typeface="Alata"/>
                <a:cs typeface="Alata"/>
                <a:sym typeface="Alata"/>
              </a:rPr>
              <a:t>ch</a:t>
            </a:r>
          </a:p>
        </p:txBody>
      </p:sp>
      <p:sp>
        <p:nvSpPr>
          <p:cNvPr id="23" name="TextBox 23"/>
          <p:cNvSpPr txBox="1"/>
          <p:nvPr/>
        </p:nvSpPr>
        <p:spPr>
          <a:xfrm>
            <a:off x="12107961" y="4794572"/>
            <a:ext cx="1009433" cy="1052500"/>
          </a:xfrm>
          <a:prstGeom prst="rect">
            <a:avLst/>
          </a:prstGeom>
        </p:spPr>
        <p:txBody>
          <a:bodyPr lIns="0" tIns="0" rIns="0" bIns="0" rtlCol="0" anchor="t">
            <a:spAutoFit/>
          </a:bodyPr>
          <a:lstStyle/>
          <a:p>
            <a:pPr algn="ctr">
              <a:lnSpc>
                <a:spcPts val="8663"/>
              </a:lnSpc>
              <a:spcBef>
                <a:spcPct val="0"/>
              </a:spcBef>
            </a:pPr>
            <a:r>
              <a:rPr lang="en-US" sz="6187" u="sng" dirty="0">
                <a:solidFill>
                  <a:srgbClr val="FF3131"/>
                </a:solidFill>
                <a:latin typeface="Alata"/>
                <a:ea typeface="Alata"/>
                <a:cs typeface="Alata"/>
                <a:sym typeface="Alata"/>
              </a:rPr>
              <a:t>tr</a:t>
            </a:r>
          </a:p>
        </p:txBody>
      </p:sp>
      <p:sp>
        <p:nvSpPr>
          <p:cNvPr id="24" name="TextBox 24"/>
          <p:cNvSpPr txBox="1"/>
          <p:nvPr/>
        </p:nvSpPr>
        <p:spPr>
          <a:xfrm>
            <a:off x="7286553" y="8083880"/>
            <a:ext cx="5830841" cy="631093"/>
          </a:xfrm>
          <a:prstGeom prst="rect">
            <a:avLst/>
          </a:prstGeom>
        </p:spPr>
        <p:txBody>
          <a:bodyPr lIns="0" tIns="0" rIns="0" bIns="0" rtlCol="0" anchor="t">
            <a:spAutoFit/>
          </a:bodyPr>
          <a:lstStyle/>
          <a:p>
            <a:pPr algn="ctr">
              <a:lnSpc>
                <a:spcPts val="5247"/>
              </a:lnSpc>
              <a:spcBef>
                <a:spcPct val="0"/>
              </a:spcBef>
            </a:pPr>
            <a:r>
              <a:rPr lang="en-US" sz="3748" dirty="0">
                <a:solidFill>
                  <a:srgbClr val="000000"/>
                </a:solidFill>
                <a:latin typeface="Alata"/>
                <a:ea typeface="Alata"/>
                <a:cs typeface="Alata"/>
                <a:sym typeface="Alata"/>
              </a:rPr>
              <a:t>Theo (Nguyễn Lãm Thắng)</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4"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1000"/>
                            </p:stCondLst>
                            <p:childTnLst>
                              <p:par>
                                <p:cTn id="40" presetID="16" presetClass="entr" presetSubtype="2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arn(inVertical)">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15"/>
                                        </p:tgtEl>
                                        <p:attrNameLst>
                                          <p:attrName>ppt_x</p:attrName>
                                        </p:attrNameLst>
                                      </p:cBhvr>
                                      <p:tavLst>
                                        <p:tav tm="0">
                                          <p:val>
                                            <p:strVal val="ppt_x"/>
                                          </p:val>
                                        </p:tav>
                                        <p:tav tm="100000">
                                          <p:val>
                                            <p:strVal val="ppt_x"/>
                                          </p:val>
                                        </p:tav>
                                      </p:tavLst>
                                    </p:anim>
                                    <p:anim calcmode="lin" valueType="num">
                                      <p:cBhvr additive="base">
                                        <p:cTn id="47" dur="500"/>
                                        <p:tgtEl>
                                          <p:spTgt spid="15"/>
                                        </p:tgtEl>
                                        <p:attrNameLst>
                                          <p:attrName>ppt_y</p:attrName>
                                        </p:attrNameLst>
                                      </p:cBhvr>
                                      <p:tavLst>
                                        <p:tav tm="0">
                                          <p:val>
                                            <p:strVal val="ppt_y"/>
                                          </p:val>
                                        </p:tav>
                                        <p:tav tm="100000">
                                          <p:val>
                                            <p:strVal val="1+ppt_h/2"/>
                                          </p:val>
                                        </p:tav>
                                      </p:tavLst>
                                    </p:anim>
                                    <p:set>
                                      <p:cBhvr>
                                        <p:cTn id="48" dur="1" fill="hold">
                                          <p:stCondLst>
                                            <p:cond delay="499"/>
                                          </p:stCondLst>
                                        </p:cTn>
                                        <p:tgtEl>
                                          <p:spTgt spid="15"/>
                                        </p:tgtEl>
                                        <p:attrNameLst>
                                          <p:attrName>style.visibility</p:attrName>
                                        </p:attrNameLst>
                                      </p:cBhvr>
                                      <p:to>
                                        <p:strVal val="hidden"/>
                                      </p:to>
                                    </p:set>
                                  </p:childTnLst>
                                </p:cTn>
                              </p:par>
                            </p:childTnLst>
                          </p:cTn>
                        </p:par>
                        <p:par>
                          <p:cTn id="49" fill="hold">
                            <p:stCondLst>
                              <p:cond delay="500"/>
                            </p:stCondLst>
                            <p:childTnLst>
                              <p:par>
                                <p:cTn id="50" presetID="14" presetClass="entr" presetSubtype="1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randombar(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14"/>
                                        </p:tgtEl>
                                        <p:attrNameLst>
                                          <p:attrName>ppt_x</p:attrName>
                                        </p:attrNameLst>
                                      </p:cBhvr>
                                      <p:tavLst>
                                        <p:tav tm="0">
                                          <p:val>
                                            <p:strVal val="ppt_x"/>
                                          </p:val>
                                        </p:tav>
                                        <p:tav tm="100000">
                                          <p:val>
                                            <p:strVal val="ppt_x"/>
                                          </p:val>
                                        </p:tav>
                                      </p:tavLst>
                                    </p:anim>
                                    <p:anim calcmode="lin" valueType="num">
                                      <p:cBhvr additive="base">
                                        <p:cTn id="57" dur="500"/>
                                        <p:tgtEl>
                                          <p:spTgt spid="14"/>
                                        </p:tgtEl>
                                        <p:attrNameLst>
                                          <p:attrName>ppt_y</p:attrName>
                                        </p:attrNameLst>
                                      </p:cBhvr>
                                      <p:tavLst>
                                        <p:tav tm="0">
                                          <p:val>
                                            <p:strVal val="ppt_y"/>
                                          </p:val>
                                        </p:tav>
                                        <p:tav tm="100000">
                                          <p:val>
                                            <p:strVal val="1+ppt_h/2"/>
                                          </p:val>
                                        </p:tav>
                                      </p:tavLst>
                                    </p:anim>
                                    <p:set>
                                      <p:cBhvr>
                                        <p:cTn id="58" dur="1" fill="hold">
                                          <p:stCondLst>
                                            <p:cond delay="499"/>
                                          </p:stCondLst>
                                        </p:cTn>
                                        <p:tgtEl>
                                          <p:spTgt spid="14"/>
                                        </p:tgtEl>
                                        <p:attrNameLst>
                                          <p:attrName>style.visibility</p:attrName>
                                        </p:attrNameLst>
                                      </p:cBhvr>
                                      <p:to>
                                        <p:strVal val="hidden"/>
                                      </p:to>
                                    </p:set>
                                  </p:childTnLst>
                                </p:cTn>
                              </p:par>
                            </p:childTnLst>
                          </p:cTn>
                        </p:par>
                        <p:par>
                          <p:cTn id="59" fill="hold">
                            <p:stCondLst>
                              <p:cond delay="500"/>
                            </p:stCondLst>
                            <p:childTnLst>
                              <p:par>
                                <p:cTn id="60" presetID="42" presetClass="entr" presetSubtype="0" fill="hold" grpId="0" nodeType="after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500"/>
                                        <p:tgtEl>
                                          <p:spTgt spid="19"/>
                                        </p:tgtEl>
                                      </p:cBhvr>
                                    </p:animEffect>
                                    <p:anim calcmode="lin" valueType="num">
                                      <p:cBhvr>
                                        <p:cTn id="63" dur="500" fill="hold"/>
                                        <p:tgtEl>
                                          <p:spTgt spid="19"/>
                                        </p:tgtEl>
                                        <p:attrNameLst>
                                          <p:attrName>ppt_x</p:attrName>
                                        </p:attrNameLst>
                                      </p:cBhvr>
                                      <p:tavLst>
                                        <p:tav tm="0">
                                          <p:val>
                                            <p:strVal val="#ppt_x"/>
                                          </p:val>
                                        </p:tav>
                                        <p:tav tm="100000">
                                          <p:val>
                                            <p:strVal val="#ppt_x"/>
                                          </p:val>
                                        </p:tav>
                                      </p:tavLst>
                                    </p:anim>
                                    <p:anim calcmode="lin" valueType="num">
                                      <p:cBhvr>
                                        <p:cTn id="64"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nodeType="clickEffect">
                                  <p:stCondLst>
                                    <p:cond delay="0"/>
                                  </p:stCondLst>
                                  <p:childTnLst>
                                    <p:anim calcmode="lin" valueType="num">
                                      <p:cBhvr additive="base">
                                        <p:cTn id="68" dur="500"/>
                                        <p:tgtEl>
                                          <p:spTgt spid="13"/>
                                        </p:tgtEl>
                                        <p:attrNameLst>
                                          <p:attrName>ppt_x</p:attrName>
                                        </p:attrNameLst>
                                      </p:cBhvr>
                                      <p:tavLst>
                                        <p:tav tm="0">
                                          <p:val>
                                            <p:strVal val="ppt_x"/>
                                          </p:val>
                                        </p:tav>
                                        <p:tav tm="100000">
                                          <p:val>
                                            <p:strVal val="ppt_x"/>
                                          </p:val>
                                        </p:tav>
                                      </p:tavLst>
                                    </p:anim>
                                    <p:anim calcmode="lin" valueType="num">
                                      <p:cBhvr additive="base">
                                        <p:cTn id="69" dur="500"/>
                                        <p:tgtEl>
                                          <p:spTgt spid="13"/>
                                        </p:tgtEl>
                                        <p:attrNameLst>
                                          <p:attrName>ppt_y</p:attrName>
                                        </p:attrNameLst>
                                      </p:cBhvr>
                                      <p:tavLst>
                                        <p:tav tm="0">
                                          <p:val>
                                            <p:strVal val="ppt_y"/>
                                          </p:val>
                                        </p:tav>
                                        <p:tav tm="100000">
                                          <p:val>
                                            <p:strVal val="1+ppt_h/2"/>
                                          </p:val>
                                        </p:tav>
                                      </p:tavLst>
                                    </p:anim>
                                    <p:set>
                                      <p:cBhvr>
                                        <p:cTn id="70" dur="1" fill="hold">
                                          <p:stCondLst>
                                            <p:cond delay="499"/>
                                          </p:stCondLst>
                                        </p:cTn>
                                        <p:tgtEl>
                                          <p:spTgt spid="13"/>
                                        </p:tgtEl>
                                        <p:attrNameLst>
                                          <p:attrName>style.visibility</p:attrName>
                                        </p:attrNameLst>
                                      </p:cBhvr>
                                      <p:to>
                                        <p:strVal val="hidden"/>
                                      </p:to>
                                    </p:set>
                                  </p:childTnLst>
                                </p:cTn>
                              </p:par>
                            </p:childTnLst>
                          </p:cTn>
                        </p:par>
                        <p:par>
                          <p:cTn id="71" fill="hold">
                            <p:stCondLst>
                              <p:cond delay="500"/>
                            </p:stCondLst>
                            <p:childTnLst>
                              <p:par>
                                <p:cTn id="72" presetID="2" presetClass="entr" presetSubtype="4"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ppt_x"/>
                                          </p:val>
                                        </p:tav>
                                        <p:tav tm="100000">
                                          <p:val>
                                            <p:strVal val="#ppt_x"/>
                                          </p:val>
                                        </p:tav>
                                      </p:tavLst>
                                    </p:anim>
                                    <p:anim calcmode="lin" valueType="num">
                                      <p:cBhvr additive="base">
                                        <p:cTn id="75"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xit" presetSubtype="4" fill="hold" nodeType="clickEffect">
                                  <p:stCondLst>
                                    <p:cond delay="0"/>
                                  </p:stCondLst>
                                  <p:childTnLst>
                                    <p:anim calcmode="lin" valueType="num">
                                      <p:cBhvr additive="base">
                                        <p:cTn id="79" dur="500"/>
                                        <p:tgtEl>
                                          <p:spTgt spid="12"/>
                                        </p:tgtEl>
                                        <p:attrNameLst>
                                          <p:attrName>ppt_x</p:attrName>
                                        </p:attrNameLst>
                                      </p:cBhvr>
                                      <p:tavLst>
                                        <p:tav tm="0">
                                          <p:val>
                                            <p:strVal val="ppt_x"/>
                                          </p:val>
                                        </p:tav>
                                        <p:tav tm="100000">
                                          <p:val>
                                            <p:strVal val="ppt_x"/>
                                          </p:val>
                                        </p:tav>
                                      </p:tavLst>
                                    </p:anim>
                                    <p:anim calcmode="lin" valueType="num">
                                      <p:cBhvr additive="base">
                                        <p:cTn id="80" dur="500"/>
                                        <p:tgtEl>
                                          <p:spTgt spid="12"/>
                                        </p:tgtEl>
                                        <p:attrNameLst>
                                          <p:attrName>ppt_y</p:attrName>
                                        </p:attrNameLst>
                                      </p:cBhvr>
                                      <p:tavLst>
                                        <p:tav tm="0">
                                          <p:val>
                                            <p:strVal val="ppt_y"/>
                                          </p:val>
                                        </p:tav>
                                        <p:tav tm="100000">
                                          <p:val>
                                            <p:strVal val="1+ppt_h/2"/>
                                          </p:val>
                                        </p:tav>
                                      </p:tavLst>
                                    </p:anim>
                                    <p:set>
                                      <p:cBhvr>
                                        <p:cTn id="81" dur="1" fill="hold">
                                          <p:stCondLst>
                                            <p:cond delay="499"/>
                                          </p:stCondLst>
                                        </p:cTn>
                                        <p:tgtEl>
                                          <p:spTgt spid="12"/>
                                        </p:tgtEl>
                                        <p:attrNameLst>
                                          <p:attrName>style.visibility</p:attrName>
                                        </p:attrNameLst>
                                      </p:cBhvr>
                                      <p:to>
                                        <p:strVal val="hidden"/>
                                      </p:to>
                                    </p:set>
                                  </p:childTnLst>
                                </p:cTn>
                              </p:par>
                            </p:childTnLst>
                          </p:cTn>
                        </p:par>
                        <p:par>
                          <p:cTn id="82" fill="hold">
                            <p:stCondLst>
                              <p:cond delay="500"/>
                            </p:stCondLst>
                            <p:childTnLst>
                              <p:par>
                                <p:cTn id="83" presetID="14" presetClass="entr" presetSubtype="10"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randombar(horizontal)">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2" presetClass="exit" presetSubtype="4" fill="hold" nodeType="clickEffect">
                                  <p:stCondLst>
                                    <p:cond delay="0"/>
                                  </p:stCondLst>
                                  <p:childTnLst>
                                    <p:anim calcmode="lin" valueType="num">
                                      <p:cBhvr additive="base">
                                        <p:cTn id="89" dur="500"/>
                                        <p:tgtEl>
                                          <p:spTgt spid="11"/>
                                        </p:tgtEl>
                                        <p:attrNameLst>
                                          <p:attrName>ppt_x</p:attrName>
                                        </p:attrNameLst>
                                      </p:cBhvr>
                                      <p:tavLst>
                                        <p:tav tm="0">
                                          <p:val>
                                            <p:strVal val="ppt_x"/>
                                          </p:val>
                                        </p:tav>
                                        <p:tav tm="100000">
                                          <p:val>
                                            <p:strVal val="ppt_x"/>
                                          </p:val>
                                        </p:tav>
                                      </p:tavLst>
                                    </p:anim>
                                    <p:anim calcmode="lin" valueType="num">
                                      <p:cBhvr additive="base">
                                        <p:cTn id="90" dur="500"/>
                                        <p:tgtEl>
                                          <p:spTgt spid="11"/>
                                        </p:tgtEl>
                                        <p:attrNameLst>
                                          <p:attrName>ppt_y</p:attrName>
                                        </p:attrNameLst>
                                      </p:cBhvr>
                                      <p:tavLst>
                                        <p:tav tm="0">
                                          <p:val>
                                            <p:strVal val="ppt_y"/>
                                          </p:val>
                                        </p:tav>
                                        <p:tav tm="100000">
                                          <p:val>
                                            <p:strVal val="1+ppt_h/2"/>
                                          </p:val>
                                        </p:tav>
                                      </p:tavLst>
                                    </p:anim>
                                    <p:set>
                                      <p:cBhvr>
                                        <p:cTn id="91" dur="1" fill="hold">
                                          <p:stCondLst>
                                            <p:cond delay="499"/>
                                          </p:stCondLst>
                                        </p:cTn>
                                        <p:tgtEl>
                                          <p:spTgt spid="11"/>
                                        </p:tgtEl>
                                        <p:attrNameLst>
                                          <p:attrName>style.visibility</p:attrName>
                                        </p:attrNameLst>
                                      </p:cBhvr>
                                      <p:to>
                                        <p:strVal val="hidden"/>
                                      </p:to>
                                    </p:set>
                                  </p:childTnLst>
                                </p:cTn>
                              </p:par>
                            </p:childTnLst>
                          </p:cTn>
                        </p:par>
                        <p:par>
                          <p:cTn id="92" fill="hold">
                            <p:stCondLst>
                              <p:cond delay="500"/>
                            </p:stCondLst>
                            <p:childTnLst>
                              <p:par>
                                <p:cTn id="93" presetID="10" presetClass="entr" presetSubtype="0"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fade">
                                      <p:cBhvr>
                                        <p:cTn id="95" dur="500"/>
                                        <p:tgtEl>
                                          <p:spTgt spid="21"/>
                                        </p:tgtEl>
                                      </p:cBhvr>
                                    </p:animEffect>
                                  </p:childTnLst>
                                </p:cTn>
                              </p:par>
                              <p:par>
                                <p:cTn id="96" presetID="2" presetClass="exit" presetSubtype="4" fill="hold" nodeType="withEffect">
                                  <p:stCondLst>
                                    <p:cond delay="0"/>
                                  </p:stCondLst>
                                  <p:childTnLst>
                                    <p:anim calcmode="lin" valueType="num">
                                      <p:cBhvr additive="base">
                                        <p:cTn id="97" dur="500"/>
                                        <p:tgtEl>
                                          <p:spTgt spid="11"/>
                                        </p:tgtEl>
                                        <p:attrNameLst>
                                          <p:attrName>ppt_x</p:attrName>
                                        </p:attrNameLst>
                                      </p:cBhvr>
                                      <p:tavLst>
                                        <p:tav tm="0">
                                          <p:val>
                                            <p:strVal val="ppt_x"/>
                                          </p:val>
                                        </p:tav>
                                        <p:tav tm="100000">
                                          <p:val>
                                            <p:strVal val="ppt_x"/>
                                          </p:val>
                                        </p:tav>
                                      </p:tavLst>
                                    </p:anim>
                                    <p:anim calcmode="lin" valueType="num">
                                      <p:cBhvr additive="base">
                                        <p:cTn id="98" dur="500"/>
                                        <p:tgtEl>
                                          <p:spTgt spid="11"/>
                                        </p:tgtEl>
                                        <p:attrNameLst>
                                          <p:attrName>ppt_y</p:attrName>
                                        </p:attrNameLst>
                                      </p:cBhvr>
                                      <p:tavLst>
                                        <p:tav tm="0">
                                          <p:val>
                                            <p:strVal val="ppt_y"/>
                                          </p:val>
                                        </p:tav>
                                        <p:tav tm="100000">
                                          <p:val>
                                            <p:strVal val="1+ppt_h/2"/>
                                          </p:val>
                                        </p:tav>
                                      </p:tavLst>
                                    </p:anim>
                                    <p:set>
                                      <p:cBhvr>
                                        <p:cTn id="99" dur="1" fill="hold">
                                          <p:stCondLst>
                                            <p:cond delay="499"/>
                                          </p:stCondLst>
                                        </p:cTn>
                                        <p:tgtEl>
                                          <p:spTgt spid="11"/>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 presetClass="exit" presetSubtype="4" fill="hold" nodeType="clickEffect">
                                  <p:stCondLst>
                                    <p:cond delay="0"/>
                                  </p:stCondLst>
                                  <p:childTnLst>
                                    <p:anim calcmode="lin" valueType="num">
                                      <p:cBhvr additive="base">
                                        <p:cTn id="103" dur="500"/>
                                        <p:tgtEl>
                                          <p:spTgt spid="9"/>
                                        </p:tgtEl>
                                        <p:attrNameLst>
                                          <p:attrName>ppt_x</p:attrName>
                                        </p:attrNameLst>
                                      </p:cBhvr>
                                      <p:tavLst>
                                        <p:tav tm="0">
                                          <p:val>
                                            <p:strVal val="ppt_x"/>
                                          </p:val>
                                        </p:tav>
                                        <p:tav tm="100000">
                                          <p:val>
                                            <p:strVal val="ppt_x"/>
                                          </p:val>
                                        </p:tav>
                                      </p:tavLst>
                                    </p:anim>
                                    <p:anim calcmode="lin" valueType="num">
                                      <p:cBhvr additive="base">
                                        <p:cTn id="104" dur="500"/>
                                        <p:tgtEl>
                                          <p:spTgt spid="9"/>
                                        </p:tgtEl>
                                        <p:attrNameLst>
                                          <p:attrName>ppt_y</p:attrName>
                                        </p:attrNameLst>
                                      </p:cBhvr>
                                      <p:tavLst>
                                        <p:tav tm="0">
                                          <p:val>
                                            <p:strVal val="ppt_y"/>
                                          </p:val>
                                        </p:tav>
                                        <p:tav tm="100000">
                                          <p:val>
                                            <p:strVal val="1+ppt_h/2"/>
                                          </p:val>
                                        </p:tav>
                                      </p:tavLst>
                                    </p:anim>
                                    <p:set>
                                      <p:cBhvr>
                                        <p:cTn id="105" dur="1" fill="hold">
                                          <p:stCondLst>
                                            <p:cond delay="499"/>
                                          </p:stCondLst>
                                        </p:cTn>
                                        <p:tgtEl>
                                          <p:spTgt spid="9"/>
                                        </p:tgtEl>
                                        <p:attrNameLst>
                                          <p:attrName>style.visibility</p:attrName>
                                        </p:attrNameLst>
                                      </p:cBhvr>
                                      <p:to>
                                        <p:strVal val="hidden"/>
                                      </p:to>
                                    </p:set>
                                  </p:childTnLst>
                                </p:cTn>
                              </p:par>
                            </p:childTnLst>
                          </p:cTn>
                        </p:par>
                        <p:par>
                          <p:cTn id="106" fill="hold">
                            <p:stCondLst>
                              <p:cond delay="500"/>
                            </p:stCondLst>
                            <p:childTnLst>
                              <p:par>
                                <p:cTn id="107" presetID="2" presetClass="entr" presetSubtype="4" fill="hold" grpId="0" nodeType="afterEffect">
                                  <p:stCondLst>
                                    <p:cond delay="0"/>
                                  </p:stCondLst>
                                  <p:childTnLst>
                                    <p:set>
                                      <p:cBhvr>
                                        <p:cTn id="108" dur="1" fill="hold">
                                          <p:stCondLst>
                                            <p:cond delay="0"/>
                                          </p:stCondLst>
                                        </p:cTn>
                                        <p:tgtEl>
                                          <p:spTgt spid="22"/>
                                        </p:tgtEl>
                                        <p:attrNameLst>
                                          <p:attrName>style.visibility</p:attrName>
                                        </p:attrNameLst>
                                      </p:cBhvr>
                                      <p:to>
                                        <p:strVal val="visible"/>
                                      </p:to>
                                    </p:set>
                                    <p:anim calcmode="lin" valueType="num">
                                      <p:cBhvr additive="base">
                                        <p:cTn id="109" dur="500" fill="hold"/>
                                        <p:tgtEl>
                                          <p:spTgt spid="22"/>
                                        </p:tgtEl>
                                        <p:attrNameLst>
                                          <p:attrName>ppt_x</p:attrName>
                                        </p:attrNameLst>
                                      </p:cBhvr>
                                      <p:tavLst>
                                        <p:tav tm="0">
                                          <p:val>
                                            <p:strVal val="#ppt_x"/>
                                          </p:val>
                                        </p:tav>
                                        <p:tav tm="100000">
                                          <p:val>
                                            <p:strVal val="#ppt_x"/>
                                          </p:val>
                                        </p:tav>
                                      </p:tavLst>
                                    </p:anim>
                                    <p:anim calcmode="lin" valueType="num">
                                      <p:cBhvr additive="base">
                                        <p:cTn id="11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p:bldP spid="18" grpId="0"/>
      <p:bldP spid="19" grpId="0"/>
      <p:bldP spid="20" grpId="0"/>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p:nvPr/>
        </p:nvSpPr>
        <p:spPr>
          <a:xfrm>
            <a:off x="10147646" y="3782085"/>
            <a:ext cx="449539" cy="516147"/>
          </a:xfrm>
          <a:custGeom>
            <a:avLst/>
            <a:gdLst/>
            <a:ahLst/>
            <a:cxnLst/>
            <a:rect l="l" t="t" r="r" b="b"/>
            <a:pathLst>
              <a:path w="449539" h="516147">
                <a:moveTo>
                  <a:pt x="0" y="0"/>
                </a:moveTo>
                <a:lnTo>
                  <a:pt x="449539" y="0"/>
                </a:lnTo>
                <a:lnTo>
                  <a:pt x="449539" y="516147"/>
                </a:lnTo>
                <a:lnTo>
                  <a:pt x="0" y="516147"/>
                </a:lnTo>
                <a:lnTo>
                  <a:pt x="0" y="0"/>
                </a:lnTo>
                <a:close/>
              </a:path>
            </a:pathLst>
          </a:custGeom>
          <a:blipFill>
            <a:blip r:embed="rId2">
              <a:extLst>
                <a:ext uri="{96DAC541-7B7A-43D3-8B79-37D633B846F1}">
                  <asvg:svgBlip xmlns="" xmlns:asvg="http://schemas.microsoft.com/office/drawing/2016/SVG/main" r:embed="rId14"/>
                </a:ext>
              </a:extLst>
            </a:blip>
            <a:stretch>
              <a:fillRect b="-20965"/>
            </a:stretch>
          </a:blipFill>
        </p:spPr>
      </p:sp>
      <p:sp>
        <p:nvSpPr>
          <p:cNvPr id="10" name="TextBox 10"/>
          <p:cNvSpPr txBox="1"/>
          <p:nvPr/>
        </p:nvSpPr>
        <p:spPr>
          <a:xfrm>
            <a:off x="3785306" y="3871988"/>
            <a:ext cx="12442050" cy="1055838"/>
          </a:xfrm>
          <a:prstGeom prst="rect">
            <a:avLst/>
          </a:prstGeom>
        </p:spPr>
        <p:txBody>
          <a:bodyPr lIns="0" tIns="0" rIns="0" bIns="0" rtlCol="0" anchor="t">
            <a:spAutoFit/>
          </a:bodyPr>
          <a:lstStyle/>
          <a:p>
            <a:pPr algn="ctr">
              <a:lnSpc>
                <a:spcPts val="8641"/>
              </a:lnSpc>
              <a:spcBef>
                <a:spcPct val="0"/>
              </a:spcBef>
            </a:pPr>
            <a:r>
              <a:rPr lang="en-US" sz="6172" dirty="0">
                <a:solidFill>
                  <a:srgbClr val="000000"/>
                </a:solidFill>
                <a:latin typeface="Alata"/>
                <a:ea typeface="Alata"/>
                <a:cs typeface="Alata"/>
                <a:sym typeface="Alata"/>
              </a:rPr>
              <a:t>-Sách giúp em </a:t>
            </a:r>
            <a:r>
              <a:rPr lang="en-US" sz="6172" u="sng" dirty="0">
                <a:solidFill>
                  <a:srgbClr val="000000"/>
                </a:solidFill>
                <a:latin typeface="Alata"/>
                <a:ea typeface="Alata"/>
                <a:cs typeface="Alata"/>
                <a:sym typeface="Alata"/>
              </a:rPr>
              <a:t>mơ</a:t>
            </a:r>
            <a:r>
              <a:rPr lang="en-US" sz="6172" dirty="0">
                <a:solidFill>
                  <a:srgbClr val="000000"/>
                </a:solidFill>
                <a:latin typeface="Alata"/>
                <a:ea typeface="Alata"/>
                <a:cs typeface="Alata"/>
                <a:sym typeface="Alata"/>
              </a:rPr>
              <a:t> rộng </a:t>
            </a:r>
            <a:r>
              <a:rPr lang="en-US" sz="6172" u="sng" dirty="0">
                <a:solidFill>
                  <a:srgbClr val="000000"/>
                </a:solidFill>
                <a:latin typeface="Alata"/>
                <a:ea typeface="Alata"/>
                <a:cs typeface="Alata"/>
                <a:sym typeface="Alata"/>
              </a:rPr>
              <a:t>hiêu</a:t>
            </a:r>
            <a:r>
              <a:rPr lang="en-US" sz="6172" dirty="0">
                <a:solidFill>
                  <a:srgbClr val="000000"/>
                </a:solidFill>
                <a:latin typeface="Alata"/>
                <a:ea typeface="Alata"/>
                <a:cs typeface="Alata"/>
                <a:sym typeface="Alata"/>
              </a:rPr>
              <a:t> biết.</a:t>
            </a:r>
          </a:p>
        </p:txBody>
      </p:sp>
      <p:sp>
        <p:nvSpPr>
          <p:cNvPr id="11" name="TextBox 11"/>
          <p:cNvSpPr txBox="1"/>
          <p:nvPr/>
        </p:nvSpPr>
        <p:spPr>
          <a:xfrm>
            <a:off x="4324800" y="5504308"/>
            <a:ext cx="10998714" cy="3000098"/>
          </a:xfrm>
          <a:prstGeom prst="rect">
            <a:avLst/>
          </a:prstGeom>
        </p:spPr>
        <p:txBody>
          <a:bodyPr lIns="0" tIns="0" rIns="0" bIns="0" rtlCol="0" anchor="t">
            <a:spAutoFit/>
          </a:bodyPr>
          <a:lstStyle/>
          <a:p>
            <a:pPr algn="ctr">
              <a:lnSpc>
                <a:spcPts val="8046"/>
              </a:lnSpc>
            </a:pPr>
            <a:r>
              <a:rPr lang="en-US" sz="5747" dirty="0">
                <a:solidFill>
                  <a:srgbClr val="000000"/>
                </a:solidFill>
                <a:latin typeface="Alata"/>
                <a:ea typeface="Alata"/>
                <a:cs typeface="Alata"/>
                <a:sym typeface="Alata"/>
              </a:rPr>
              <a:t>-Cô phụ trách thư viện hướng </a:t>
            </a:r>
            <a:r>
              <a:rPr lang="en-US" sz="5747" u="sng" dirty="0">
                <a:solidFill>
                  <a:srgbClr val="000000"/>
                </a:solidFill>
                <a:latin typeface="Alata"/>
                <a:ea typeface="Alata"/>
                <a:cs typeface="Alata"/>
                <a:sym typeface="Alata"/>
              </a:rPr>
              <a:t>dân</a:t>
            </a:r>
            <a:r>
              <a:rPr lang="en-US" sz="5747" dirty="0">
                <a:solidFill>
                  <a:srgbClr val="000000"/>
                </a:solidFill>
                <a:latin typeface="Alata"/>
                <a:ea typeface="Alata"/>
                <a:cs typeface="Alata"/>
                <a:sym typeface="Alata"/>
              </a:rPr>
              <a:t> các bạn </a:t>
            </a:r>
            <a:r>
              <a:rPr lang="en-US" sz="5747" u="sng" dirty="0">
                <a:solidFill>
                  <a:srgbClr val="000000"/>
                </a:solidFill>
                <a:latin typeface="Alata"/>
                <a:ea typeface="Alata"/>
                <a:cs typeface="Alata"/>
                <a:sym typeface="Alata"/>
              </a:rPr>
              <a:t>đê</a:t>
            </a:r>
            <a:r>
              <a:rPr lang="en-US" sz="5747" dirty="0">
                <a:solidFill>
                  <a:srgbClr val="000000"/>
                </a:solidFill>
                <a:latin typeface="Alata"/>
                <a:ea typeface="Alata"/>
                <a:cs typeface="Alata"/>
                <a:sym typeface="Alata"/>
              </a:rPr>
              <a:t> sách vào đúng </a:t>
            </a:r>
            <a:r>
              <a:rPr lang="en-US" sz="5747" u="sng" dirty="0">
                <a:solidFill>
                  <a:srgbClr val="000000"/>
                </a:solidFill>
                <a:latin typeface="Alata"/>
                <a:ea typeface="Alata"/>
                <a:cs typeface="Alata"/>
                <a:sym typeface="Alata"/>
              </a:rPr>
              <a:t>chô </a:t>
            </a:r>
            <a:r>
              <a:rPr lang="en-US" sz="5747" dirty="0">
                <a:solidFill>
                  <a:srgbClr val="000000"/>
                </a:solidFill>
                <a:latin typeface="Alata"/>
                <a:ea typeface="Alata"/>
                <a:cs typeface="Alata"/>
                <a:sym typeface="Alata"/>
              </a:rPr>
              <a:t>trên giá.</a:t>
            </a:r>
          </a:p>
        </p:txBody>
      </p:sp>
      <p:sp>
        <p:nvSpPr>
          <p:cNvPr id="12" name="Freeform 12"/>
          <p:cNvSpPr/>
          <p:nvPr/>
        </p:nvSpPr>
        <p:spPr>
          <a:xfrm>
            <a:off x="13460387" y="3779803"/>
            <a:ext cx="449539" cy="516147"/>
          </a:xfrm>
          <a:custGeom>
            <a:avLst/>
            <a:gdLst/>
            <a:ahLst/>
            <a:cxnLst/>
            <a:rect l="l" t="t" r="r" b="b"/>
            <a:pathLst>
              <a:path w="449539" h="516147">
                <a:moveTo>
                  <a:pt x="0" y="0"/>
                </a:moveTo>
                <a:lnTo>
                  <a:pt x="449540" y="0"/>
                </a:lnTo>
                <a:lnTo>
                  <a:pt x="449540" y="516147"/>
                </a:lnTo>
                <a:lnTo>
                  <a:pt x="0" y="516147"/>
                </a:lnTo>
                <a:lnTo>
                  <a:pt x="0" y="0"/>
                </a:lnTo>
                <a:close/>
              </a:path>
            </a:pathLst>
          </a:custGeom>
          <a:blipFill>
            <a:blip r:embed="rId2">
              <a:extLst>
                <a:ext uri="{96DAC541-7B7A-43D3-8B79-37D633B846F1}">
                  <asvg:svgBlip xmlns="" xmlns:asvg="http://schemas.microsoft.com/office/drawing/2016/SVG/main" r:embed="rId14"/>
                </a:ext>
              </a:extLst>
            </a:blip>
            <a:stretch>
              <a:fillRect b="-20965"/>
            </a:stretch>
          </a:blipFill>
        </p:spPr>
      </p:sp>
      <p:sp>
        <p:nvSpPr>
          <p:cNvPr id="13" name="Freeform 13"/>
          <p:cNvSpPr/>
          <p:nvPr/>
        </p:nvSpPr>
        <p:spPr>
          <a:xfrm>
            <a:off x="9599387" y="6226788"/>
            <a:ext cx="449539" cy="516147"/>
          </a:xfrm>
          <a:custGeom>
            <a:avLst/>
            <a:gdLst/>
            <a:ahLst/>
            <a:cxnLst/>
            <a:rect l="l" t="t" r="r" b="b"/>
            <a:pathLst>
              <a:path w="449539" h="516147">
                <a:moveTo>
                  <a:pt x="0" y="0"/>
                </a:moveTo>
                <a:lnTo>
                  <a:pt x="449539" y="0"/>
                </a:lnTo>
                <a:lnTo>
                  <a:pt x="449539" y="516148"/>
                </a:lnTo>
                <a:lnTo>
                  <a:pt x="0" y="516148"/>
                </a:lnTo>
                <a:lnTo>
                  <a:pt x="0" y="0"/>
                </a:lnTo>
                <a:close/>
              </a:path>
            </a:pathLst>
          </a:custGeom>
          <a:blipFill>
            <a:blip r:embed="rId2">
              <a:extLst>
                <a:ext uri="{96DAC541-7B7A-43D3-8B79-37D633B846F1}">
                  <asvg:svgBlip xmlns="" xmlns:asvg="http://schemas.microsoft.com/office/drawing/2016/SVG/main" r:embed="rId14"/>
                </a:ext>
              </a:extLst>
            </a:blip>
            <a:stretch>
              <a:fillRect b="-20965"/>
            </a:stretch>
          </a:blipFill>
        </p:spPr>
      </p:sp>
      <p:sp>
        <p:nvSpPr>
          <p:cNvPr id="14" name="TextBox 14"/>
          <p:cNvSpPr txBox="1"/>
          <p:nvPr/>
        </p:nvSpPr>
        <p:spPr>
          <a:xfrm>
            <a:off x="2648071" y="2563501"/>
            <a:ext cx="13338899" cy="827399"/>
          </a:xfrm>
          <a:prstGeom prst="rect">
            <a:avLst/>
          </a:prstGeom>
        </p:spPr>
        <p:txBody>
          <a:bodyPr lIns="0" tIns="0" rIns="0" bIns="0" rtlCol="0" anchor="t">
            <a:spAutoFit/>
          </a:bodyPr>
          <a:lstStyle/>
          <a:p>
            <a:pPr algn="ctr">
              <a:lnSpc>
                <a:spcPts val="6895"/>
              </a:lnSpc>
              <a:spcBef>
                <a:spcPct val="0"/>
              </a:spcBef>
            </a:pPr>
            <a:r>
              <a:rPr lang="en-US" sz="4925" dirty="0">
                <a:solidFill>
                  <a:srgbClr val="000000"/>
                </a:solidFill>
                <a:latin typeface="Alata"/>
                <a:ea typeface="Alata"/>
                <a:cs typeface="Alata"/>
                <a:sym typeface="Alata"/>
              </a:rPr>
              <a:t>b. Chọn </a:t>
            </a:r>
            <a:r>
              <a:rPr lang="en-US" sz="4925" u="sng" dirty="0">
                <a:solidFill>
                  <a:srgbClr val="000000"/>
                </a:solidFill>
                <a:latin typeface="Alata"/>
                <a:ea typeface="Alata"/>
                <a:cs typeface="Alata"/>
                <a:sym typeface="Alata"/>
              </a:rPr>
              <a:t>dấu hỏi </a:t>
            </a:r>
            <a:r>
              <a:rPr lang="en-US" sz="4925" dirty="0">
                <a:solidFill>
                  <a:srgbClr val="000000"/>
                </a:solidFill>
                <a:latin typeface="Alata"/>
                <a:ea typeface="Alata"/>
                <a:cs typeface="Alata"/>
                <a:sym typeface="Alata"/>
              </a:rPr>
              <a:t>hoặc </a:t>
            </a:r>
            <a:r>
              <a:rPr lang="en-US" sz="4925" u="sng" dirty="0">
                <a:solidFill>
                  <a:srgbClr val="000000"/>
                </a:solidFill>
                <a:latin typeface="Alata"/>
                <a:ea typeface="Alata"/>
                <a:cs typeface="Alata"/>
                <a:sym typeface="Alata"/>
              </a:rPr>
              <a:t>dấu ngã</a:t>
            </a:r>
            <a:r>
              <a:rPr lang="en-US" sz="4925" dirty="0">
                <a:solidFill>
                  <a:srgbClr val="000000"/>
                </a:solidFill>
                <a:latin typeface="Alata"/>
                <a:ea typeface="Alata"/>
                <a:cs typeface="Alata"/>
                <a:sym typeface="Alata"/>
              </a:rPr>
              <a:t> cho chữ in đậm.</a:t>
            </a:r>
          </a:p>
        </p:txBody>
      </p:sp>
      <p:sp>
        <p:nvSpPr>
          <p:cNvPr id="15" name="TextBox 15"/>
          <p:cNvSpPr txBox="1"/>
          <p:nvPr/>
        </p:nvSpPr>
        <p:spPr>
          <a:xfrm>
            <a:off x="4750983" y="1015933"/>
            <a:ext cx="8512580" cy="1526059"/>
          </a:xfrm>
          <a:prstGeom prst="rect">
            <a:avLst/>
          </a:prstGeom>
        </p:spPr>
        <p:txBody>
          <a:bodyPr lIns="0" tIns="0" rIns="0" bIns="0" rtlCol="0" anchor="t">
            <a:spAutoFit/>
          </a:bodyPr>
          <a:lstStyle/>
          <a:p>
            <a:pPr algn="ctr">
              <a:lnSpc>
                <a:spcPts val="11851"/>
              </a:lnSpc>
              <a:spcBef>
                <a:spcPct val="0"/>
              </a:spcBef>
            </a:pPr>
            <a:r>
              <a:rPr lang="en-US" sz="8465" dirty="0">
                <a:solidFill>
                  <a:schemeClr val="accent6">
                    <a:lumMod val="75000"/>
                  </a:schemeClr>
                </a:solidFill>
                <a:latin typeface="Baloo"/>
                <a:ea typeface="Baloo"/>
                <a:cs typeface="Baloo"/>
                <a:sym typeface="Baloo"/>
              </a:rPr>
              <a:t>3. Chọn a hoặc b:</a:t>
            </a:r>
          </a:p>
        </p:txBody>
      </p:sp>
      <p:sp>
        <p:nvSpPr>
          <p:cNvPr id="16" name="Freeform 16"/>
          <p:cNvSpPr/>
          <p:nvPr/>
        </p:nvSpPr>
        <p:spPr>
          <a:xfrm>
            <a:off x="4983331" y="6421045"/>
            <a:ext cx="798636" cy="377491"/>
          </a:xfrm>
          <a:custGeom>
            <a:avLst/>
            <a:gdLst/>
            <a:ahLst/>
            <a:cxnLst/>
            <a:rect l="l" t="t" r="r" b="b"/>
            <a:pathLst>
              <a:path w="798636" h="377491">
                <a:moveTo>
                  <a:pt x="0" y="0"/>
                </a:moveTo>
                <a:lnTo>
                  <a:pt x="798636" y="0"/>
                </a:lnTo>
                <a:lnTo>
                  <a:pt x="798636" y="377491"/>
                </a:lnTo>
                <a:lnTo>
                  <a:pt x="0" y="377491"/>
                </a:lnTo>
                <a:lnTo>
                  <a:pt x="0" y="0"/>
                </a:lnTo>
                <a:close/>
              </a:path>
            </a:pathLst>
          </a:custGeom>
          <a:blipFill>
            <a:blip r:embed="rId15"/>
            <a:stretch>
              <a:fillRect l="-26611" t="-46663" r="-53222" b="-98525"/>
            </a:stretch>
          </a:blipFill>
        </p:spPr>
      </p:sp>
      <p:sp>
        <p:nvSpPr>
          <p:cNvPr id="17" name="Freeform 17"/>
          <p:cNvSpPr/>
          <p:nvPr/>
        </p:nvSpPr>
        <p:spPr>
          <a:xfrm>
            <a:off x="8345364" y="7453828"/>
            <a:ext cx="798636" cy="377491"/>
          </a:xfrm>
          <a:custGeom>
            <a:avLst/>
            <a:gdLst/>
            <a:ahLst/>
            <a:cxnLst/>
            <a:rect l="l" t="t" r="r" b="b"/>
            <a:pathLst>
              <a:path w="798636" h="377491">
                <a:moveTo>
                  <a:pt x="0" y="0"/>
                </a:moveTo>
                <a:lnTo>
                  <a:pt x="798636" y="0"/>
                </a:lnTo>
                <a:lnTo>
                  <a:pt x="798636" y="377491"/>
                </a:lnTo>
                <a:lnTo>
                  <a:pt x="0" y="377491"/>
                </a:lnTo>
                <a:lnTo>
                  <a:pt x="0" y="0"/>
                </a:lnTo>
                <a:close/>
              </a:path>
            </a:pathLst>
          </a:custGeom>
          <a:blipFill>
            <a:blip r:embed="rId15"/>
            <a:stretch>
              <a:fillRect l="-26611" t="-46663" r="-53222" b="-98525"/>
            </a:stretch>
          </a:blipFill>
        </p:spPr>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par>
                          <p:cTn id="14" fill="hold">
                            <p:stCondLst>
                              <p:cond delay="1000"/>
                            </p:stCondLst>
                            <p:childTnLst>
                              <p:par>
                                <p:cTn id="15" presetID="6"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500"/>
                                        <p:tgtEl>
                                          <p:spTgt spid="10"/>
                                        </p:tgtEl>
                                      </p:cBhvr>
                                    </p:animEffect>
                                  </p:childTnLst>
                                </p:cTn>
                              </p:par>
                            </p:childTnLst>
                          </p:cTn>
                        </p:par>
                        <p:par>
                          <p:cTn id="18" fill="hold">
                            <p:stCondLst>
                              <p:cond delay="1500"/>
                            </p:stCondLst>
                            <p:childTnLst>
                              <p:par>
                                <p:cTn id="19" presetID="21"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heel(1)">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anim calcmode="lin" valueType="num">
                                      <p:cBhvr>
                                        <p:cTn id="27" dur="500" fill="hold"/>
                                        <p:tgtEl>
                                          <p:spTgt spid="9"/>
                                        </p:tgtEl>
                                        <p:attrNameLst>
                                          <p:attrName>ppt_x</p:attrName>
                                        </p:attrNameLst>
                                      </p:cBhvr>
                                      <p:tavLst>
                                        <p:tav tm="0">
                                          <p:val>
                                            <p:strVal val="#ppt_x"/>
                                          </p:val>
                                        </p:tav>
                                        <p:tav tm="100000">
                                          <p:val>
                                            <p:strVal val="#ppt_x"/>
                                          </p:val>
                                        </p:tav>
                                      </p:tavLst>
                                    </p:anim>
                                    <p:anim calcmode="lin" valueType="num">
                                      <p:cBhvr>
                                        <p:cTn id="28" dur="5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randombar(horizont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heel(1)">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randombar(horizontal)">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279</Words>
  <Application>Microsoft Office PowerPoint</Application>
  <PresentationFormat>Custom</PresentationFormat>
  <Paragraphs>39</Paragraphs>
  <Slides>8</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vt:i4>
      </vt:variant>
    </vt:vector>
  </HeadingPairs>
  <TitlesOfParts>
    <vt:vector size="17" baseType="lpstr">
      <vt:lpstr>DFPOP1-W9</vt:lpstr>
      <vt:lpstr>HP001 4 hàng</vt:lpstr>
      <vt:lpstr>Baloo</vt:lpstr>
      <vt:lpstr>Calibri</vt:lpstr>
      <vt:lpstr>HP001 4 hang 1 ô ly</vt:lpstr>
      <vt:lpstr>Times New Roman</vt:lpstr>
      <vt:lpstr>Arial</vt:lpstr>
      <vt:lpstr>Alata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18: THƯ VIỆN BIẾT ĐI</dc:title>
  <dc:creator>MAIHUNG</dc:creator>
  <cp:lastModifiedBy>MAIHUNG</cp:lastModifiedBy>
  <cp:revision>24</cp:revision>
  <dcterms:created xsi:type="dcterms:W3CDTF">2006-08-16T00:00:00Z</dcterms:created>
  <dcterms:modified xsi:type="dcterms:W3CDTF">2025-04-18T12:45:38Z</dcterms:modified>
  <dc:identifier>DAGhrcidY9U</dc:identifier>
</cp:coreProperties>
</file>