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303" r:id="rId2"/>
    <p:sldId id="291" r:id="rId3"/>
    <p:sldId id="292" r:id="rId4"/>
    <p:sldId id="293" r:id="rId5"/>
    <p:sldId id="294" r:id="rId6"/>
  </p:sldIdLst>
  <p:sldSz cx="18288000" cy="10287000"/>
  <p:notesSz cx="6858000" cy="9144000"/>
  <p:embeddedFontLst>
    <p:embeddedFont>
      <p:font typeface="Baloo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lata" panose="020B0604020202020204" charset="0"/>
      <p:regular r:id="rId13"/>
    </p:embeddedFont>
    <p:embeddedFont>
      <p:font typeface="DM Sans" panose="020B0604020202020204" charset="0"/>
      <p:regular r:id="rId14"/>
    </p:embeddedFont>
    <p:embeddedFont>
      <p:font typeface="Sigmar On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67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5269F-BB29-4186-A533-0D8669A15E0E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74B3-7DCF-4B76-B68F-A3396B3494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22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2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8288000" cy="1027707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28598">
              <a:defRPr/>
            </a:pPr>
            <a:endParaRPr lang="en-US" sz="1577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4" y="2915214"/>
            <a:ext cx="137846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67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771467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494" y="1712056"/>
            <a:ext cx="795482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1467">
              <a:defRPr/>
            </a:pPr>
            <a:r>
              <a:rPr lang="en-US" sz="315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4" y="4815115"/>
            <a:ext cx="956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67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50557"/>
            <a:ext cx="16007477" cy="1526516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94" y="8601022"/>
            <a:ext cx="4869869" cy="1526516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330" y="6155446"/>
            <a:ext cx="2781671" cy="4077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9118" y="6155446"/>
            <a:ext cx="956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67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68142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5536284" y="3179148"/>
            <a:ext cx="9163030" cy="28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4"/>
              </a:lnSpc>
            </a:pPr>
            <a:r>
              <a:rPr lang="en-US" sz="10149" dirty="0">
                <a:solidFill>
                  <a:schemeClr val="accent6">
                    <a:lumMod val="75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Thư viện biết đi</a:t>
            </a:r>
          </a:p>
          <a:p>
            <a:pPr algn="ctr">
              <a:lnSpc>
                <a:spcPts val="15528"/>
              </a:lnSpc>
            </a:pPr>
            <a:r>
              <a:rPr lang="en-US" sz="10149" dirty="0">
                <a:solidFill>
                  <a:schemeClr val="accent6">
                    <a:lumMod val="75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 (Tiết 4)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14832" y="5744463"/>
            <a:ext cx="11005933" cy="2075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94"/>
              </a:lnSpc>
            </a:pPr>
            <a:r>
              <a:rPr lang="en-US" sz="14169">
                <a:solidFill>
                  <a:srgbClr val="E01073"/>
                </a:solidFill>
                <a:latin typeface="Sigmar One"/>
                <a:ea typeface="Sigmar One"/>
                <a:cs typeface="Sigmar One"/>
                <a:sym typeface="Sigmar One"/>
              </a:rPr>
              <a:t>Luyện tập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4790694" y="4802272"/>
            <a:ext cx="10638197" cy="392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4"/>
              </a:lnSpc>
            </a:pPr>
            <a:r>
              <a:rPr lang="en-US" sz="6905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a. Đèn sáng quá</a:t>
            </a:r>
          </a:p>
          <a:p>
            <a:pPr algn="l">
              <a:lnSpc>
                <a:spcPts val="7734"/>
              </a:lnSpc>
            </a:pPr>
            <a:r>
              <a:rPr lang="en-US" sz="6905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b. Ôi, thư viện rộng thật</a:t>
            </a:r>
          </a:p>
          <a:p>
            <a:pPr algn="just">
              <a:lnSpc>
                <a:spcPts val="7734"/>
              </a:lnSpc>
            </a:pPr>
            <a:r>
              <a:rPr lang="en-US" sz="6905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c. Các bạn nhỏ rủ nhau       đến thư viện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529915" y="4754647"/>
            <a:ext cx="816299" cy="937907"/>
            <a:chOff x="0" y="0"/>
            <a:chExt cx="214992" cy="2470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4992" cy="247021"/>
            </a:xfrm>
            <a:custGeom>
              <a:avLst/>
              <a:gdLst/>
              <a:ahLst/>
              <a:cxnLst/>
              <a:rect l="l" t="t" r="r" b="b"/>
              <a:pathLst>
                <a:path w="214992" h="247021">
                  <a:moveTo>
                    <a:pt x="0" y="0"/>
                  </a:moveTo>
                  <a:lnTo>
                    <a:pt x="214992" y="0"/>
                  </a:lnTo>
                  <a:lnTo>
                    <a:pt x="214992" y="247021"/>
                  </a:lnTo>
                  <a:lnTo>
                    <a:pt x="0" y="247021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14992" cy="285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402977" y="5743087"/>
            <a:ext cx="816299" cy="937907"/>
            <a:chOff x="0" y="0"/>
            <a:chExt cx="214992" cy="24702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4992" cy="247021"/>
            </a:xfrm>
            <a:custGeom>
              <a:avLst/>
              <a:gdLst/>
              <a:ahLst/>
              <a:cxnLst/>
              <a:rect l="l" t="t" r="r" b="b"/>
              <a:pathLst>
                <a:path w="214992" h="247021">
                  <a:moveTo>
                    <a:pt x="0" y="0"/>
                  </a:moveTo>
                  <a:lnTo>
                    <a:pt x="214992" y="0"/>
                  </a:lnTo>
                  <a:lnTo>
                    <a:pt x="214992" y="247021"/>
                  </a:lnTo>
                  <a:lnTo>
                    <a:pt x="0" y="247021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14992" cy="285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910328" y="7707540"/>
            <a:ext cx="816299" cy="937907"/>
            <a:chOff x="0" y="0"/>
            <a:chExt cx="214992" cy="24702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4992" cy="247021"/>
            </a:xfrm>
            <a:custGeom>
              <a:avLst/>
              <a:gdLst/>
              <a:ahLst/>
              <a:cxnLst/>
              <a:rect l="l" t="t" r="r" b="b"/>
              <a:pathLst>
                <a:path w="214992" h="247021">
                  <a:moveTo>
                    <a:pt x="0" y="0"/>
                  </a:moveTo>
                  <a:lnTo>
                    <a:pt x="214992" y="0"/>
                  </a:lnTo>
                  <a:lnTo>
                    <a:pt x="214992" y="247021"/>
                  </a:lnTo>
                  <a:lnTo>
                    <a:pt x="0" y="247021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14992" cy="285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1683272" y="4740290"/>
            <a:ext cx="438603" cy="952139"/>
          </a:xfrm>
          <a:custGeom>
            <a:avLst/>
            <a:gdLst/>
            <a:ahLst/>
            <a:cxnLst/>
            <a:rect l="l" t="t" r="r" b="b"/>
            <a:pathLst>
              <a:path w="309711" h="952139">
                <a:moveTo>
                  <a:pt x="0" y="0"/>
                </a:moveTo>
                <a:lnTo>
                  <a:pt x="309710" y="0"/>
                </a:lnTo>
                <a:lnTo>
                  <a:pt x="309710" y="952139"/>
                </a:lnTo>
                <a:lnTo>
                  <a:pt x="0" y="9521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615272" y="5713229"/>
            <a:ext cx="391708" cy="952139"/>
          </a:xfrm>
          <a:custGeom>
            <a:avLst/>
            <a:gdLst/>
            <a:ahLst/>
            <a:cxnLst/>
            <a:rect l="l" t="t" r="r" b="b"/>
            <a:pathLst>
              <a:path w="309711" h="952139">
                <a:moveTo>
                  <a:pt x="0" y="0"/>
                </a:moveTo>
                <a:lnTo>
                  <a:pt x="309711" y="0"/>
                </a:lnTo>
                <a:lnTo>
                  <a:pt x="309711" y="952138"/>
                </a:lnTo>
                <a:lnTo>
                  <a:pt x="0" y="952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0083217" y="7989049"/>
            <a:ext cx="517739" cy="51773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714248" y="465999"/>
            <a:ext cx="7031831" cy="1005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5"/>
              </a:lnSpc>
              <a:spcBef>
                <a:spcPct val="0"/>
              </a:spcBef>
            </a:pPr>
            <a:r>
              <a:rPr lang="en-US" sz="5789" dirty="0">
                <a:solidFill>
                  <a:srgbClr val="71B93A"/>
                </a:solidFill>
                <a:latin typeface="Sigmar One"/>
                <a:ea typeface="Sigmar One"/>
                <a:cs typeface="Sigmar One"/>
                <a:sym typeface="Sigmar One"/>
              </a:rPr>
              <a:t>Luyện từ và câu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90694" y="2963167"/>
            <a:ext cx="12990665" cy="149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18263" lvl="1" indent="-659131" algn="ctr">
              <a:lnSpc>
                <a:spcPts val="5800"/>
              </a:lnSpc>
              <a:buAutoNum type="arabicPeriod"/>
            </a:pPr>
            <a:r>
              <a:rPr lang="en-US" sz="6105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Chọn </a:t>
            </a:r>
            <a:r>
              <a:rPr lang="en-US" sz="6105" u="sng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dấu chấm</a:t>
            </a:r>
            <a:r>
              <a:rPr lang="en-US" sz="6105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, </a:t>
            </a:r>
            <a:r>
              <a:rPr lang="en-US" sz="6105" u="sng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dấu chấm than</a:t>
            </a:r>
            <a:r>
              <a:rPr lang="en-US" sz="6105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 cho mỗi câu dưới đây: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25107" y="5164352"/>
            <a:ext cx="2289075" cy="533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5"/>
              </a:lnSpc>
            </a:pPr>
            <a:r>
              <a:rPr lang="en-US" sz="419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Lời khen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849445" y="6143990"/>
            <a:ext cx="3234705" cy="443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1"/>
              </a:lnSpc>
            </a:pPr>
            <a:r>
              <a:rPr lang="en-US" sz="3600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Lời ngạc nhiên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286026" y="8117244"/>
            <a:ext cx="2289075" cy="533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5"/>
              </a:lnSpc>
            </a:pPr>
            <a:r>
              <a:rPr lang="en-US" sz="419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Câu kể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7058986" y="4769512"/>
            <a:ext cx="296364" cy="508289"/>
          </a:xfrm>
          <a:custGeom>
            <a:avLst/>
            <a:gdLst/>
            <a:ahLst/>
            <a:cxnLst/>
            <a:rect l="l" t="t" r="r" b="b"/>
            <a:pathLst>
              <a:path w="296364" h="508289">
                <a:moveTo>
                  <a:pt x="0" y="0"/>
                </a:moveTo>
                <a:lnTo>
                  <a:pt x="296364" y="0"/>
                </a:lnTo>
                <a:lnTo>
                  <a:pt x="296364" y="508289"/>
                </a:lnTo>
                <a:lnTo>
                  <a:pt x="0" y="508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866648" y="618399"/>
            <a:ext cx="7031831" cy="1005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5"/>
              </a:lnSpc>
              <a:spcBef>
                <a:spcPct val="0"/>
              </a:spcBef>
            </a:pPr>
            <a:r>
              <a:rPr lang="en-US" sz="5789">
                <a:solidFill>
                  <a:srgbClr val="71B93A"/>
                </a:solidFill>
                <a:latin typeface="Sigmar One"/>
                <a:ea typeface="Sigmar One"/>
                <a:cs typeface="Sigmar One"/>
                <a:sym typeface="Sigmar One"/>
              </a:rPr>
              <a:t>Luyện từ và câu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87045" y="2290306"/>
            <a:ext cx="11359208" cy="130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0"/>
              </a:lnSpc>
            </a:pPr>
            <a:r>
              <a:rPr lang="en-US" sz="5252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2. Có thể đặt </a:t>
            </a:r>
            <a:r>
              <a:rPr lang="en-US" sz="5252" u="sng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dấu phẩy</a:t>
            </a:r>
            <a:r>
              <a:rPr lang="en-US" sz="5252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 vào mỗi chỗ nào trong mỗi câu sau?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72923" y="4477703"/>
            <a:ext cx="9918748" cy="1341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5"/>
              </a:lnSpc>
            </a:pPr>
            <a:r>
              <a:rPr lang="en-US" sz="4500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a. Sách  báo  tạp trí đều được sắp xếp gọn gàng trên giá.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46585" y="6556896"/>
            <a:ext cx="12799667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5"/>
              </a:lnSpc>
            </a:pPr>
            <a:r>
              <a:rPr lang="en-US" sz="4500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b. Bạn Mai  bạn Lan đều thích đọc sách khoa học.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75370" y="7949149"/>
            <a:ext cx="11359208" cy="1341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5"/>
              </a:lnSpc>
            </a:pPr>
            <a:r>
              <a:rPr lang="en-US" sz="4500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c. Học sinh lớp 1   lớp 2 đến thư viện đọc sách vào chiều thứ Năm hàng tuần.</a:t>
            </a:r>
          </a:p>
        </p:txBody>
      </p:sp>
      <p:sp>
        <p:nvSpPr>
          <p:cNvPr id="14" name="Freeform 14"/>
          <p:cNvSpPr/>
          <p:nvPr/>
        </p:nvSpPr>
        <p:spPr>
          <a:xfrm>
            <a:off x="8402682" y="4769512"/>
            <a:ext cx="296364" cy="508289"/>
          </a:xfrm>
          <a:custGeom>
            <a:avLst/>
            <a:gdLst/>
            <a:ahLst/>
            <a:cxnLst/>
            <a:rect l="l" t="t" r="r" b="b"/>
            <a:pathLst>
              <a:path w="296364" h="508289">
                <a:moveTo>
                  <a:pt x="0" y="0"/>
                </a:moveTo>
                <a:lnTo>
                  <a:pt x="296364" y="0"/>
                </a:lnTo>
                <a:lnTo>
                  <a:pt x="296364" y="508289"/>
                </a:lnTo>
                <a:lnTo>
                  <a:pt x="0" y="508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207168" y="6812339"/>
            <a:ext cx="296364" cy="508289"/>
          </a:xfrm>
          <a:custGeom>
            <a:avLst/>
            <a:gdLst/>
            <a:ahLst/>
            <a:cxnLst/>
            <a:rect l="l" t="t" r="r" b="b"/>
            <a:pathLst>
              <a:path w="296364" h="508289">
                <a:moveTo>
                  <a:pt x="0" y="0"/>
                </a:moveTo>
                <a:lnTo>
                  <a:pt x="296364" y="0"/>
                </a:lnTo>
                <a:lnTo>
                  <a:pt x="296364" y="508289"/>
                </a:lnTo>
                <a:lnTo>
                  <a:pt x="0" y="508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623243" y="8299842"/>
            <a:ext cx="296364" cy="508289"/>
          </a:xfrm>
          <a:custGeom>
            <a:avLst/>
            <a:gdLst/>
            <a:ahLst/>
            <a:cxnLst/>
            <a:rect l="l" t="t" r="r" b="b"/>
            <a:pathLst>
              <a:path w="296364" h="508289">
                <a:moveTo>
                  <a:pt x="0" y="0"/>
                </a:moveTo>
                <a:lnTo>
                  <a:pt x="296364" y="0"/>
                </a:lnTo>
                <a:lnTo>
                  <a:pt x="296364" y="508289"/>
                </a:lnTo>
                <a:lnTo>
                  <a:pt x="0" y="508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5815363" y="4321519"/>
            <a:ext cx="11299050" cy="104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2"/>
              </a:lnSpc>
            </a:pPr>
            <a:r>
              <a:rPr lang="en-US" sz="7126" dirty="0">
                <a:solidFill>
                  <a:schemeClr val="accent6">
                    <a:lumMod val="75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3. Đặt một câu có </a:t>
            </a:r>
            <a:r>
              <a:rPr lang="en-US" sz="7126" u="sng" dirty="0">
                <a:solidFill>
                  <a:schemeClr val="accent6">
                    <a:lumMod val="75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dấu phẩy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19048" y="770799"/>
            <a:ext cx="7031831" cy="1005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5"/>
              </a:lnSpc>
              <a:spcBef>
                <a:spcPct val="0"/>
              </a:spcBef>
            </a:pPr>
            <a:r>
              <a:rPr lang="en-US" sz="5789">
                <a:solidFill>
                  <a:srgbClr val="71B93A"/>
                </a:solidFill>
                <a:latin typeface="Sigmar One"/>
                <a:ea typeface="Sigmar One"/>
                <a:cs typeface="Sigmar One"/>
                <a:sym typeface="Sigmar One"/>
              </a:rPr>
              <a:t>Luyện từ và câu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17250" y="5525557"/>
            <a:ext cx="12466014" cy="9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4"/>
              </a:lnSpc>
              <a:spcBef>
                <a:spcPct val="0"/>
              </a:spcBef>
            </a:pPr>
            <a:r>
              <a:rPr lang="en-US" sz="5289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M: Em thích  học môn Mỹ </a:t>
            </a:r>
            <a:r>
              <a:rPr lang="en-US" sz="5289" dirty="0" smtClean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thuật  </a:t>
            </a:r>
            <a:r>
              <a:rPr lang="en-US" sz="5289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Âm nhạc 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238599" y="6062305"/>
            <a:ext cx="296364" cy="508289"/>
          </a:xfrm>
          <a:custGeom>
            <a:avLst/>
            <a:gdLst/>
            <a:ahLst/>
            <a:cxnLst/>
            <a:rect l="l" t="t" r="r" b="b"/>
            <a:pathLst>
              <a:path w="296364" h="508289">
                <a:moveTo>
                  <a:pt x="0" y="0"/>
                </a:moveTo>
                <a:lnTo>
                  <a:pt x="296364" y="0"/>
                </a:lnTo>
                <a:lnTo>
                  <a:pt x="296364" y="508289"/>
                </a:lnTo>
                <a:lnTo>
                  <a:pt x="0" y="508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105418" y="6720561"/>
            <a:ext cx="11661084" cy="184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4"/>
              </a:lnSpc>
              <a:spcBef>
                <a:spcPct val="0"/>
              </a:spcBef>
            </a:pPr>
            <a:r>
              <a:rPr lang="en-US" sz="5289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Bạn Mai  Thư là những người bạn thân của em.</a:t>
            </a:r>
          </a:p>
        </p:txBody>
      </p:sp>
      <p:sp>
        <p:nvSpPr>
          <p:cNvPr id="15" name="Freeform 15"/>
          <p:cNvSpPr/>
          <p:nvPr/>
        </p:nvSpPr>
        <p:spPr>
          <a:xfrm>
            <a:off x="6400632" y="7298209"/>
            <a:ext cx="296364" cy="508289"/>
          </a:xfrm>
          <a:custGeom>
            <a:avLst/>
            <a:gdLst/>
            <a:ahLst/>
            <a:cxnLst/>
            <a:rect l="l" t="t" r="r" b="b"/>
            <a:pathLst>
              <a:path w="296364" h="508289">
                <a:moveTo>
                  <a:pt x="0" y="0"/>
                </a:moveTo>
                <a:lnTo>
                  <a:pt x="296364" y="0"/>
                </a:lnTo>
                <a:lnTo>
                  <a:pt x="296364" y="508290"/>
                </a:lnTo>
                <a:lnTo>
                  <a:pt x="0" y="508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191</Words>
  <Application>Microsoft Office PowerPoint</Application>
  <PresentationFormat>Custom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DFPOP1-W9</vt:lpstr>
      <vt:lpstr>Baloo</vt:lpstr>
      <vt:lpstr>Calibri</vt:lpstr>
      <vt:lpstr>Times New Roman</vt:lpstr>
      <vt:lpstr>Arial</vt:lpstr>
      <vt:lpstr>Alata</vt:lpstr>
      <vt:lpstr>DM Sans</vt:lpstr>
      <vt:lpstr>Sigmar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18: THƯ VIỆN BIẾT ĐI</dc:title>
  <dc:creator>MAIHUNG</dc:creator>
  <cp:lastModifiedBy>MAIHUNG</cp:lastModifiedBy>
  <cp:revision>23</cp:revision>
  <dcterms:created xsi:type="dcterms:W3CDTF">2006-08-16T00:00:00Z</dcterms:created>
  <dcterms:modified xsi:type="dcterms:W3CDTF">2025-04-18T12:47:29Z</dcterms:modified>
  <dc:identifier>DAGhrcidY9U</dc:identifier>
</cp:coreProperties>
</file>