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01" r:id="rId2"/>
    <p:sldId id="256" r:id="rId3"/>
    <p:sldId id="258" r:id="rId4"/>
    <p:sldId id="259" r:id="rId5"/>
    <p:sldId id="260" r:id="rId6"/>
    <p:sldId id="263" r:id="rId7"/>
    <p:sldId id="264" r:id="rId8"/>
    <p:sldId id="302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8288000" cy="10287000"/>
  <p:notesSz cx="6858000" cy="9144000"/>
  <p:embeddedFontLst>
    <p:embeddedFont>
      <p:font typeface="Ahkio Bold" panose="020B0604020202020204" charset="0"/>
      <p:regular r:id="rId24"/>
    </p:embeddedFont>
    <p:embeddedFont>
      <p:font typeface="Alata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ubik Bubbles" panose="020B0604020202020204" charset="-79"/>
      <p:regular r:id="rId30"/>
    </p:embeddedFont>
    <p:embeddedFont>
      <p:font typeface="Baloo" panose="020B0604020202020204" charset="0"/>
      <p:regular r:id="rId31"/>
    </p:embeddedFont>
    <p:embeddedFont>
      <p:font typeface="TAN Nimbus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22" autoAdjust="0"/>
  </p:normalViewPr>
  <p:slideViewPr>
    <p:cSldViewPr>
      <p:cViewPr varScale="1">
        <p:scale>
          <a:sx n="52" d="100"/>
          <a:sy n="52" d="100"/>
        </p:scale>
        <p:origin x="62" y="2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86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9D741-FDEE-4909-8799-C5A9906EF012}" type="datetimeFigureOut">
              <a:rPr lang="en-GB" smtClean="0"/>
              <a:t>18/04/2025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7E75F-B4BE-4224-9D14-77FA157019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408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1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9.png"/><Relationship Id="rId12" Type="http://schemas.openxmlformats.org/officeDocument/2006/relationships/image" Target="../media/image37.svg"/><Relationship Id="rId2" Type="http://schemas.openxmlformats.org/officeDocument/2006/relationships/image" Target="../media/image1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.png"/><Relationship Id="rId15" Type="http://schemas.openxmlformats.org/officeDocument/2006/relationships/image" Target="../media/image40.svg"/><Relationship Id="rId10" Type="http://schemas.openxmlformats.org/officeDocument/2006/relationships/image" Target="../media/image13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10" Type="http://schemas.openxmlformats.org/officeDocument/2006/relationships/image" Target="../media/image13.sv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9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svg"/><Relationship Id="rId3" Type="http://schemas.microsoft.com/office/2007/relationships/media" Target="../media/media2.mp3"/><Relationship Id="rId12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11" Type="http://schemas.openxmlformats.org/officeDocument/2006/relationships/image" Target="../media/image52.svg"/><Relationship Id="rId5" Type="http://schemas.openxmlformats.org/officeDocument/2006/relationships/image" Target="../media/image9.png"/><Relationship Id="rId15" Type="http://schemas.openxmlformats.org/officeDocument/2006/relationships/image" Target="../media/image56.sv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sv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9" Type="http://schemas.openxmlformats.org/officeDocument/2006/relationships/image" Target="../media/image58.sv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5.svg"/><Relationship Id="rId4" Type="http://schemas.openxmlformats.org/officeDocument/2006/relationships/image" Target="../media/image30.svg"/><Relationship Id="rId14" Type="http://schemas.openxmlformats.org/officeDocument/2006/relationships/image" Target="../media/image62.sv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9.png"/><Relationship Id="rId10" Type="http://schemas.openxmlformats.org/officeDocument/2006/relationships/image" Target="../media/image5.sv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2" Type="http://schemas.openxmlformats.org/officeDocument/2006/relationships/image" Target="../media/image6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2" Type="http://schemas.openxmlformats.org/officeDocument/2006/relationships/image" Target="../media/image6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15.png"/><Relationship Id="rId7" Type="http://schemas.openxmlformats.org/officeDocument/2006/relationships/image" Target="../media/image28.svg"/><Relationship Id="rId12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10" Type="http://schemas.openxmlformats.org/officeDocument/2006/relationships/image" Target="../media/image7.png"/><Relationship Id="rId9" Type="http://schemas.openxmlformats.org/officeDocument/2006/relationships/image" Target="../media/image5.svg"/><Relationship Id="rId1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3.sv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8288000" cy="10277072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28598">
              <a:defRPr/>
            </a:pPr>
            <a:endParaRPr lang="en-US" sz="1577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1704" y="2915214"/>
            <a:ext cx="137846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71467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771467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5494" y="1712056"/>
            <a:ext cx="795482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71467">
              <a:defRPr/>
            </a:pPr>
            <a:r>
              <a:rPr lang="en-US" sz="315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4804" y="4815115"/>
            <a:ext cx="956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71467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</a:t>
            </a: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750557"/>
            <a:ext cx="16007477" cy="1526516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494" y="8601022"/>
            <a:ext cx="4869869" cy="1526516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330" y="6155446"/>
            <a:ext cx="2781671" cy="40778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79118" y="6155446"/>
            <a:ext cx="9569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71467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</a:p>
        </p:txBody>
      </p:sp>
    </p:spTree>
    <p:extLst>
      <p:ext uri="{BB962C8B-B14F-4D97-AF65-F5344CB8AC3E}">
        <p14:creationId xmlns:p14="http://schemas.microsoft.com/office/powerpoint/2010/main" val="3702352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0941468" y="4333730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33410" y="5747690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26933" y="5772706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92991" y="0"/>
            <a:ext cx="13581461" cy="8775080"/>
          </a:xfrm>
          <a:custGeom>
            <a:avLst/>
            <a:gdLst/>
            <a:ahLst/>
            <a:cxnLst/>
            <a:rect l="l" t="t" r="r" b="b"/>
            <a:pathLst>
              <a:path w="13581461" h="8775080">
                <a:moveTo>
                  <a:pt x="0" y="0"/>
                </a:moveTo>
                <a:lnTo>
                  <a:pt x="13581461" y="0"/>
                </a:lnTo>
                <a:lnTo>
                  <a:pt x="13581461" y="8775080"/>
                </a:lnTo>
                <a:lnTo>
                  <a:pt x="0" y="87750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5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83566" y="6210196"/>
            <a:ext cx="2100421" cy="3048104"/>
          </a:xfrm>
          <a:custGeom>
            <a:avLst/>
            <a:gdLst/>
            <a:ahLst/>
            <a:cxnLst/>
            <a:rect l="l" t="t" r="r" b="b"/>
            <a:pathLst>
              <a:path w="2100421" h="3048104">
                <a:moveTo>
                  <a:pt x="2100421" y="0"/>
                </a:moveTo>
                <a:lnTo>
                  <a:pt x="0" y="0"/>
                </a:lnTo>
                <a:lnTo>
                  <a:pt x="0" y="3048104"/>
                </a:lnTo>
                <a:lnTo>
                  <a:pt x="2100421" y="3048104"/>
                </a:lnTo>
                <a:lnTo>
                  <a:pt x="210042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2811638" y="3544823"/>
            <a:ext cx="3767347" cy="2721908"/>
          </a:xfrm>
          <a:custGeom>
            <a:avLst/>
            <a:gdLst/>
            <a:ahLst/>
            <a:cxnLst/>
            <a:rect l="l" t="t" r="r" b="b"/>
            <a:pathLst>
              <a:path w="3767347" h="2721908">
                <a:moveTo>
                  <a:pt x="3767346" y="0"/>
                </a:moveTo>
                <a:lnTo>
                  <a:pt x="0" y="0"/>
                </a:lnTo>
                <a:lnTo>
                  <a:pt x="0" y="2721908"/>
                </a:lnTo>
                <a:lnTo>
                  <a:pt x="3767346" y="2721908"/>
                </a:lnTo>
                <a:lnTo>
                  <a:pt x="3767346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47053">
            <a:off x="429944" y="4954044"/>
            <a:ext cx="2107244" cy="1191551"/>
          </a:xfrm>
          <a:custGeom>
            <a:avLst/>
            <a:gdLst/>
            <a:ahLst/>
            <a:cxnLst/>
            <a:rect l="l" t="t" r="r" b="b"/>
            <a:pathLst>
              <a:path w="2107244" h="1191551">
                <a:moveTo>
                  <a:pt x="0" y="0"/>
                </a:moveTo>
                <a:lnTo>
                  <a:pt x="2107245" y="0"/>
                </a:lnTo>
                <a:lnTo>
                  <a:pt x="2107245" y="1191550"/>
                </a:lnTo>
                <a:lnTo>
                  <a:pt x="0" y="11915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045056" y="2333656"/>
            <a:ext cx="5427217" cy="6954255"/>
          </a:xfrm>
          <a:custGeom>
            <a:avLst/>
            <a:gdLst/>
            <a:ahLst/>
            <a:cxnLst/>
            <a:rect l="l" t="t" r="r" b="b"/>
            <a:pathLst>
              <a:path w="5427217" h="6954255">
                <a:moveTo>
                  <a:pt x="0" y="0"/>
                </a:moveTo>
                <a:lnTo>
                  <a:pt x="5427217" y="0"/>
                </a:lnTo>
                <a:lnTo>
                  <a:pt x="5427217" y="6954256"/>
                </a:lnTo>
                <a:lnTo>
                  <a:pt x="0" y="69542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125623" y="1390650"/>
            <a:ext cx="6768038" cy="943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</a:pPr>
            <a:r>
              <a:rPr lang="en-US" sz="8572" dirty="0">
                <a:solidFill>
                  <a:srgbClr val="527F53"/>
                </a:solidFill>
                <a:latin typeface="Baloo"/>
                <a:ea typeface="Baloo"/>
                <a:cs typeface="Baloo"/>
                <a:sym typeface="Baloo"/>
              </a:rPr>
              <a:t>Giải nghĩa từ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81930" y="4047281"/>
            <a:ext cx="3110940" cy="1202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5"/>
              </a:lnSpc>
              <a:spcBef>
                <a:spcPct val="0"/>
              </a:spcBef>
            </a:pPr>
            <a:r>
              <a:rPr lang="en-US" sz="7096" dirty="0">
                <a:solidFill>
                  <a:srgbClr val="527F53"/>
                </a:solidFill>
                <a:latin typeface="Alata"/>
                <a:ea typeface="Alata"/>
                <a:cs typeface="Alata"/>
                <a:sym typeface="Alata"/>
              </a:rPr>
              <a:t>phật ý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135944" y="2668708"/>
            <a:ext cx="5245442" cy="3107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84"/>
              </a:lnSpc>
              <a:spcBef>
                <a:spcPct val="0"/>
              </a:spcBef>
            </a:pPr>
            <a:r>
              <a:rPr lang="en-US" sz="8988" dirty="0">
                <a:solidFill>
                  <a:srgbClr val="527F53"/>
                </a:solidFill>
                <a:latin typeface="Alata"/>
                <a:ea typeface="Alata"/>
                <a:cs typeface="Alata"/>
                <a:sym typeface="Alata"/>
              </a:rPr>
              <a:t>Không hài lòng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0941468" y="4333730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33410" y="5747690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26933" y="5772706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92991" y="0"/>
            <a:ext cx="13581461" cy="8775080"/>
          </a:xfrm>
          <a:custGeom>
            <a:avLst/>
            <a:gdLst/>
            <a:ahLst/>
            <a:cxnLst/>
            <a:rect l="l" t="t" r="r" b="b"/>
            <a:pathLst>
              <a:path w="13581461" h="8775080">
                <a:moveTo>
                  <a:pt x="0" y="0"/>
                </a:moveTo>
                <a:lnTo>
                  <a:pt x="13581461" y="0"/>
                </a:lnTo>
                <a:lnTo>
                  <a:pt x="13581461" y="8775080"/>
                </a:lnTo>
                <a:lnTo>
                  <a:pt x="0" y="87750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5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15694" y="3227804"/>
            <a:ext cx="4359234" cy="5547275"/>
          </a:xfrm>
          <a:custGeom>
            <a:avLst/>
            <a:gdLst/>
            <a:ahLst/>
            <a:cxnLst/>
            <a:rect l="l" t="t" r="r" b="b"/>
            <a:pathLst>
              <a:path w="4359234" h="5547275">
                <a:moveTo>
                  <a:pt x="0" y="0"/>
                </a:moveTo>
                <a:lnTo>
                  <a:pt x="4359234" y="0"/>
                </a:lnTo>
                <a:lnTo>
                  <a:pt x="4359234" y="5547276"/>
                </a:lnTo>
                <a:lnTo>
                  <a:pt x="0" y="55472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87234" y="3602807"/>
            <a:ext cx="2039477" cy="5146946"/>
          </a:xfrm>
          <a:custGeom>
            <a:avLst/>
            <a:gdLst/>
            <a:ahLst/>
            <a:cxnLst/>
            <a:rect l="l" t="t" r="r" b="b"/>
            <a:pathLst>
              <a:path w="2039477" h="5146946">
                <a:moveTo>
                  <a:pt x="0" y="0"/>
                </a:moveTo>
                <a:lnTo>
                  <a:pt x="2039477" y="0"/>
                </a:lnTo>
                <a:lnTo>
                  <a:pt x="2039477" y="5146945"/>
                </a:lnTo>
                <a:lnTo>
                  <a:pt x="0" y="51469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57722" y="2756415"/>
            <a:ext cx="4491386" cy="3245027"/>
          </a:xfrm>
          <a:custGeom>
            <a:avLst/>
            <a:gdLst/>
            <a:ahLst/>
            <a:cxnLst/>
            <a:rect l="l" t="t" r="r" b="b"/>
            <a:pathLst>
              <a:path w="4491386" h="3245027">
                <a:moveTo>
                  <a:pt x="0" y="0"/>
                </a:moveTo>
                <a:lnTo>
                  <a:pt x="4491387" y="0"/>
                </a:lnTo>
                <a:lnTo>
                  <a:pt x="4491387" y="3245027"/>
                </a:lnTo>
                <a:lnTo>
                  <a:pt x="0" y="32450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125623" y="1390650"/>
            <a:ext cx="6768038" cy="943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</a:pPr>
            <a:r>
              <a:rPr lang="en-US" sz="8572">
                <a:solidFill>
                  <a:srgbClr val="527F53"/>
                </a:solidFill>
                <a:latin typeface="Baloo"/>
                <a:ea typeface="Baloo"/>
                <a:cs typeface="Baloo"/>
                <a:sym typeface="Baloo"/>
              </a:rPr>
              <a:t>Giải nghĩa từ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03899" y="3302488"/>
            <a:ext cx="4199034" cy="152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84"/>
              </a:lnSpc>
              <a:spcBef>
                <a:spcPct val="0"/>
              </a:spcBef>
            </a:pPr>
            <a:r>
              <a:rPr lang="en-US" sz="8988" dirty="0">
                <a:solidFill>
                  <a:srgbClr val="527F53"/>
                </a:solidFill>
                <a:latin typeface="Alata"/>
                <a:ea typeface="Alata"/>
                <a:cs typeface="Alata"/>
                <a:sym typeface="Alata"/>
              </a:rPr>
              <a:t>lễ phép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49314" y="4222422"/>
            <a:ext cx="3760328" cy="152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84"/>
              </a:lnSpc>
              <a:spcBef>
                <a:spcPct val="0"/>
              </a:spcBef>
            </a:pPr>
            <a:r>
              <a:rPr lang="en-US" sz="8988" dirty="0">
                <a:solidFill>
                  <a:srgbClr val="527F53"/>
                </a:solidFill>
                <a:latin typeface="Alata"/>
                <a:ea typeface="Alata"/>
                <a:cs typeface="Alata"/>
                <a:sym typeface="Alata"/>
              </a:rPr>
              <a:t>Lịch sự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593465" y="699015"/>
            <a:ext cx="499525" cy="951477"/>
          </a:xfrm>
          <a:custGeom>
            <a:avLst/>
            <a:gdLst/>
            <a:ahLst/>
            <a:cxnLst/>
            <a:rect l="l" t="t" r="r" b="b"/>
            <a:pathLst>
              <a:path w="499525" h="951477">
                <a:moveTo>
                  <a:pt x="0" y="0"/>
                </a:moveTo>
                <a:lnTo>
                  <a:pt x="499526" y="0"/>
                </a:lnTo>
                <a:lnTo>
                  <a:pt x="499526" y="951477"/>
                </a:lnTo>
                <a:lnTo>
                  <a:pt x="0" y="95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6370" y="2828236"/>
            <a:ext cx="625973" cy="798689"/>
          </a:xfrm>
          <a:custGeom>
            <a:avLst/>
            <a:gdLst/>
            <a:ahLst/>
            <a:cxnLst/>
            <a:rect l="l" t="t" r="r" b="b"/>
            <a:pathLst>
              <a:path w="625973" h="798689">
                <a:moveTo>
                  <a:pt x="0" y="0"/>
                </a:moveTo>
                <a:lnTo>
                  <a:pt x="625973" y="0"/>
                </a:lnTo>
                <a:lnTo>
                  <a:pt x="625973" y="798689"/>
                </a:lnTo>
                <a:lnTo>
                  <a:pt x="0" y="798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804" y="6948078"/>
            <a:ext cx="746736" cy="945236"/>
          </a:xfrm>
          <a:custGeom>
            <a:avLst/>
            <a:gdLst/>
            <a:ahLst/>
            <a:cxnLst/>
            <a:rect l="l" t="t" r="r" b="b"/>
            <a:pathLst>
              <a:path w="746736" h="945236">
                <a:moveTo>
                  <a:pt x="0" y="0"/>
                </a:moveTo>
                <a:lnTo>
                  <a:pt x="746737" y="0"/>
                </a:lnTo>
                <a:lnTo>
                  <a:pt x="746737" y="945235"/>
                </a:lnTo>
                <a:lnTo>
                  <a:pt x="0" y="9452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63073" y="1038225"/>
            <a:ext cx="15034556" cy="150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5"/>
              </a:lnSpc>
            </a:pPr>
            <a:r>
              <a:rPr lang="en-US" sz="3384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Dê rủ cún vào rừng chơi, khi quay về thì bị lạc đường. Gặp cô hươu, dê hỏi:</a:t>
            </a:r>
          </a:p>
          <a:p>
            <a:pPr algn="l">
              <a:lnSpc>
                <a:spcPts val="3925"/>
              </a:lnSpc>
            </a:pPr>
            <a:r>
              <a:rPr lang="en-US" sz="3384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Cô kia, về làng đi lối nào?</a:t>
            </a:r>
          </a:p>
          <a:p>
            <a:pPr algn="l">
              <a:lnSpc>
                <a:spcPts val="3925"/>
              </a:lnSpc>
            </a:pPr>
            <a:r>
              <a:rPr lang="en-US" sz="3384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Không biết. – Hươu lắc đầu bỏ đi.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2343" y="2839775"/>
            <a:ext cx="16785285" cy="4105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5"/>
              </a:lnSpc>
            </a:pPr>
            <a:r>
              <a:rPr lang="en-US" sz="3478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Đi tiếp tới một con sông, thấy anh hà mã, dê nói to:</a:t>
            </a:r>
          </a:p>
          <a:p>
            <a:pPr algn="ctr">
              <a:lnSpc>
                <a:spcPts val="4035"/>
              </a:lnSpc>
            </a:pPr>
            <a:r>
              <a:rPr lang="en-US" sz="3478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Bọn tôi muốn về làng, hãy đưa bọn tôi qua sông!</a:t>
            </a:r>
          </a:p>
          <a:p>
            <a:pPr algn="ctr">
              <a:lnSpc>
                <a:spcPts val="4035"/>
              </a:lnSpc>
            </a:pPr>
            <a:r>
              <a:rPr lang="en-US" sz="3478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Hà mã phật ý, định bỏ đi. Thấy vậy cún nói:</a:t>
            </a:r>
          </a:p>
          <a:p>
            <a:pPr algn="ctr">
              <a:lnSpc>
                <a:spcPts val="4035"/>
              </a:lnSpc>
            </a:pPr>
            <a:r>
              <a:rPr lang="en-US" sz="3478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Chào anh hà mã, anh giúp bọn em qua sông được không ạ?</a:t>
            </a:r>
          </a:p>
          <a:p>
            <a:pPr algn="ctr">
              <a:lnSpc>
                <a:spcPts val="4035"/>
              </a:lnSpc>
            </a:pPr>
            <a:r>
              <a:rPr lang="en-US" sz="3478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Được chứ! Em ngoan quá! – Hà mã vui vẻ nói.</a:t>
            </a:r>
          </a:p>
          <a:p>
            <a:pPr algn="ctr">
              <a:lnSpc>
                <a:spcPts val="4035"/>
              </a:lnSpc>
            </a:pPr>
            <a:r>
              <a:rPr lang="en-US" sz="3478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Cảm ơn anh! – Cún đáp rồi quay sang nói nhỏ với dê:</a:t>
            </a:r>
          </a:p>
          <a:p>
            <a:pPr algn="ctr">
              <a:lnSpc>
                <a:spcPts val="4035"/>
              </a:lnSpc>
            </a:pPr>
            <a:r>
              <a:rPr lang="en-US" sz="3478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Cậu quên lời cô dặn rồi đấy à? Muốn ai đó </a:t>
            </a:r>
            <a:r>
              <a:rPr lang="en-US" sz="3478" dirty="0" smtClean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giúp, phải </a:t>
            </a:r>
            <a:r>
              <a:rPr lang="en-US" sz="3478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hỏi một cách lịch sự, còn khi họ giúp mình thì phải nói “cảm ơn”!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64202" y="7095829"/>
            <a:ext cx="15166309" cy="2581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6"/>
              </a:lnSpc>
            </a:pPr>
            <a:r>
              <a:rPr lang="en-US" sz="3496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Dê con hơi xấu hổ. Sang bên kia sông dê nói với hà mã:</a:t>
            </a:r>
          </a:p>
          <a:p>
            <a:pPr algn="ctr">
              <a:lnSpc>
                <a:spcPts val="4056"/>
              </a:lnSpc>
            </a:pPr>
            <a:r>
              <a:rPr lang="en-US" sz="3496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- Cảm ơn anh đã giúp. Em biết mình sai rồi. Em xin lỗi ạ!</a:t>
            </a:r>
          </a:p>
          <a:p>
            <a:pPr algn="ctr">
              <a:lnSpc>
                <a:spcPts val="4056"/>
              </a:lnSpc>
            </a:pPr>
            <a:r>
              <a:rPr lang="en-US" sz="3496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Hà mã mỉm cười:</a:t>
            </a:r>
          </a:p>
          <a:p>
            <a:pPr algn="ctr">
              <a:lnSpc>
                <a:spcPts val="4056"/>
              </a:lnSpc>
            </a:pPr>
            <a:r>
              <a:rPr lang="en-US" sz="3496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- Em biết lỗi là tốt rồi. Giờ các em cứ đi theo con đường này là về làng thôi.</a:t>
            </a:r>
          </a:p>
          <a:p>
            <a:pPr algn="ctr">
              <a:lnSpc>
                <a:spcPts val="4056"/>
              </a:lnSpc>
            </a:pPr>
            <a:r>
              <a:rPr lang="en-US" sz="3496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(Theo Cùng con rèn thói quen tốt)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95622" y="243790"/>
            <a:ext cx="4951735" cy="64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7"/>
              </a:lnSpc>
              <a:spcBef>
                <a:spcPct val="0"/>
              </a:spcBef>
            </a:pPr>
            <a:r>
              <a:rPr lang="en-US" sz="3834" dirty="0">
                <a:solidFill>
                  <a:srgbClr val="5D832E"/>
                </a:solidFill>
                <a:latin typeface="Baloo"/>
                <a:ea typeface="Baloo"/>
                <a:cs typeface="Baloo"/>
                <a:sym typeface="Baloo"/>
              </a:rPr>
              <a:t>Luyện đọc theo đoạn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04986" y="243790"/>
            <a:ext cx="4951735" cy="642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7"/>
              </a:lnSpc>
              <a:spcBef>
                <a:spcPct val="0"/>
              </a:spcBef>
            </a:pPr>
            <a:r>
              <a:rPr lang="en-US" sz="3834" dirty="0">
                <a:solidFill>
                  <a:srgbClr val="E60202"/>
                </a:solidFill>
                <a:latin typeface="Baloo"/>
                <a:ea typeface="Baloo"/>
                <a:cs typeface="Baloo"/>
                <a:sym typeface="Baloo"/>
              </a:rPr>
              <a:t>Luyện đọc theo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DCDB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7DDE8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3BC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09127" y="916945"/>
            <a:ext cx="5307459" cy="817907"/>
            <a:chOff x="0" y="0"/>
            <a:chExt cx="1397849" cy="2154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7849" cy="215416"/>
            </a:xfrm>
            <a:custGeom>
              <a:avLst/>
              <a:gdLst/>
              <a:ahLst/>
              <a:cxnLst/>
              <a:rect l="l" t="t" r="r" b="b"/>
              <a:pathLst>
                <a:path w="1397849" h="215416">
                  <a:moveTo>
                    <a:pt x="39385" y="0"/>
                  </a:moveTo>
                  <a:lnTo>
                    <a:pt x="1358465" y="0"/>
                  </a:lnTo>
                  <a:cubicBezTo>
                    <a:pt x="1380216" y="0"/>
                    <a:pt x="1397849" y="17633"/>
                    <a:pt x="1397849" y="39385"/>
                  </a:cubicBezTo>
                  <a:lnTo>
                    <a:pt x="1397849" y="176031"/>
                  </a:lnTo>
                  <a:cubicBezTo>
                    <a:pt x="1397849" y="197783"/>
                    <a:pt x="1380216" y="215416"/>
                    <a:pt x="1358465" y="215416"/>
                  </a:cubicBezTo>
                  <a:lnTo>
                    <a:pt x="39385" y="215416"/>
                  </a:lnTo>
                  <a:cubicBezTo>
                    <a:pt x="17633" y="215416"/>
                    <a:pt x="0" y="197783"/>
                    <a:pt x="0" y="176031"/>
                  </a:cubicBezTo>
                  <a:lnTo>
                    <a:pt x="0" y="39385"/>
                  </a:lnTo>
                  <a:cubicBezTo>
                    <a:pt x="0" y="17633"/>
                    <a:pt x="17633" y="0"/>
                    <a:pt x="3938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97849" cy="253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3290" y="2154376"/>
            <a:ext cx="6957247" cy="4495127"/>
          </a:xfrm>
          <a:custGeom>
            <a:avLst/>
            <a:gdLst/>
            <a:ahLst/>
            <a:cxnLst/>
            <a:rect l="l" t="t" r="r" b="b"/>
            <a:pathLst>
              <a:path w="6957247" h="4495127">
                <a:moveTo>
                  <a:pt x="0" y="0"/>
                </a:moveTo>
                <a:lnTo>
                  <a:pt x="6957247" y="0"/>
                </a:lnTo>
                <a:lnTo>
                  <a:pt x="6957247" y="4495127"/>
                </a:lnTo>
                <a:lnTo>
                  <a:pt x="0" y="44951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85823" y="5747802"/>
            <a:ext cx="2952369" cy="4114800"/>
          </a:xfrm>
          <a:custGeom>
            <a:avLst/>
            <a:gdLst/>
            <a:ahLst/>
            <a:cxnLst/>
            <a:rect l="l" t="t" r="r" b="b"/>
            <a:pathLst>
              <a:path w="2952369" h="4114800">
                <a:moveTo>
                  <a:pt x="2952369" y="0"/>
                </a:moveTo>
                <a:lnTo>
                  <a:pt x="0" y="0"/>
                </a:lnTo>
                <a:lnTo>
                  <a:pt x="0" y="4114800"/>
                </a:lnTo>
                <a:lnTo>
                  <a:pt x="2952369" y="4114800"/>
                </a:lnTo>
                <a:lnTo>
                  <a:pt x="295236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19579" y="-214959"/>
            <a:ext cx="6665647" cy="4738669"/>
          </a:xfrm>
          <a:custGeom>
            <a:avLst/>
            <a:gdLst/>
            <a:ahLst/>
            <a:cxnLst/>
            <a:rect l="l" t="t" r="r" b="b"/>
            <a:pathLst>
              <a:path w="6665647" h="4738669">
                <a:moveTo>
                  <a:pt x="0" y="0"/>
                </a:moveTo>
                <a:lnTo>
                  <a:pt x="6665648" y="0"/>
                </a:lnTo>
                <a:lnTo>
                  <a:pt x="6665648" y="4738670"/>
                </a:lnTo>
                <a:lnTo>
                  <a:pt x="0" y="4738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97205" y="933450"/>
            <a:ext cx="4752066" cy="753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3"/>
              </a:lnSpc>
              <a:spcBef>
                <a:spcPct val="0"/>
              </a:spcBef>
            </a:pPr>
            <a:r>
              <a:rPr lang="en-US" sz="4380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Trả lời câu hỏi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9459" y="2612709"/>
            <a:ext cx="7246795" cy="34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42388" lvl="1" indent="-721194" algn="ctr">
              <a:lnSpc>
                <a:spcPts val="9353"/>
              </a:lnSpc>
              <a:spcBef>
                <a:spcPct val="0"/>
              </a:spcBef>
              <a:buAutoNum type="arabicPeriod"/>
            </a:pPr>
            <a:r>
              <a:rPr lang="en-US" sz="6680" dirty="0">
                <a:solidFill>
                  <a:srgbClr val="963F1D"/>
                </a:solidFill>
                <a:latin typeface="Baloo"/>
                <a:ea typeface="Baloo"/>
                <a:cs typeface="Baloo"/>
                <a:sym typeface="Baloo"/>
              </a:rPr>
              <a:t>Hươu đã làm gì khi nghe dê hỏi?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619579" y="933450"/>
            <a:ext cx="6165895" cy="301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0"/>
              </a:lnSpc>
              <a:spcBef>
                <a:spcPct val="0"/>
              </a:spcBef>
            </a:pPr>
            <a:r>
              <a:rPr lang="en-US" sz="5819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Hươu đã trả lời “không biết”.</a:t>
            </a:r>
          </a:p>
          <a:p>
            <a:pPr algn="ctr">
              <a:lnSpc>
                <a:spcPts val="8030"/>
              </a:lnSpc>
              <a:spcBef>
                <a:spcPct val="0"/>
              </a:spcBef>
            </a:pPr>
            <a:r>
              <a:rPr lang="en-US" sz="5819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 Rồi lắc đầu bỏ đi.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09127" y="916945"/>
            <a:ext cx="5307459" cy="817907"/>
            <a:chOff x="0" y="0"/>
            <a:chExt cx="1397849" cy="2154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7849" cy="215416"/>
            </a:xfrm>
            <a:custGeom>
              <a:avLst/>
              <a:gdLst/>
              <a:ahLst/>
              <a:cxnLst/>
              <a:rect l="l" t="t" r="r" b="b"/>
              <a:pathLst>
                <a:path w="1397849" h="215416">
                  <a:moveTo>
                    <a:pt x="39385" y="0"/>
                  </a:moveTo>
                  <a:lnTo>
                    <a:pt x="1358465" y="0"/>
                  </a:lnTo>
                  <a:cubicBezTo>
                    <a:pt x="1380216" y="0"/>
                    <a:pt x="1397849" y="17633"/>
                    <a:pt x="1397849" y="39385"/>
                  </a:cubicBezTo>
                  <a:lnTo>
                    <a:pt x="1397849" y="176031"/>
                  </a:lnTo>
                  <a:cubicBezTo>
                    <a:pt x="1397849" y="197783"/>
                    <a:pt x="1380216" y="215416"/>
                    <a:pt x="1358465" y="215416"/>
                  </a:cubicBezTo>
                  <a:lnTo>
                    <a:pt x="39385" y="215416"/>
                  </a:lnTo>
                  <a:cubicBezTo>
                    <a:pt x="17633" y="215416"/>
                    <a:pt x="0" y="197783"/>
                    <a:pt x="0" y="176031"/>
                  </a:cubicBezTo>
                  <a:lnTo>
                    <a:pt x="0" y="39385"/>
                  </a:lnTo>
                  <a:cubicBezTo>
                    <a:pt x="0" y="17633"/>
                    <a:pt x="17633" y="0"/>
                    <a:pt x="3938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97849" cy="253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944322" y="-2714621"/>
            <a:ext cx="11951486" cy="7721941"/>
          </a:xfrm>
          <a:custGeom>
            <a:avLst/>
            <a:gdLst/>
            <a:ahLst/>
            <a:cxnLst/>
            <a:rect l="l" t="t" r="r" b="b"/>
            <a:pathLst>
              <a:path w="11951486" h="7721941">
                <a:moveTo>
                  <a:pt x="0" y="0"/>
                </a:moveTo>
                <a:lnTo>
                  <a:pt x="11951486" y="0"/>
                </a:lnTo>
                <a:lnTo>
                  <a:pt x="11951486" y="7721941"/>
                </a:lnTo>
                <a:lnTo>
                  <a:pt x="0" y="77219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5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340695"/>
            <a:ext cx="7315200" cy="1651645"/>
          </a:xfrm>
          <a:custGeom>
            <a:avLst/>
            <a:gdLst/>
            <a:ahLst/>
            <a:cxnLst/>
            <a:rect l="l" t="t" r="r" b="b"/>
            <a:pathLst>
              <a:path w="7315200" h="1651645">
                <a:moveTo>
                  <a:pt x="0" y="0"/>
                </a:moveTo>
                <a:lnTo>
                  <a:pt x="7315200" y="0"/>
                </a:lnTo>
                <a:lnTo>
                  <a:pt x="7315200" y="1651645"/>
                </a:lnTo>
                <a:lnTo>
                  <a:pt x="0" y="16516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97205" y="933450"/>
            <a:ext cx="4752066" cy="753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3"/>
              </a:lnSpc>
              <a:spcBef>
                <a:spcPct val="0"/>
              </a:spcBef>
            </a:pPr>
            <a:r>
              <a:rPr lang="en-US" sz="438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Trả lời câu hỏi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66770" y="2091124"/>
            <a:ext cx="14627955" cy="1887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2"/>
              </a:lnSpc>
            </a:pPr>
            <a:r>
              <a:rPr lang="en-US" sz="6680" dirty="0">
                <a:solidFill>
                  <a:srgbClr val="963F1D"/>
                </a:solidFill>
                <a:latin typeface="Baloo"/>
                <a:ea typeface="Baloo"/>
                <a:cs typeface="Baloo"/>
                <a:sym typeface="Baloo"/>
              </a:rPr>
              <a:t>2. Ý nào sau đây đúng với thái độ của hà mã khi cún nhờ đưa qua sông?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60821" y="5595141"/>
            <a:ext cx="6026430" cy="820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</a:pPr>
            <a:r>
              <a:rPr lang="en-US" sz="5740" dirty="0">
                <a:solidFill>
                  <a:srgbClr val="963F1D"/>
                </a:solidFill>
                <a:latin typeface="Baloo"/>
                <a:ea typeface="Baloo"/>
                <a:cs typeface="Baloo"/>
                <a:sym typeface="Baloo"/>
              </a:rPr>
              <a:t>a. bực mình bỏ đi</a:t>
            </a:r>
          </a:p>
        </p:txBody>
      </p:sp>
      <p:sp>
        <p:nvSpPr>
          <p:cNvPr id="16" name="Freeform 16"/>
          <p:cNvSpPr/>
          <p:nvPr/>
        </p:nvSpPr>
        <p:spPr>
          <a:xfrm>
            <a:off x="3874036" y="6842054"/>
            <a:ext cx="7930690" cy="2056978"/>
          </a:xfrm>
          <a:custGeom>
            <a:avLst/>
            <a:gdLst/>
            <a:ahLst/>
            <a:cxnLst/>
            <a:rect l="l" t="t" r="r" b="b"/>
            <a:pathLst>
              <a:path w="7315200" h="1651645">
                <a:moveTo>
                  <a:pt x="0" y="0"/>
                </a:moveTo>
                <a:lnTo>
                  <a:pt x="7315200" y="0"/>
                </a:lnTo>
                <a:lnTo>
                  <a:pt x="7315200" y="1651645"/>
                </a:lnTo>
                <a:lnTo>
                  <a:pt x="0" y="16516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438263" y="6823025"/>
            <a:ext cx="7020863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00" dirty="0" smtClean="0">
                <a:solidFill>
                  <a:srgbClr val="963F1D"/>
                </a:solidFill>
                <a:latin typeface="Baloo"/>
                <a:ea typeface="Baloo"/>
                <a:cs typeface="Baloo"/>
                <a:sym typeface="Baloo"/>
              </a:rPr>
              <a:t>b. bực mình nhưng đồng ý đưa qua sông</a:t>
            </a:r>
            <a:endParaRPr lang="en-US" sz="5000" dirty="0">
              <a:solidFill>
                <a:srgbClr val="963F1D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9197679" y="5273221"/>
            <a:ext cx="7730608" cy="1791078"/>
          </a:xfrm>
          <a:custGeom>
            <a:avLst/>
            <a:gdLst/>
            <a:ahLst/>
            <a:cxnLst/>
            <a:rect l="l" t="t" r="r" b="b"/>
            <a:pathLst>
              <a:path w="7315200" h="1651645">
                <a:moveTo>
                  <a:pt x="0" y="0"/>
                </a:moveTo>
                <a:lnTo>
                  <a:pt x="7315200" y="0"/>
                </a:lnTo>
                <a:lnTo>
                  <a:pt x="7315200" y="1651645"/>
                </a:lnTo>
                <a:lnTo>
                  <a:pt x="0" y="16516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396378" y="5340695"/>
            <a:ext cx="5498188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00" dirty="0" smtClean="0">
                <a:solidFill>
                  <a:srgbClr val="963F1D"/>
                </a:solidFill>
                <a:latin typeface="Baloo"/>
                <a:ea typeface="Baloo"/>
                <a:cs typeface="Baloo"/>
                <a:sym typeface="Baloo"/>
              </a:rPr>
              <a:t>c. Vui vẻ đông ý đưa qua sông</a:t>
            </a:r>
            <a:endParaRPr lang="en-US" sz="5000" dirty="0">
              <a:solidFill>
                <a:srgbClr val="963F1D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pic>
        <p:nvPicPr>
          <p:cNvPr id="20" name="Correct Answer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2" end="81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92192" y="2857500"/>
            <a:ext cx="872989" cy="872989"/>
          </a:xfrm>
          <a:prstGeom prst="rect">
            <a:avLst/>
          </a:prstGeom>
        </p:spPr>
      </p:pic>
      <p:pic>
        <p:nvPicPr>
          <p:cNvPr id="21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8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46789" y="4116710"/>
            <a:ext cx="982182" cy="982182"/>
          </a:xfrm>
          <a:prstGeom prst="rect">
            <a:avLst/>
          </a:prstGeom>
        </p:spPr>
      </p:pic>
      <p:pic>
        <p:nvPicPr>
          <p:cNvPr id="22" name="Wrong Buzzer -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8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63650" y="4994022"/>
            <a:ext cx="982182" cy="982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1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2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2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09127" y="916945"/>
            <a:ext cx="5307459" cy="817907"/>
            <a:chOff x="0" y="0"/>
            <a:chExt cx="1397849" cy="2154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97849" cy="215416"/>
            </a:xfrm>
            <a:custGeom>
              <a:avLst/>
              <a:gdLst/>
              <a:ahLst/>
              <a:cxnLst/>
              <a:rect l="l" t="t" r="r" b="b"/>
              <a:pathLst>
                <a:path w="1397849" h="215416">
                  <a:moveTo>
                    <a:pt x="39385" y="0"/>
                  </a:moveTo>
                  <a:lnTo>
                    <a:pt x="1358465" y="0"/>
                  </a:lnTo>
                  <a:cubicBezTo>
                    <a:pt x="1380216" y="0"/>
                    <a:pt x="1397849" y="17633"/>
                    <a:pt x="1397849" y="39385"/>
                  </a:cubicBezTo>
                  <a:lnTo>
                    <a:pt x="1397849" y="176031"/>
                  </a:lnTo>
                  <a:cubicBezTo>
                    <a:pt x="1397849" y="197783"/>
                    <a:pt x="1380216" y="215416"/>
                    <a:pt x="1358465" y="215416"/>
                  </a:cubicBezTo>
                  <a:lnTo>
                    <a:pt x="39385" y="215416"/>
                  </a:lnTo>
                  <a:cubicBezTo>
                    <a:pt x="17633" y="215416"/>
                    <a:pt x="0" y="197783"/>
                    <a:pt x="0" y="176031"/>
                  </a:cubicBezTo>
                  <a:lnTo>
                    <a:pt x="0" y="39385"/>
                  </a:lnTo>
                  <a:cubicBezTo>
                    <a:pt x="0" y="17633"/>
                    <a:pt x="17633" y="0"/>
                    <a:pt x="3938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97849" cy="253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8700" y="2589757"/>
            <a:ext cx="5920641" cy="3825368"/>
          </a:xfrm>
          <a:custGeom>
            <a:avLst/>
            <a:gdLst/>
            <a:ahLst/>
            <a:cxnLst/>
            <a:rect l="l" t="t" r="r" b="b"/>
            <a:pathLst>
              <a:path w="5920641" h="3825368">
                <a:moveTo>
                  <a:pt x="0" y="0"/>
                </a:moveTo>
                <a:lnTo>
                  <a:pt x="5920641" y="0"/>
                </a:lnTo>
                <a:lnTo>
                  <a:pt x="5920641" y="3825368"/>
                </a:lnTo>
                <a:lnTo>
                  <a:pt x="0" y="3825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5232213" y="6415125"/>
            <a:ext cx="2336881" cy="3256976"/>
          </a:xfrm>
          <a:custGeom>
            <a:avLst/>
            <a:gdLst/>
            <a:ahLst/>
            <a:cxnLst/>
            <a:rect l="l" t="t" r="r" b="b"/>
            <a:pathLst>
              <a:path w="2336881" h="3256976">
                <a:moveTo>
                  <a:pt x="2336881" y="0"/>
                </a:moveTo>
                <a:lnTo>
                  <a:pt x="0" y="0"/>
                </a:lnTo>
                <a:lnTo>
                  <a:pt x="0" y="3256977"/>
                </a:lnTo>
                <a:lnTo>
                  <a:pt x="2336881" y="3256977"/>
                </a:lnTo>
                <a:lnTo>
                  <a:pt x="233688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7999987" y="-309463"/>
            <a:ext cx="9716849" cy="8525318"/>
          </a:xfrm>
          <a:custGeom>
            <a:avLst/>
            <a:gdLst/>
            <a:ahLst/>
            <a:cxnLst/>
            <a:rect l="l" t="t" r="r" b="b"/>
            <a:pathLst>
              <a:path w="9716849" h="8525318">
                <a:moveTo>
                  <a:pt x="9716849" y="0"/>
                </a:moveTo>
                <a:lnTo>
                  <a:pt x="0" y="0"/>
                </a:lnTo>
                <a:lnTo>
                  <a:pt x="0" y="8525318"/>
                </a:lnTo>
                <a:lnTo>
                  <a:pt x="9716849" y="8525318"/>
                </a:lnTo>
                <a:lnTo>
                  <a:pt x="97168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97205" y="933450"/>
            <a:ext cx="4752066" cy="753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3"/>
              </a:lnSpc>
              <a:spcBef>
                <a:spcPct val="0"/>
              </a:spcBef>
            </a:pPr>
            <a:r>
              <a:rPr lang="en-US" sz="438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Trả lời câu hỏi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40126" y="3390014"/>
            <a:ext cx="5358241" cy="204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6"/>
              </a:lnSpc>
              <a:spcBef>
                <a:spcPct val="0"/>
              </a:spcBef>
            </a:pPr>
            <a:r>
              <a:rPr lang="en-US" sz="5911" dirty="0">
                <a:solidFill>
                  <a:srgbClr val="963F1D"/>
                </a:solidFill>
                <a:latin typeface="Baloo"/>
                <a:ea typeface="Baloo"/>
                <a:cs typeface="Baloo"/>
                <a:sym typeface="Baloo"/>
              </a:rPr>
              <a:t>3. Vì sao dê con thấy xấu hổ?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0" y="926470"/>
            <a:ext cx="7751808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0"/>
              </a:lnSpc>
            </a:pPr>
            <a:r>
              <a:rPr lang="en-US" sz="5094" dirty="0">
                <a:solidFill>
                  <a:srgbClr val="963F1D"/>
                </a:solidFill>
                <a:latin typeface="Baloo"/>
                <a:ea typeface="Baloo"/>
                <a:cs typeface="Baloo"/>
                <a:sym typeface="Baloo"/>
              </a:rPr>
              <a:t>Vì dê con nhận ra mình </a:t>
            </a:r>
            <a:r>
              <a:rPr lang="en-US" sz="5094" dirty="0" smtClean="0">
                <a:solidFill>
                  <a:srgbClr val="963F1D"/>
                </a:solidFill>
                <a:latin typeface="Baloo"/>
                <a:ea typeface="Baloo"/>
                <a:cs typeface="Baloo"/>
                <a:sym typeface="Baloo"/>
              </a:rPr>
              <a:t>không nhớ </a:t>
            </a:r>
            <a:r>
              <a:rPr lang="en-US" sz="5094" dirty="0">
                <a:solidFill>
                  <a:srgbClr val="963F1D"/>
                </a:solidFill>
                <a:latin typeface="Baloo"/>
                <a:ea typeface="Baloo"/>
                <a:cs typeface="Baloo"/>
                <a:sym typeface="Baloo"/>
              </a:rPr>
              <a:t>lời cô dặn, đã không nói năng lịch sự lễ phép nên đã không được cô hươu và anh hà mã giúp đỡ.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3760149" y="1007381"/>
            <a:ext cx="12803199" cy="8272239"/>
          </a:xfrm>
          <a:custGeom>
            <a:avLst/>
            <a:gdLst/>
            <a:ahLst/>
            <a:cxnLst/>
            <a:rect l="l" t="t" r="r" b="b"/>
            <a:pathLst>
              <a:path w="12803199" h="8272239">
                <a:moveTo>
                  <a:pt x="0" y="0"/>
                </a:moveTo>
                <a:lnTo>
                  <a:pt x="12803198" y="0"/>
                </a:lnTo>
                <a:lnTo>
                  <a:pt x="12803198" y="8272238"/>
                </a:lnTo>
                <a:lnTo>
                  <a:pt x="0" y="82722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90515" y="4831671"/>
            <a:ext cx="4203297" cy="4240401"/>
          </a:xfrm>
          <a:custGeom>
            <a:avLst/>
            <a:gdLst/>
            <a:ahLst/>
            <a:cxnLst/>
            <a:rect l="l" t="t" r="r" b="b"/>
            <a:pathLst>
              <a:path w="4203297" h="4240401">
                <a:moveTo>
                  <a:pt x="0" y="0"/>
                </a:moveTo>
                <a:lnTo>
                  <a:pt x="4203297" y="0"/>
                </a:lnTo>
                <a:lnTo>
                  <a:pt x="4203297" y="4240401"/>
                </a:lnTo>
                <a:lnTo>
                  <a:pt x="0" y="42404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166347" y="2728560"/>
            <a:ext cx="9710206" cy="2049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1"/>
              </a:lnSpc>
            </a:pPr>
            <a:r>
              <a:rPr lang="en-US" sz="771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4. Em học được gì từ câu chuyện này?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15813" y="580481"/>
            <a:ext cx="8312444" cy="971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3"/>
              </a:lnSpc>
            </a:pPr>
            <a:r>
              <a:rPr lang="en-US" sz="8577" b="1">
                <a:solidFill>
                  <a:srgbClr val="FF66C4"/>
                </a:solidFill>
                <a:latin typeface="Ahkio Bold"/>
                <a:ea typeface="Ahkio Bold"/>
                <a:cs typeface="Ahkio Bold"/>
                <a:sym typeface="Ahkio Bold"/>
              </a:rPr>
              <a:t>Cảm ơn anh hà mã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2624" y="1733350"/>
            <a:ext cx="13630527" cy="1406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2"/>
              </a:lnSpc>
            </a:pPr>
            <a:r>
              <a:rPr lang="en-US" sz="32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Dê rủ cún vào rừng chơi, khi quay về thì bị lạc đường. Gặp cô hươu, dê hỏi:</a:t>
            </a:r>
          </a:p>
          <a:p>
            <a:pPr algn="l">
              <a:lnSpc>
                <a:spcPts val="3712"/>
              </a:lnSpc>
            </a:pPr>
            <a:r>
              <a:rPr lang="en-US" sz="32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Cô kia, về làng đi lối nào?</a:t>
            </a:r>
          </a:p>
          <a:p>
            <a:pPr algn="l">
              <a:lnSpc>
                <a:spcPts val="3712"/>
              </a:lnSpc>
            </a:pPr>
            <a:r>
              <a:rPr lang="en-US" sz="32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Không biết. – Hươu lắc đầu bỏ đi.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2624" y="3277997"/>
            <a:ext cx="15922045" cy="374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</a:pPr>
            <a:r>
              <a:rPr lang="en-US" sz="32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Đi tiếp tới một con sông, thấy anh hà mã, dê nói to:</a:t>
            </a:r>
          </a:p>
          <a:p>
            <a:pPr algn="ctr">
              <a:lnSpc>
                <a:spcPts val="3712"/>
              </a:lnSpc>
            </a:pPr>
            <a:r>
              <a:rPr lang="en-US" sz="32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Bọn tôi muốn về làng, hãy đưa bọn tôi qua sông!</a:t>
            </a:r>
          </a:p>
          <a:p>
            <a:pPr algn="ctr">
              <a:lnSpc>
                <a:spcPts val="3712"/>
              </a:lnSpc>
            </a:pPr>
            <a:r>
              <a:rPr lang="en-US" sz="32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Hà mã phật ý, định bỏ đi. Thấy vậy cún nói:</a:t>
            </a:r>
          </a:p>
          <a:p>
            <a:pPr algn="ctr">
              <a:lnSpc>
                <a:spcPts val="3712"/>
              </a:lnSpc>
            </a:pPr>
            <a:r>
              <a:rPr lang="en-US" sz="32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Chào anh hà mã, anh giúp bọn em qua sông được không ạ?</a:t>
            </a:r>
          </a:p>
          <a:p>
            <a:pPr algn="ctr">
              <a:lnSpc>
                <a:spcPts val="3712"/>
              </a:lnSpc>
            </a:pPr>
            <a:r>
              <a:rPr lang="en-US" sz="32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Được chứ! Em ngoan quá! – Hà mã vui vẻ nói.</a:t>
            </a:r>
          </a:p>
          <a:p>
            <a:pPr algn="ctr">
              <a:lnSpc>
                <a:spcPts val="3712"/>
              </a:lnSpc>
            </a:pPr>
            <a:r>
              <a:rPr lang="en-US" sz="32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Cảm ơn anh! – Cún đáp rồi quay sang nói nhỏ với dê:</a:t>
            </a:r>
          </a:p>
          <a:p>
            <a:pPr algn="ctr">
              <a:lnSpc>
                <a:spcPts val="3712"/>
              </a:lnSpc>
            </a:pPr>
            <a:r>
              <a:rPr lang="en-US" sz="32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Cậu quên lời cô dặn rồi đấy à? Muốn ai đó giúp thì phải hỏi một cách lịch sự, còn khi họ giúp mình thì phải nói “cảm ơn”!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3493" y="7199503"/>
            <a:ext cx="14313470" cy="234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</a:pPr>
            <a:r>
              <a:rPr lang="en-US" sz="32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Dê con hơi xấu hổ. Sang bên kia sông dê nói với hà mã:</a:t>
            </a:r>
          </a:p>
          <a:p>
            <a:pPr algn="ctr">
              <a:lnSpc>
                <a:spcPts val="3712"/>
              </a:lnSpc>
            </a:pPr>
            <a:r>
              <a:rPr lang="en-US" sz="32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- Cảm ơn anh đã giúp. Em biết mình sai rồi. Em xin lỗi ạ!</a:t>
            </a:r>
          </a:p>
          <a:p>
            <a:pPr algn="ctr">
              <a:lnSpc>
                <a:spcPts val="3712"/>
              </a:lnSpc>
            </a:pPr>
            <a:r>
              <a:rPr lang="en-US" sz="32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Hà mã mỉm cười:</a:t>
            </a:r>
          </a:p>
          <a:p>
            <a:pPr algn="ctr">
              <a:lnSpc>
                <a:spcPts val="3712"/>
              </a:lnSpc>
            </a:pPr>
            <a:r>
              <a:rPr lang="en-US" sz="32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- Em biết lỗi là tốt rồi. Giờ các em cứ đi theo con đường này là về làng thôi.</a:t>
            </a:r>
          </a:p>
          <a:p>
            <a:pPr algn="ctr">
              <a:lnSpc>
                <a:spcPts val="3712"/>
              </a:lnSpc>
            </a:pPr>
            <a:r>
              <a:rPr lang="en-US" sz="320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(Theo Cùng con rèn thói quen tốt)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72434" y="509427"/>
            <a:ext cx="4681966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56"/>
              </a:lnSpc>
              <a:spcBef>
                <a:spcPct val="0"/>
              </a:spcBef>
            </a:pPr>
            <a:r>
              <a:rPr lang="en-US" sz="4678" dirty="0">
                <a:solidFill>
                  <a:srgbClr val="DF2E38"/>
                </a:solidFill>
                <a:latin typeface="Baloo"/>
                <a:ea typeface="Baloo"/>
                <a:cs typeface="Baloo"/>
                <a:sym typeface="Baloo"/>
              </a:rPr>
              <a:t>luyện đọc lại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490206" y="8976822"/>
            <a:ext cx="4241869" cy="1581060"/>
          </a:xfrm>
          <a:custGeom>
            <a:avLst/>
            <a:gdLst/>
            <a:ahLst/>
            <a:cxnLst/>
            <a:rect l="l" t="t" r="r" b="b"/>
            <a:pathLst>
              <a:path w="4241869" h="1581060">
                <a:moveTo>
                  <a:pt x="0" y="0"/>
                </a:moveTo>
                <a:lnTo>
                  <a:pt x="4241869" y="0"/>
                </a:lnTo>
                <a:lnTo>
                  <a:pt x="4241869" y="1581060"/>
                </a:lnTo>
                <a:lnTo>
                  <a:pt x="0" y="158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25546" y="8881572"/>
            <a:ext cx="4241869" cy="1581060"/>
          </a:xfrm>
          <a:custGeom>
            <a:avLst/>
            <a:gdLst/>
            <a:ahLst/>
            <a:cxnLst/>
            <a:rect l="l" t="t" r="r" b="b"/>
            <a:pathLst>
              <a:path w="4241869" h="1581060">
                <a:moveTo>
                  <a:pt x="0" y="0"/>
                </a:moveTo>
                <a:lnTo>
                  <a:pt x="4241868" y="0"/>
                </a:lnTo>
                <a:lnTo>
                  <a:pt x="4241868" y="1581060"/>
                </a:lnTo>
                <a:lnTo>
                  <a:pt x="0" y="158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74874" y="8976822"/>
            <a:ext cx="4241869" cy="1581060"/>
          </a:xfrm>
          <a:custGeom>
            <a:avLst/>
            <a:gdLst/>
            <a:ahLst/>
            <a:cxnLst/>
            <a:rect l="l" t="t" r="r" b="b"/>
            <a:pathLst>
              <a:path w="4241869" h="1581060">
                <a:moveTo>
                  <a:pt x="0" y="0"/>
                </a:moveTo>
                <a:lnTo>
                  <a:pt x="4241868" y="0"/>
                </a:lnTo>
                <a:lnTo>
                  <a:pt x="4241868" y="1581060"/>
                </a:lnTo>
                <a:lnTo>
                  <a:pt x="0" y="158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12414" y="561841"/>
            <a:ext cx="12555000" cy="8111876"/>
          </a:xfrm>
          <a:custGeom>
            <a:avLst/>
            <a:gdLst/>
            <a:ahLst/>
            <a:cxnLst/>
            <a:rect l="l" t="t" r="r" b="b"/>
            <a:pathLst>
              <a:path w="12555000" h="8111876">
                <a:moveTo>
                  <a:pt x="0" y="0"/>
                </a:moveTo>
                <a:lnTo>
                  <a:pt x="12555000" y="0"/>
                </a:lnTo>
                <a:lnTo>
                  <a:pt x="12555000" y="8111876"/>
                </a:lnTo>
                <a:lnTo>
                  <a:pt x="0" y="8111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87150" y="6000295"/>
            <a:ext cx="4272150" cy="4652837"/>
          </a:xfrm>
          <a:custGeom>
            <a:avLst/>
            <a:gdLst/>
            <a:ahLst/>
            <a:cxnLst/>
            <a:rect l="l" t="t" r="r" b="b"/>
            <a:pathLst>
              <a:path w="4272150" h="4652837">
                <a:moveTo>
                  <a:pt x="0" y="0"/>
                </a:moveTo>
                <a:lnTo>
                  <a:pt x="4272150" y="0"/>
                </a:lnTo>
                <a:lnTo>
                  <a:pt x="4272150" y="4652837"/>
                </a:lnTo>
                <a:lnTo>
                  <a:pt x="0" y="46528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069091" y="7064176"/>
            <a:ext cx="2603420" cy="2960753"/>
          </a:xfrm>
          <a:custGeom>
            <a:avLst/>
            <a:gdLst/>
            <a:ahLst/>
            <a:cxnLst/>
            <a:rect l="l" t="t" r="r" b="b"/>
            <a:pathLst>
              <a:path w="2603420" h="2960753">
                <a:moveTo>
                  <a:pt x="0" y="0"/>
                </a:moveTo>
                <a:lnTo>
                  <a:pt x="2603420" y="0"/>
                </a:lnTo>
                <a:lnTo>
                  <a:pt x="2603420" y="2960753"/>
                </a:lnTo>
                <a:lnTo>
                  <a:pt x="0" y="2960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44640" y="4272865"/>
            <a:ext cx="7479705" cy="3780750"/>
          </a:xfrm>
          <a:custGeom>
            <a:avLst/>
            <a:gdLst/>
            <a:ahLst/>
            <a:cxnLst/>
            <a:rect l="l" t="t" r="r" b="b"/>
            <a:pathLst>
              <a:path w="7479705" h="3780750">
                <a:moveTo>
                  <a:pt x="0" y="0"/>
                </a:moveTo>
                <a:lnTo>
                  <a:pt x="7479705" y="0"/>
                </a:lnTo>
                <a:lnTo>
                  <a:pt x="7479705" y="3780750"/>
                </a:lnTo>
                <a:lnTo>
                  <a:pt x="0" y="37807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069091" y="4598729"/>
            <a:ext cx="6244706" cy="2008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8"/>
              </a:lnSpc>
            </a:pPr>
            <a:r>
              <a:rPr lang="en-US" sz="4351" dirty="0">
                <a:solidFill>
                  <a:srgbClr val="AC663E"/>
                </a:solidFill>
                <a:latin typeface="Baloo"/>
                <a:ea typeface="Baloo"/>
                <a:cs typeface="Baloo"/>
                <a:sym typeface="Baloo"/>
              </a:rPr>
              <a:t>Chào anh hà mã, anh giúp bọn em qua sông được không ạ?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40354" y="1264908"/>
            <a:ext cx="11034520" cy="854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8"/>
              </a:lnSpc>
            </a:pPr>
            <a:r>
              <a:rPr lang="en-US" sz="5170" dirty="0">
                <a:solidFill>
                  <a:srgbClr val="EEBA27"/>
                </a:solidFill>
                <a:latin typeface="TAN Nimbus"/>
                <a:ea typeface="TAN Nimbus"/>
                <a:cs typeface="TAN Nimbus"/>
                <a:sym typeface="TAN Nimbus"/>
              </a:rPr>
              <a:t>Luyện tập theo văn bản đọc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44640" y="2557319"/>
            <a:ext cx="11798720" cy="1341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8"/>
              </a:lnSpc>
            </a:pPr>
            <a:r>
              <a:rPr lang="en-US" sz="4351">
                <a:solidFill>
                  <a:srgbClr val="AC663E"/>
                </a:solidFill>
                <a:latin typeface="Baloo"/>
                <a:ea typeface="Baloo"/>
                <a:cs typeface="Baloo"/>
                <a:sym typeface="Baloo"/>
              </a:rPr>
              <a:t>1. Trong bài đọc, câu nào là câu hỏi lịch sự vói người lớn tuổi?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4774874" y="8976822"/>
            <a:ext cx="4241869" cy="1581060"/>
          </a:xfrm>
          <a:custGeom>
            <a:avLst/>
            <a:gdLst/>
            <a:ahLst/>
            <a:cxnLst/>
            <a:rect l="l" t="t" r="r" b="b"/>
            <a:pathLst>
              <a:path w="4241869" h="1581060">
                <a:moveTo>
                  <a:pt x="0" y="0"/>
                </a:moveTo>
                <a:lnTo>
                  <a:pt x="4241868" y="0"/>
                </a:lnTo>
                <a:lnTo>
                  <a:pt x="4241868" y="1581060"/>
                </a:lnTo>
                <a:lnTo>
                  <a:pt x="0" y="158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61940" y="-881512"/>
            <a:ext cx="13764121" cy="8893097"/>
          </a:xfrm>
          <a:custGeom>
            <a:avLst/>
            <a:gdLst/>
            <a:ahLst/>
            <a:cxnLst/>
            <a:rect l="l" t="t" r="r" b="b"/>
            <a:pathLst>
              <a:path w="13764121" h="8893097">
                <a:moveTo>
                  <a:pt x="0" y="0"/>
                </a:moveTo>
                <a:lnTo>
                  <a:pt x="13764120" y="0"/>
                </a:lnTo>
                <a:lnTo>
                  <a:pt x="13764120" y="8893098"/>
                </a:lnTo>
                <a:lnTo>
                  <a:pt x="0" y="8893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5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24691" y="6639280"/>
            <a:ext cx="3685446" cy="4013852"/>
          </a:xfrm>
          <a:custGeom>
            <a:avLst/>
            <a:gdLst/>
            <a:ahLst/>
            <a:cxnLst/>
            <a:rect l="l" t="t" r="r" b="b"/>
            <a:pathLst>
              <a:path w="3685446" h="4013852">
                <a:moveTo>
                  <a:pt x="0" y="0"/>
                </a:moveTo>
                <a:lnTo>
                  <a:pt x="3685446" y="0"/>
                </a:lnTo>
                <a:lnTo>
                  <a:pt x="3685446" y="4013852"/>
                </a:lnTo>
                <a:lnTo>
                  <a:pt x="0" y="4013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85261" y="2134272"/>
            <a:ext cx="11034520" cy="854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8"/>
              </a:lnSpc>
            </a:pPr>
            <a:r>
              <a:rPr lang="en-US" sz="5170" dirty="0">
                <a:solidFill>
                  <a:srgbClr val="EEBA27"/>
                </a:solidFill>
                <a:latin typeface="TAN Nimbus"/>
                <a:ea typeface="TAN Nimbus"/>
                <a:cs typeface="TAN Nimbus"/>
                <a:sym typeface="TAN Nimbus"/>
              </a:rPr>
              <a:t>Luyện tập theo văn bản đọc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56891" y="3975017"/>
            <a:ext cx="12491261" cy="292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8"/>
              </a:lnSpc>
            </a:pPr>
            <a:r>
              <a:rPr lang="en-US" sz="4769">
                <a:solidFill>
                  <a:srgbClr val="AC663E"/>
                </a:solidFill>
                <a:latin typeface="Baloo"/>
                <a:ea typeface="Baloo"/>
                <a:cs typeface="Baloo"/>
                <a:sym typeface="Baloo"/>
              </a:rPr>
              <a:t>2. Dựa vào bàiđọc, nói tiếp các câu dưới đây:</a:t>
            </a:r>
          </a:p>
          <a:p>
            <a:pPr algn="ctr">
              <a:lnSpc>
                <a:spcPts val="5818"/>
              </a:lnSpc>
            </a:pPr>
            <a:r>
              <a:rPr lang="en-US" sz="4769">
                <a:solidFill>
                  <a:srgbClr val="AC663E"/>
                </a:solidFill>
                <a:latin typeface="Baloo"/>
                <a:ea typeface="Baloo"/>
                <a:cs typeface="Baloo"/>
                <a:sym typeface="Baloo"/>
              </a:rPr>
              <a:t>    a. Muốn ai đó giúp, em cần phải (...). </a:t>
            </a:r>
          </a:p>
          <a:p>
            <a:pPr algn="ctr">
              <a:lnSpc>
                <a:spcPts val="5818"/>
              </a:lnSpc>
            </a:pPr>
            <a:r>
              <a:rPr lang="en-US" sz="4769">
                <a:solidFill>
                  <a:srgbClr val="AC663E"/>
                </a:solidFill>
                <a:latin typeface="Baloo"/>
                <a:ea typeface="Baloo"/>
                <a:cs typeface="Baloo"/>
                <a:sym typeface="Baloo"/>
              </a:rPr>
              <a:t>    b. Được ai đó giúp, em cần phải (...).</a:t>
            </a:r>
          </a:p>
          <a:p>
            <a:pPr algn="ctr">
              <a:lnSpc>
                <a:spcPts val="5818"/>
              </a:lnSpc>
            </a:pPr>
            <a:endParaRPr lang="en-US" sz="4769">
              <a:solidFill>
                <a:srgbClr val="AC663E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17738" y="99192"/>
            <a:ext cx="14594259" cy="9429455"/>
          </a:xfrm>
          <a:custGeom>
            <a:avLst/>
            <a:gdLst/>
            <a:ahLst/>
            <a:cxnLst/>
            <a:rect l="l" t="t" r="r" b="b"/>
            <a:pathLst>
              <a:path w="14594259" h="9429455">
                <a:moveTo>
                  <a:pt x="0" y="0"/>
                </a:moveTo>
                <a:lnTo>
                  <a:pt x="14594259" y="0"/>
                </a:lnTo>
                <a:lnTo>
                  <a:pt x="14594259" y="9429455"/>
                </a:lnTo>
                <a:lnTo>
                  <a:pt x="0" y="94294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25491" y="6696193"/>
            <a:ext cx="3851126" cy="3762723"/>
          </a:xfrm>
          <a:custGeom>
            <a:avLst/>
            <a:gdLst/>
            <a:ahLst/>
            <a:cxnLst/>
            <a:rect l="l" t="t" r="r" b="b"/>
            <a:pathLst>
              <a:path w="3851126" h="3762723">
                <a:moveTo>
                  <a:pt x="0" y="0"/>
                </a:moveTo>
                <a:lnTo>
                  <a:pt x="3851126" y="0"/>
                </a:lnTo>
                <a:lnTo>
                  <a:pt x="3851126" y="3762723"/>
                </a:lnTo>
                <a:lnTo>
                  <a:pt x="0" y="37627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b="-11469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327807" y="6626663"/>
            <a:ext cx="3678480" cy="3551405"/>
          </a:xfrm>
          <a:custGeom>
            <a:avLst/>
            <a:gdLst/>
            <a:ahLst/>
            <a:cxnLst/>
            <a:rect l="l" t="t" r="r" b="b"/>
            <a:pathLst>
              <a:path w="3678480" h="3551405">
                <a:moveTo>
                  <a:pt x="3678479" y="0"/>
                </a:moveTo>
                <a:lnTo>
                  <a:pt x="0" y="0"/>
                </a:lnTo>
                <a:lnTo>
                  <a:pt x="0" y="3551405"/>
                </a:lnTo>
                <a:lnTo>
                  <a:pt x="3678479" y="3551405"/>
                </a:lnTo>
                <a:lnTo>
                  <a:pt x="367847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68733" y="5772706"/>
            <a:ext cx="3797650" cy="4514294"/>
          </a:xfrm>
          <a:custGeom>
            <a:avLst/>
            <a:gdLst/>
            <a:ahLst/>
            <a:cxnLst/>
            <a:rect l="l" t="t" r="r" b="b"/>
            <a:pathLst>
              <a:path w="3797650" h="4514294">
                <a:moveTo>
                  <a:pt x="0" y="0"/>
                </a:moveTo>
                <a:lnTo>
                  <a:pt x="3797650" y="0"/>
                </a:lnTo>
                <a:lnTo>
                  <a:pt x="3797650" y="4514294"/>
                </a:lnTo>
                <a:lnTo>
                  <a:pt x="0" y="45142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2540" y="4184669"/>
            <a:ext cx="2147270" cy="2441994"/>
          </a:xfrm>
          <a:custGeom>
            <a:avLst/>
            <a:gdLst/>
            <a:ahLst/>
            <a:cxnLst/>
            <a:rect l="l" t="t" r="r" b="b"/>
            <a:pathLst>
              <a:path w="2147270" h="2441994">
                <a:moveTo>
                  <a:pt x="0" y="0"/>
                </a:moveTo>
                <a:lnTo>
                  <a:pt x="2147270" y="0"/>
                </a:lnTo>
                <a:lnTo>
                  <a:pt x="2147270" y="2441994"/>
                </a:lnTo>
                <a:lnTo>
                  <a:pt x="0" y="2441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00270" y="1342469"/>
            <a:ext cx="1992264" cy="809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6"/>
              </a:lnSpc>
              <a:spcBef>
                <a:spcPct val="0"/>
              </a:spcBef>
            </a:pPr>
            <a:r>
              <a:rPr lang="en-US" sz="4762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Bài 19: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96402" y="1346149"/>
            <a:ext cx="10805841" cy="346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59"/>
              </a:lnSpc>
            </a:pPr>
            <a:r>
              <a:rPr lang="en-US" sz="12215">
                <a:solidFill>
                  <a:srgbClr val="0171D3"/>
                </a:solidFill>
                <a:latin typeface="Baloo"/>
                <a:ea typeface="Baloo"/>
                <a:cs typeface="Baloo"/>
                <a:sym typeface="Baloo"/>
              </a:rPr>
              <a:t>CẢM ƠN ANH HÀ MÃ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28311" y="3619883"/>
            <a:ext cx="2873932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66"/>
              </a:lnSpc>
              <a:spcBef>
                <a:spcPct val="0"/>
              </a:spcBef>
            </a:pPr>
            <a:r>
              <a:rPr lang="en-US" sz="4762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(tiết 1, 2)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33364" y="5292166"/>
            <a:ext cx="10684134" cy="133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090"/>
              </a:lnSpc>
              <a:spcBef>
                <a:spcPct val="0"/>
              </a:spcBef>
            </a:pPr>
            <a:r>
              <a:rPr lang="en-US" sz="7921">
                <a:solidFill>
                  <a:srgbClr val="CAFC05"/>
                </a:solidFill>
                <a:latin typeface="Rubik Bubbles"/>
                <a:ea typeface="Rubik Bubbles"/>
                <a:cs typeface="Rubik Bubbles"/>
                <a:sym typeface="Rubik Bubbles"/>
              </a:rPr>
              <a:t>Cảm ơn anh hà mã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27396" y="5588031"/>
            <a:ext cx="1530403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66"/>
              </a:lnSpc>
              <a:spcBef>
                <a:spcPct val="0"/>
              </a:spcBef>
            </a:pPr>
            <a:r>
              <a:rPr lang="en-US" sz="4762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Đọc: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3275850" y="828172"/>
            <a:ext cx="12691359" cy="5168844"/>
          </a:xfrm>
          <a:custGeom>
            <a:avLst/>
            <a:gdLst/>
            <a:ahLst/>
            <a:cxnLst/>
            <a:rect l="l" t="t" r="r" b="b"/>
            <a:pathLst>
              <a:path w="12691359" h="5168844">
                <a:moveTo>
                  <a:pt x="0" y="0"/>
                </a:moveTo>
                <a:lnTo>
                  <a:pt x="12691359" y="0"/>
                </a:lnTo>
                <a:lnTo>
                  <a:pt x="12691359" y="5168845"/>
                </a:lnTo>
                <a:lnTo>
                  <a:pt x="0" y="5168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602788" y="2655743"/>
            <a:ext cx="13467078" cy="199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9"/>
              </a:lnSpc>
            </a:pPr>
            <a:r>
              <a:rPr lang="en-US" sz="6466">
                <a:solidFill>
                  <a:srgbClr val="4CA538"/>
                </a:solidFill>
                <a:latin typeface="Baloo"/>
                <a:ea typeface="Baloo"/>
                <a:cs typeface="Baloo"/>
                <a:sym typeface="Baloo"/>
              </a:rPr>
              <a:t> a. Muốn ai đó giúp, em cần phải</a:t>
            </a:r>
          </a:p>
          <a:p>
            <a:pPr algn="ctr">
              <a:lnSpc>
                <a:spcPts val="7889"/>
              </a:lnSpc>
            </a:pPr>
            <a:r>
              <a:rPr lang="en-US" sz="6466">
                <a:solidFill>
                  <a:srgbClr val="4CA538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6466" u="sng">
                <a:solidFill>
                  <a:srgbClr val="4CA538"/>
                </a:solidFill>
                <a:latin typeface="Baloo"/>
                <a:ea typeface="Baloo"/>
                <a:cs typeface="Baloo"/>
                <a:sym typeface="Baloo"/>
              </a:rPr>
              <a:t>hỏi một cách lịch sự.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3275850" y="828172"/>
            <a:ext cx="12691359" cy="5168844"/>
          </a:xfrm>
          <a:custGeom>
            <a:avLst/>
            <a:gdLst/>
            <a:ahLst/>
            <a:cxnLst/>
            <a:rect l="l" t="t" r="r" b="b"/>
            <a:pathLst>
              <a:path w="12691359" h="5168844">
                <a:moveTo>
                  <a:pt x="0" y="0"/>
                </a:moveTo>
                <a:lnTo>
                  <a:pt x="12691359" y="0"/>
                </a:lnTo>
                <a:lnTo>
                  <a:pt x="12691359" y="5168845"/>
                </a:lnTo>
                <a:lnTo>
                  <a:pt x="0" y="5168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733166" y="2800630"/>
            <a:ext cx="11969909" cy="300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9"/>
              </a:lnSpc>
            </a:pPr>
            <a:r>
              <a:rPr lang="en-US" sz="6466" dirty="0">
                <a:solidFill>
                  <a:srgbClr val="4CA538"/>
                </a:solidFill>
                <a:latin typeface="Baloo"/>
                <a:ea typeface="Baloo"/>
                <a:cs typeface="Baloo"/>
                <a:sym typeface="Baloo"/>
              </a:rPr>
              <a:t>b. Được ai đó giúp, em cần phải </a:t>
            </a:r>
          </a:p>
          <a:p>
            <a:pPr algn="ctr">
              <a:lnSpc>
                <a:spcPts val="7889"/>
              </a:lnSpc>
            </a:pPr>
            <a:r>
              <a:rPr lang="en-US" sz="6466" u="sng" dirty="0">
                <a:solidFill>
                  <a:srgbClr val="4CA538"/>
                </a:solidFill>
                <a:latin typeface="Baloo"/>
                <a:ea typeface="Baloo"/>
                <a:cs typeface="Baloo"/>
                <a:sym typeface="Baloo"/>
              </a:rPr>
              <a:t>nói “cảm ơn”.</a:t>
            </a:r>
          </a:p>
          <a:p>
            <a:pPr algn="ctr">
              <a:lnSpc>
                <a:spcPts val="7889"/>
              </a:lnSpc>
            </a:pPr>
            <a:endParaRPr lang="en-US" sz="6466" u="sng" dirty="0">
              <a:solidFill>
                <a:srgbClr val="4CA538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28700" y="1197104"/>
            <a:ext cx="13293951" cy="8589317"/>
          </a:xfrm>
          <a:custGeom>
            <a:avLst/>
            <a:gdLst/>
            <a:ahLst/>
            <a:cxnLst/>
            <a:rect l="l" t="t" r="r" b="b"/>
            <a:pathLst>
              <a:path w="13293951" h="8589317">
                <a:moveTo>
                  <a:pt x="0" y="0"/>
                </a:moveTo>
                <a:lnTo>
                  <a:pt x="13293951" y="0"/>
                </a:lnTo>
                <a:lnTo>
                  <a:pt x="13293951" y="8589317"/>
                </a:lnTo>
                <a:lnTo>
                  <a:pt x="0" y="85893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3590" y="2370136"/>
            <a:ext cx="741573" cy="822827"/>
          </a:xfrm>
          <a:custGeom>
            <a:avLst/>
            <a:gdLst/>
            <a:ahLst/>
            <a:cxnLst/>
            <a:rect l="l" t="t" r="r" b="b"/>
            <a:pathLst>
              <a:path w="741573" h="822827">
                <a:moveTo>
                  <a:pt x="0" y="0"/>
                </a:moveTo>
                <a:lnTo>
                  <a:pt x="741574" y="0"/>
                </a:lnTo>
                <a:lnTo>
                  <a:pt x="741574" y="822828"/>
                </a:lnTo>
                <a:lnTo>
                  <a:pt x="0" y="822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9349277" y="2188739"/>
            <a:ext cx="741573" cy="822827"/>
          </a:xfrm>
          <a:custGeom>
            <a:avLst/>
            <a:gdLst/>
            <a:ahLst/>
            <a:cxnLst/>
            <a:rect l="l" t="t" r="r" b="b"/>
            <a:pathLst>
              <a:path w="741573" h="822827">
                <a:moveTo>
                  <a:pt x="741574" y="0"/>
                </a:moveTo>
                <a:lnTo>
                  <a:pt x="0" y="0"/>
                </a:lnTo>
                <a:lnTo>
                  <a:pt x="0" y="822827"/>
                </a:lnTo>
                <a:lnTo>
                  <a:pt x="741574" y="822827"/>
                </a:lnTo>
                <a:lnTo>
                  <a:pt x="7415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7275" y="500579"/>
            <a:ext cx="12618502" cy="7735017"/>
          </a:xfrm>
          <a:custGeom>
            <a:avLst/>
            <a:gdLst/>
            <a:ahLst/>
            <a:cxnLst/>
            <a:rect l="l" t="t" r="r" b="b"/>
            <a:pathLst>
              <a:path w="12618502" h="7735017">
                <a:moveTo>
                  <a:pt x="0" y="0"/>
                </a:moveTo>
                <a:lnTo>
                  <a:pt x="12618502" y="0"/>
                </a:lnTo>
                <a:lnTo>
                  <a:pt x="12618502" y="7735016"/>
                </a:lnTo>
                <a:lnTo>
                  <a:pt x="0" y="7735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35" r="-1052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00706" y="8294569"/>
            <a:ext cx="13421945" cy="978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40762" lvl="1" indent="-620381" algn="ctr">
              <a:lnSpc>
                <a:spcPts val="8045"/>
              </a:lnSpc>
              <a:spcBef>
                <a:spcPct val="0"/>
              </a:spcBef>
              <a:buAutoNum type="arabicPeriod"/>
            </a:pPr>
            <a:r>
              <a:rPr lang="en-US" sz="5746">
                <a:solidFill>
                  <a:srgbClr val="FF66C4"/>
                </a:solidFill>
                <a:latin typeface="Baloo"/>
                <a:ea typeface="Baloo"/>
                <a:cs typeface="Baloo"/>
                <a:sym typeface="Baloo"/>
              </a:rPr>
              <a:t>Nếu em được nhận quà em sẽ nói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197104"/>
            <a:ext cx="13293951" cy="8589317"/>
          </a:xfrm>
          <a:custGeom>
            <a:avLst/>
            <a:gdLst/>
            <a:ahLst/>
            <a:cxnLst/>
            <a:rect l="l" t="t" r="r" b="b"/>
            <a:pathLst>
              <a:path w="13293951" h="8589317">
                <a:moveTo>
                  <a:pt x="0" y="0"/>
                </a:moveTo>
                <a:lnTo>
                  <a:pt x="13293951" y="0"/>
                </a:lnTo>
                <a:lnTo>
                  <a:pt x="13293951" y="8589317"/>
                </a:lnTo>
                <a:lnTo>
                  <a:pt x="0" y="85893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93590" y="2370136"/>
            <a:ext cx="741573" cy="822827"/>
          </a:xfrm>
          <a:custGeom>
            <a:avLst/>
            <a:gdLst/>
            <a:ahLst/>
            <a:cxnLst/>
            <a:rect l="l" t="t" r="r" b="b"/>
            <a:pathLst>
              <a:path w="741573" h="822827">
                <a:moveTo>
                  <a:pt x="0" y="0"/>
                </a:moveTo>
                <a:lnTo>
                  <a:pt x="741574" y="0"/>
                </a:lnTo>
                <a:lnTo>
                  <a:pt x="741574" y="822828"/>
                </a:lnTo>
                <a:lnTo>
                  <a:pt x="0" y="822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349277" y="2188739"/>
            <a:ext cx="741573" cy="822827"/>
          </a:xfrm>
          <a:custGeom>
            <a:avLst/>
            <a:gdLst/>
            <a:ahLst/>
            <a:cxnLst/>
            <a:rect l="l" t="t" r="r" b="b"/>
            <a:pathLst>
              <a:path w="741573" h="822827">
                <a:moveTo>
                  <a:pt x="741574" y="0"/>
                </a:moveTo>
                <a:lnTo>
                  <a:pt x="0" y="0"/>
                </a:lnTo>
                <a:lnTo>
                  <a:pt x="0" y="822827"/>
                </a:lnTo>
                <a:lnTo>
                  <a:pt x="741574" y="822827"/>
                </a:lnTo>
                <a:lnTo>
                  <a:pt x="7415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71349" y="1480847"/>
            <a:ext cx="10263126" cy="7325306"/>
          </a:xfrm>
          <a:custGeom>
            <a:avLst/>
            <a:gdLst/>
            <a:ahLst/>
            <a:cxnLst/>
            <a:rect l="l" t="t" r="r" b="b"/>
            <a:pathLst>
              <a:path w="10263126" h="7325306">
                <a:moveTo>
                  <a:pt x="0" y="0"/>
                </a:moveTo>
                <a:lnTo>
                  <a:pt x="10263126" y="0"/>
                </a:lnTo>
                <a:lnTo>
                  <a:pt x="10263126" y="7325306"/>
                </a:lnTo>
                <a:lnTo>
                  <a:pt x="0" y="73253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25062" y="5833350"/>
            <a:ext cx="3678631" cy="3002682"/>
          </a:xfrm>
          <a:custGeom>
            <a:avLst/>
            <a:gdLst/>
            <a:ahLst/>
            <a:cxnLst/>
            <a:rect l="l" t="t" r="r" b="b"/>
            <a:pathLst>
              <a:path w="3678631" h="3002682">
                <a:moveTo>
                  <a:pt x="0" y="0"/>
                </a:moveTo>
                <a:lnTo>
                  <a:pt x="3678630" y="0"/>
                </a:lnTo>
                <a:lnTo>
                  <a:pt x="3678630" y="3002683"/>
                </a:lnTo>
                <a:lnTo>
                  <a:pt x="0" y="30026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00706" y="8701378"/>
            <a:ext cx="13421945" cy="978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40762" lvl="1" indent="-620381" algn="ctr">
              <a:lnSpc>
                <a:spcPts val="8045"/>
              </a:lnSpc>
              <a:spcBef>
                <a:spcPct val="0"/>
              </a:spcBef>
              <a:buAutoNum type="arabicPeriod"/>
            </a:pPr>
            <a:r>
              <a:rPr lang="en-US" sz="5746">
                <a:solidFill>
                  <a:srgbClr val="160035"/>
                </a:solidFill>
                <a:latin typeface="Baloo"/>
                <a:ea typeface="Baloo"/>
                <a:cs typeface="Baloo"/>
                <a:sym typeface="Baloo"/>
              </a:rPr>
              <a:t>Nếu em được nhận quà em sẽ nói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37428" y="1302282"/>
            <a:ext cx="13178329" cy="6879971"/>
            <a:chOff x="0" y="0"/>
            <a:chExt cx="3470836" cy="1812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0835" cy="1812009"/>
            </a:xfrm>
            <a:custGeom>
              <a:avLst/>
              <a:gdLst/>
              <a:ahLst/>
              <a:cxnLst/>
              <a:rect l="l" t="t" r="r" b="b"/>
              <a:pathLst>
                <a:path w="3470835" h="1812009">
                  <a:moveTo>
                    <a:pt x="14687" y="0"/>
                  </a:moveTo>
                  <a:lnTo>
                    <a:pt x="3456149" y="0"/>
                  </a:lnTo>
                  <a:cubicBezTo>
                    <a:pt x="3464260" y="0"/>
                    <a:pt x="3470835" y="6576"/>
                    <a:pt x="3470835" y="14687"/>
                  </a:cubicBezTo>
                  <a:lnTo>
                    <a:pt x="3470835" y="1797322"/>
                  </a:lnTo>
                  <a:cubicBezTo>
                    <a:pt x="3470835" y="1805433"/>
                    <a:pt x="3464260" y="1812009"/>
                    <a:pt x="3456149" y="1812009"/>
                  </a:cubicBezTo>
                  <a:lnTo>
                    <a:pt x="14687" y="1812009"/>
                  </a:lnTo>
                  <a:cubicBezTo>
                    <a:pt x="6576" y="1812009"/>
                    <a:pt x="0" y="1805433"/>
                    <a:pt x="0" y="1797322"/>
                  </a:cubicBezTo>
                  <a:lnTo>
                    <a:pt x="0" y="14687"/>
                  </a:lnTo>
                  <a:cubicBezTo>
                    <a:pt x="0" y="6576"/>
                    <a:pt x="6576" y="0"/>
                    <a:pt x="14687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470836" cy="1850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823028" y="7333284"/>
            <a:ext cx="4924206" cy="3225955"/>
          </a:xfrm>
          <a:custGeom>
            <a:avLst/>
            <a:gdLst/>
            <a:ahLst/>
            <a:cxnLst/>
            <a:rect l="l" t="t" r="r" b="b"/>
            <a:pathLst>
              <a:path w="4924206" h="3225955">
                <a:moveTo>
                  <a:pt x="0" y="0"/>
                </a:moveTo>
                <a:lnTo>
                  <a:pt x="4924206" y="0"/>
                </a:lnTo>
                <a:lnTo>
                  <a:pt x="4924206" y="3225955"/>
                </a:lnTo>
                <a:lnTo>
                  <a:pt x="0" y="3225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597" b="-2059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10306" y="7660681"/>
            <a:ext cx="4736929" cy="3841218"/>
          </a:xfrm>
          <a:custGeom>
            <a:avLst/>
            <a:gdLst/>
            <a:ahLst/>
            <a:cxnLst/>
            <a:rect l="l" t="t" r="r" b="b"/>
            <a:pathLst>
              <a:path w="4736929" h="3841218">
                <a:moveTo>
                  <a:pt x="0" y="0"/>
                </a:moveTo>
                <a:lnTo>
                  <a:pt x="4736928" y="0"/>
                </a:lnTo>
                <a:lnTo>
                  <a:pt x="4736928" y="3841218"/>
                </a:lnTo>
                <a:lnTo>
                  <a:pt x="0" y="3841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91584" y="7236263"/>
            <a:ext cx="3401048" cy="3322976"/>
          </a:xfrm>
          <a:custGeom>
            <a:avLst/>
            <a:gdLst/>
            <a:ahLst/>
            <a:cxnLst/>
            <a:rect l="l" t="t" r="r" b="b"/>
            <a:pathLst>
              <a:path w="3401048" h="3322976">
                <a:moveTo>
                  <a:pt x="0" y="0"/>
                </a:moveTo>
                <a:lnTo>
                  <a:pt x="3401047" y="0"/>
                </a:lnTo>
                <a:lnTo>
                  <a:pt x="3401047" y="3322976"/>
                </a:lnTo>
                <a:lnTo>
                  <a:pt x="0" y="33229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b="-1146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821133" y="5925106"/>
            <a:ext cx="3797650" cy="4514294"/>
          </a:xfrm>
          <a:custGeom>
            <a:avLst/>
            <a:gdLst/>
            <a:ahLst/>
            <a:cxnLst/>
            <a:rect l="l" t="t" r="r" b="b"/>
            <a:pathLst>
              <a:path w="3797650" h="4514294">
                <a:moveTo>
                  <a:pt x="0" y="0"/>
                </a:moveTo>
                <a:lnTo>
                  <a:pt x="3797650" y="0"/>
                </a:lnTo>
                <a:lnTo>
                  <a:pt x="3797650" y="4514294"/>
                </a:lnTo>
                <a:lnTo>
                  <a:pt x="0" y="4514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480207" y="6779063"/>
            <a:ext cx="3678480" cy="3551405"/>
          </a:xfrm>
          <a:custGeom>
            <a:avLst/>
            <a:gdLst/>
            <a:ahLst/>
            <a:cxnLst/>
            <a:rect l="l" t="t" r="r" b="b"/>
            <a:pathLst>
              <a:path w="3678480" h="3551405">
                <a:moveTo>
                  <a:pt x="3678479" y="0"/>
                </a:moveTo>
                <a:lnTo>
                  <a:pt x="0" y="0"/>
                </a:lnTo>
                <a:lnTo>
                  <a:pt x="0" y="3551405"/>
                </a:lnTo>
                <a:lnTo>
                  <a:pt x="3678479" y="3551405"/>
                </a:lnTo>
                <a:lnTo>
                  <a:pt x="367847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14940" y="4337069"/>
            <a:ext cx="2147270" cy="2441994"/>
          </a:xfrm>
          <a:custGeom>
            <a:avLst/>
            <a:gdLst/>
            <a:ahLst/>
            <a:cxnLst/>
            <a:rect l="l" t="t" r="r" b="b"/>
            <a:pathLst>
              <a:path w="2147270" h="2441994">
                <a:moveTo>
                  <a:pt x="0" y="0"/>
                </a:moveTo>
                <a:lnTo>
                  <a:pt x="2147270" y="0"/>
                </a:lnTo>
                <a:lnTo>
                  <a:pt x="2147270" y="2441994"/>
                </a:lnTo>
                <a:lnTo>
                  <a:pt x="0" y="24419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160346" y="2409787"/>
            <a:ext cx="1992264" cy="809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6"/>
              </a:lnSpc>
              <a:spcBef>
                <a:spcPct val="0"/>
              </a:spcBef>
            </a:pPr>
            <a:r>
              <a:rPr lang="en-US" sz="4762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Bài 19: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85833" y="1675730"/>
            <a:ext cx="9937195" cy="3467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59"/>
              </a:lnSpc>
            </a:pPr>
            <a:r>
              <a:rPr lang="en-US" sz="12215">
                <a:solidFill>
                  <a:srgbClr val="0171D3"/>
                </a:solidFill>
                <a:latin typeface="Baloo"/>
                <a:ea typeface="Baloo"/>
                <a:cs typeface="Baloo"/>
                <a:sym typeface="Baloo"/>
              </a:rPr>
              <a:t>CẢM ƠN ANH HÀ MÃ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257034" y="4142551"/>
            <a:ext cx="2753272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66"/>
              </a:lnSpc>
              <a:spcBef>
                <a:spcPct val="0"/>
              </a:spcBef>
            </a:pPr>
            <a:r>
              <a:rPr lang="en-US" sz="4762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(tiết 1, 2)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473073" y="5444566"/>
            <a:ext cx="10684134" cy="133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090"/>
              </a:lnSpc>
              <a:spcBef>
                <a:spcPct val="0"/>
              </a:spcBef>
            </a:pPr>
            <a:r>
              <a:rPr lang="en-US" sz="7921">
                <a:solidFill>
                  <a:srgbClr val="CAFC05"/>
                </a:solidFill>
                <a:latin typeface="Rubik Bubbles"/>
                <a:ea typeface="Rubik Bubbles"/>
                <a:cs typeface="Rubik Bubbles"/>
                <a:sym typeface="Rubik Bubbles"/>
              </a:rPr>
              <a:t>Cảm ơn anh hà mã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74164" y="5477522"/>
            <a:ext cx="1426435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66"/>
              </a:lnSpc>
              <a:spcBef>
                <a:spcPct val="0"/>
              </a:spcBef>
            </a:pPr>
            <a:r>
              <a:rPr lang="en-US" sz="4762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Đọc: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831556" y="623715"/>
            <a:ext cx="8312444" cy="971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3"/>
              </a:lnSpc>
            </a:pPr>
            <a:r>
              <a:rPr lang="en-US" sz="8577" b="1" dirty="0">
                <a:solidFill>
                  <a:srgbClr val="FF66C4"/>
                </a:solidFill>
                <a:latin typeface="Ahkio Bold"/>
                <a:ea typeface="Ahkio Bold"/>
                <a:cs typeface="Ahkio Bold"/>
                <a:sym typeface="Ahkio Bold"/>
              </a:rPr>
              <a:t>Cảm ơn anh hà mã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2624" y="1733350"/>
            <a:ext cx="13630527" cy="1406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2"/>
              </a:lnSpc>
            </a:pP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Dê rủ cún vào rừng chơi, khi quay về thì bị lạc đường. Gặp cô hươu, dê hỏi:</a:t>
            </a:r>
          </a:p>
          <a:p>
            <a:pPr algn="l">
              <a:lnSpc>
                <a:spcPts val="3712"/>
              </a:lnSpc>
            </a:pP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Cô kia, về làng đi lối nào?</a:t>
            </a:r>
          </a:p>
          <a:p>
            <a:pPr algn="l">
              <a:lnSpc>
                <a:spcPts val="3712"/>
              </a:lnSpc>
            </a:pP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Không biết. – Hươu lắc đầu bỏ đi.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2624" y="3277997"/>
            <a:ext cx="15922045" cy="3795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</a:pP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Đi tiếp tới một con sông, thấy anh hà mã, dê nói to:</a:t>
            </a:r>
          </a:p>
          <a:p>
            <a:pPr algn="ctr">
              <a:lnSpc>
                <a:spcPts val="3712"/>
              </a:lnSpc>
            </a:pP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Bọn tôi muốn về làng, hãy đưa bọn tôi qua sông!</a:t>
            </a:r>
          </a:p>
          <a:p>
            <a:pPr algn="ctr">
              <a:lnSpc>
                <a:spcPts val="3712"/>
              </a:lnSpc>
            </a:pP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Hà mã phật ý, định bỏ đi. Thấy vậy cún nói:</a:t>
            </a:r>
          </a:p>
          <a:p>
            <a:pPr algn="ctr">
              <a:lnSpc>
                <a:spcPts val="3712"/>
              </a:lnSpc>
            </a:pP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Chào anh hà mã, anh giúp bọn em qua sông được không ạ?</a:t>
            </a:r>
          </a:p>
          <a:p>
            <a:pPr algn="ctr">
              <a:lnSpc>
                <a:spcPts val="3712"/>
              </a:lnSpc>
            </a:pP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Được chứ! Em ngoan quá! – Hà mã vui vẻ nói.</a:t>
            </a:r>
          </a:p>
          <a:p>
            <a:pPr algn="ctr">
              <a:lnSpc>
                <a:spcPts val="3712"/>
              </a:lnSpc>
            </a:pP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Cảm ơn anh! – Cún đáp rồi quay sang nói nhỏ với dê:</a:t>
            </a:r>
          </a:p>
          <a:p>
            <a:pPr algn="ctr">
              <a:lnSpc>
                <a:spcPts val="3712"/>
              </a:lnSpc>
            </a:pP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Cậu quên lời cô dặn rồi đấy à? Muốn ai đó </a:t>
            </a:r>
            <a:r>
              <a:rPr lang="en-US" sz="3200" dirty="0" smtClean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giúp, </a:t>
            </a: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phải hỏi một cách lịch sự, còn khi họ giúp mình thì phải nói “cảm ơn”!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3493" y="7199503"/>
            <a:ext cx="14313470" cy="234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2"/>
              </a:lnSpc>
            </a:pP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Dê con hơi xấu hổ. Sang bên kia sông dê nói với hà mã:</a:t>
            </a:r>
          </a:p>
          <a:p>
            <a:pPr algn="ctr">
              <a:lnSpc>
                <a:spcPts val="3712"/>
              </a:lnSpc>
            </a:pP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- Cảm ơn anh đã giúp. Em biết mình sai rồi. Em xin lỗi ạ!</a:t>
            </a:r>
          </a:p>
          <a:p>
            <a:pPr algn="ctr">
              <a:lnSpc>
                <a:spcPts val="3712"/>
              </a:lnSpc>
            </a:pP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Hà mã mỉm cười:</a:t>
            </a:r>
          </a:p>
          <a:p>
            <a:pPr algn="ctr">
              <a:lnSpc>
                <a:spcPts val="3712"/>
              </a:lnSpc>
            </a:pP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- Em biết lỗi là tốt rồi. Giờ các em cứ đi theo con đường này là về làng thôi.</a:t>
            </a:r>
          </a:p>
          <a:p>
            <a:pPr algn="ctr">
              <a:lnSpc>
                <a:spcPts val="3712"/>
              </a:lnSpc>
            </a:pPr>
            <a:r>
              <a:rPr lang="en-US" sz="32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(Theo Cùng con rèn thói quen tốt)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202387" y="699015"/>
            <a:ext cx="12583916" cy="8130558"/>
          </a:xfrm>
          <a:custGeom>
            <a:avLst/>
            <a:gdLst/>
            <a:ahLst/>
            <a:cxnLst/>
            <a:rect l="l" t="t" r="r" b="b"/>
            <a:pathLst>
              <a:path w="12583916" h="8130558">
                <a:moveTo>
                  <a:pt x="0" y="0"/>
                </a:moveTo>
                <a:lnTo>
                  <a:pt x="12583916" y="0"/>
                </a:lnTo>
                <a:lnTo>
                  <a:pt x="12583916" y="8130559"/>
                </a:lnTo>
                <a:lnTo>
                  <a:pt x="0" y="8130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5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53199" y="3342587"/>
            <a:ext cx="3484225" cy="4911263"/>
          </a:xfrm>
          <a:custGeom>
            <a:avLst/>
            <a:gdLst/>
            <a:ahLst/>
            <a:cxnLst/>
            <a:rect l="l" t="t" r="r" b="b"/>
            <a:pathLst>
              <a:path w="3484225" h="4911263">
                <a:moveTo>
                  <a:pt x="0" y="0"/>
                </a:moveTo>
                <a:lnTo>
                  <a:pt x="3484225" y="0"/>
                </a:lnTo>
                <a:lnTo>
                  <a:pt x="3484225" y="4911263"/>
                </a:lnTo>
                <a:lnTo>
                  <a:pt x="0" y="4911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18360" r="-13923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69247" y="1438275"/>
            <a:ext cx="10601751" cy="104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9533" dirty="0">
                <a:solidFill>
                  <a:srgbClr val="FF66C4"/>
                </a:solidFill>
                <a:latin typeface="Baloo"/>
                <a:ea typeface="Baloo"/>
                <a:cs typeface="Baloo"/>
                <a:sym typeface="Baloo"/>
              </a:rPr>
              <a:t>Luyện đọc từ khó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79263" y="3247337"/>
            <a:ext cx="1870473" cy="5044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0"/>
              </a:lnSpc>
            </a:pPr>
            <a:r>
              <a:rPr lang="en-US" sz="5819" dirty="0">
                <a:solidFill>
                  <a:srgbClr val="601B05"/>
                </a:solidFill>
                <a:latin typeface="Baloo"/>
                <a:ea typeface="Baloo"/>
                <a:cs typeface="Baloo"/>
                <a:sym typeface="Baloo"/>
              </a:rPr>
              <a:t>hươu</a:t>
            </a:r>
          </a:p>
          <a:p>
            <a:pPr algn="ctr">
              <a:lnSpc>
                <a:spcPts val="8030"/>
              </a:lnSpc>
            </a:pPr>
            <a:r>
              <a:rPr lang="en-US" sz="5819" dirty="0">
                <a:solidFill>
                  <a:srgbClr val="601B05"/>
                </a:solidFill>
                <a:latin typeface="Baloo"/>
                <a:ea typeface="Baloo"/>
                <a:cs typeface="Baloo"/>
                <a:sym typeface="Baloo"/>
              </a:rPr>
              <a:t>rừng</a:t>
            </a:r>
          </a:p>
          <a:p>
            <a:pPr algn="ctr">
              <a:lnSpc>
                <a:spcPts val="8030"/>
              </a:lnSpc>
            </a:pPr>
            <a:r>
              <a:rPr lang="en-US" sz="5819" dirty="0">
                <a:solidFill>
                  <a:srgbClr val="601B05"/>
                </a:solidFill>
                <a:latin typeface="Baloo"/>
                <a:ea typeface="Baloo"/>
                <a:cs typeface="Baloo"/>
                <a:sym typeface="Baloo"/>
              </a:rPr>
              <a:t>làng</a:t>
            </a:r>
          </a:p>
          <a:p>
            <a:pPr algn="ctr">
              <a:lnSpc>
                <a:spcPts val="8030"/>
              </a:lnSpc>
            </a:pPr>
            <a:r>
              <a:rPr lang="en-US" sz="5819" dirty="0">
                <a:solidFill>
                  <a:srgbClr val="601B05"/>
                </a:solidFill>
                <a:latin typeface="Baloo"/>
                <a:ea typeface="Baloo"/>
                <a:cs typeface="Baloo"/>
                <a:sym typeface="Baloo"/>
              </a:rPr>
              <a:t>lối</a:t>
            </a:r>
          </a:p>
          <a:p>
            <a:pPr algn="ctr">
              <a:lnSpc>
                <a:spcPts val="8030"/>
              </a:lnSpc>
            </a:pPr>
            <a:r>
              <a:rPr lang="en-US" sz="5819" dirty="0">
                <a:solidFill>
                  <a:srgbClr val="601B05"/>
                </a:solidFill>
                <a:latin typeface="Baloo"/>
                <a:ea typeface="Baloo"/>
                <a:cs typeface="Baloo"/>
                <a:sym typeface="Baloo"/>
              </a:rPr>
              <a:t>rủ </a:t>
            </a:r>
          </a:p>
        </p:txBody>
      </p:sp>
      <p:sp>
        <p:nvSpPr>
          <p:cNvPr id="10" name="Freeform 10"/>
          <p:cNvSpPr/>
          <p:nvPr/>
        </p:nvSpPr>
        <p:spPr>
          <a:xfrm>
            <a:off x="8163428" y="3342587"/>
            <a:ext cx="3484225" cy="4911263"/>
          </a:xfrm>
          <a:custGeom>
            <a:avLst/>
            <a:gdLst/>
            <a:ahLst/>
            <a:cxnLst/>
            <a:rect l="l" t="t" r="r" b="b"/>
            <a:pathLst>
              <a:path w="3484225" h="4911263">
                <a:moveTo>
                  <a:pt x="0" y="0"/>
                </a:moveTo>
                <a:lnTo>
                  <a:pt x="3484224" y="0"/>
                </a:lnTo>
                <a:lnTo>
                  <a:pt x="3484224" y="4911263"/>
                </a:lnTo>
                <a:lnTo>
                  <a:pt x="0" y="4911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18360" r="-13923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782233" y="3324437"/>
            <a:ext cx="2246614" cy="6061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0"/>
              </a:lnSpc>
            </a:pPr>
            <a:r>
              <a:rPr lang="en-US" sz="5819" dirty="0">
                <a:solidFill>
                  <a:srgbClr val="601B05"/>
                </a:solidFill>
                <a:latin typeface="Baloo"/>
                <a:ea typeface="Baloo"/>
                <a:cs typeface="Baloo"/>
                <a:sym typeface="Baloo"/>
              </a:rPr>
              <a:t>lịch sự</a:t>
            </a:r>
          </a:p>
          <a:p>
            <a:pPr algn="ctr">
              <a:lnSpc>
                <a:spcPts val="8030"/>
              </a:lnSpc>
            </a:pPr>
            <a:r>
              <a:rPr lang="en-US" sz="5819" dirty="0">
                <a:solidFill>
                  <a:srgbClr val="601B05"/>
                </a:solidFill>
                <a:latin typeface="Baloo"/>
                <a:ea typeface="Baloo"/>
                <a:cs typeface="Baloo"/>
                <a:sym typeface="Baloo"/>
              </a:rPr>
              <a:t>xin lỗi</a:t>
            </a:r>
          </a:p>
          <a:p>
            <a:pPr algn="ctr">
              <a:lnSpc>
                <a:spcPts val="8030"/>
              </a:lnSpc>
            </a:pPr>
            <a:r>
              <a:rPr lang="en-US" sz="5819" dirty="0">
                <a:solidFill>
                  <a:srgbClr val="601B05"/>
                </a:solidFill>
                <a:latin typeface="Baloo"/>
                <a:ea typeface="Baloo"/>
                <a:cs typeface="Baloo"/>
                <a:sym typeface="Baloo"/>
              </a:rPr>
              <a:t>lạc</a:t>
            </a:r>
          </a:p>
          <a:p>
            <a:pPr algn="ctr">
              <a:lnSpc>
                <a:spcPts val="8030"/>
              </a:lnSpc>
            </a:pPr>
            <a:r>
              <a:rPr lang="en-US" sz="5819" dirty="0">
                <a:solidFill>
                  <a:srgbClr val="601B05"/>
                </a:solidFill>
                <a:latin typeface="Baloo"/>
                <a:ea typeface="Baloo"/>
                <a:cs typeface="Baloo"/>
                <a:sym typeface="Baloo"/>
              </a:rPr>
              <a:t>xấu hổ</a:t>
            </a:r>
          </a:p>
          <a:p>
            <a:pPr algn="ctr">
              <a:lnSpc>
                <a:spcPts val="8030"/>
              </a:lnSpc>
            </a:pPr>
            <a:endParaRPr lang="en-US" sz="5819" dirty="0">
              <a:solidFill>
                <a:srgbClr val="601B05"/>
              </a:solidFill>
              <a:latin typeface="Baloo"/>
              <a:ea typeface="Baloo"/>
              <a:cs typeface="Baloo"/>
              <a:sym typeface="Baloo"/>
            </a:endParaRPr>
          </a:p>
          <a:p>
            <a:pPr algn="ctr">
              <a:lnSpc>
                <a:spcPts val="8030"/>
              </a:lnSpc>
            </a:pPr>
            <a:endParaRPr lang="en-US" sz="5819" dirty="0">
              <a:solidFill>
                <a:srgbClr val="601B05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/>
          <p:nvPr/>
        </p:nvSpPr>
        <p:spPr>
          <a:xfrm>
            <a:off x="1010504" y="4121835"/>
            <a:ext cx="15295423" cy="254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95"/>
              </a:lnSpc>
              <a:spcBef>
                <a:spcPct val="0"/>
              </a:spcBef>
            </a:pPr>
            <a:r>
              <a:rPr lang="en-US" sz="7353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Dê rủ cún vào rừng chơi, khi quay về thì bị lạc đường. </a:t>
            </a:r>
          </a:p>
        </p:txBody>
      </p:sp>
      <p:sp>
        <p:nvSpPr>
          <p:cNvPr id="3" name="TextBox 15"/>
          <p:cNvSpPr txBox="1"/>
          <p:nvPr/>
        </p:nvSpPr>
        <p:spPr>
          <a:xfrm>
            <a:off x="1492746" y="2677867"/>
            <a:ext cx="10601751" cy="104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9533" dirty="0">
                <a:solidFill>
                  <a:srgbClr val="FF66C4"/>
                </a:solidFill>
                <a:latin typeface="Baloo"/>
                <a:ea typeface="Baloo"/>
                <a:cs typeface="Baloo"/>
                <a:sym typeface="Baloo"/>
              </a:rPr>
              <a:t>Luyện đọc câu khó</a:t>
            </a:r>
          </a:p>
        </p:txBody>
      </p:sp>
    </p:spTree>
    <p:extLst>
      <p:ext uri="{BB962C8B-B14F-4D97-AF65-F5344CB8AC3E}">
        <p14:creationId xmlns:p14="http://schemas.microsoft.com/office/powerpoint/2010/main" val="335642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0941468" y="4333730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733410" y="5747690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226933" y="5772706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733410" y="3796604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347357" y="2082353"/>
            <a:ext cx="10601751" cy="104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9533" dirty="0">
                <a:solidFill>
                  <a:srgbClr val="FF66C4"/>
                </a:solidFill>
                <a:latin typeface="Baloo"/>
                <a:ea typeface="Baloo"/>
                <a:cs typeface="Baloo"/>
                <a:sym typeface="Baloo"/>
              </a:rPr>
              <a:t>Luyện đọc câu khó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92990" y="3820655"/>
            <a:ext cx="12253766" cy="3074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4"/>
              </a:lnSpc>
              <a:spcBef>
                <a:spcPct val="0"/>
              </a:spcBef>
            </a:pPr>
            <a:r>
              <a:rPr lang="en-US" sz="5888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Gặp cô hươu, dê hỏi:</a:t>
            </a:r>
          </a:p>
          <a:p>
            <a:pPr algn="ctr">
              <a:lnSpc>
                <a:spcPts val="8244"/>
              </a:lnSpc>
              <a:spcBef>
                <a:spcPct val="0"/>
              </a:spcBef>
            </a:pPr>
            <a:r>
              <a:rPr lang="en-US" sz="5888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Cô kia, về làng đi lối nào?</a:t>
            </a:r>
          </a:p>
          <a:p>
            <a:pPr algn="ctr">
              <a:lnSpc>
                <a:spcPts val="8244"/>
              </a:lnSpc>
              <a:spcBef>
                <a:spcPct val="0"/>
              </a:spcBef>
            </a:pPr>
            <a:r>
              <a:rPr lang="en-US" sz="5888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- Không biết. – Hươu lắc đầu bỏ đi.</a:t>
            </a:r>
          </a:p>
        </p:txBody>
      </p:sp>
      <p:sp>
        <p:nvSpPr>
          <p:cNvPr id="17" name="Freeform 17"/>
          <p:cNvSpPr/>
          <p:nvPr/>
        </p:nvSpPr>
        <p:spPr>
          <a:xfrm>
            <a:off x="6274320" y="4908360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946686" y="3839705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816673" y="4784655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177761" y="4784655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5" y="0"/>
                </a:lnTo>
                <a:lnTo>
                  <a:pt x="722175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492611" y="5908593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129262" y="5908593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635408" y="5772706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6" y="0"/>
                </a:lnTo>
                <a:lnTo>
                  <a:pt x="722176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094498" y="3816664"/>
            <a:ext cx="722175" cy="988051"/>
          </a:xfrm>
          <a:custGeom>
            <a:avLst/>
            <a:gdLst/>
            <a:ahLst/>
            <a:cxnLst/>
            <a:rect l="l" t="t" r="r" b="b"/>
            <a:pathLst>
              <a:path w="722175" h="988051">
                <a:moveTo>
                  <a:pt x="0" y="0"/>
                </a:moveTo>
                <a:lnTo>
                  <a:pt x="722175" y="0"/>
                </a:lnTo>
                <a:lnTo>
                  <a:pt x="722175" y="988051"/>
                </a:lnTo>
                <a:lnTo>
                  <a:pt x="0" y="98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1188</Words>
  <Application>Microsoft Office PowerPoint</Application>
  <PresentationFormat>Custom</PresentationFormat>
  <Paragraphs>114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Ahkio Bold</vt:lpstr>
      <vt:lpstr>Alata</vt:lpstr>
      <vt:lpstr>DFPOP1-W9</vt:lpstr>
      <vt:lpstr>Calibri</vt:lpstr>
      <vt:lpstr>Rubik Bubbles</vt:lpstr>
      <vt:lpstr>Baloo</vt:lpstr>
      <vt:lpstr>TAN Nimbus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19 Tạm biệt anh hà mã (LÝ)</dc:title>
  <dc:creator>MAIHUNG</dc:creator>
  <cp:lastModifiedBy>MAIHUNG</cp:lastModifiedBy>
  <cp:revision>30</cp:revision>
  <dcterms:created xsi:type="dcterms:W3CDTF">2006-08-16T00:00:00Z</dcterms:created>
  <dcterms:modified xsi:type="dcterms:W3CDTF">2025-04-18T12:59:36Z</dcterms:modified>
  <dc:identifier>DAGiLkoe1dk</dc:identifier>
</cp:coreProperties>
</file>