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74" r:id="rId2"/>
    <p:sldMasterId id="2147483757" r:id="rId3"/>
  </p:sldMasterIdLst>
  <p:notesMasterIdLst>
    <p:notesMasterId r:id="rId34"/>
  </p:notesMasterIdLst>
  <p:sldIdLst>
    <p:sldId id="688" r:id="rId4"/>
    <p:sldId id="643" r:id="rId5"/>
    <p:sldId id="639" r:id="rId6"/>
    <p:sldId id="646" r:id="rId7"/>
    <p:sldId id="644" r:id="rId8"/>
    <p:sldId id="649" r:id="rId9"/>
    <p:sldId id="627" r:id="rId10"/>
    <p:sldId id="650" r:id="rId11"/>
    <p:sldId id="561" r:id="rId12"/>
    <p:sldId id="620" r:id="rId13"/>
    <p:sldId id="619" r:id="rId14"/>
    <p:sldId id="621" r:id="rId15"/>
    <p:sldId id="622" r:id="rId16"/>
    <p:sldId id="623" r:id="rId17"/>
    <p:sldId id="624" r:id="rId18"/>
    <p:sldId id="625" r:id="rId19"/>
    <p:sldId id="652" r:id="rId20"/>
    <p:sldId id="653" r:id="rId21"/>
    <p:sldId id="543" r:id="rId22"/>
    <p:sldId id="544" r:id="rId23"/>
    <p:sldId id="602" r:id="rId24"/>
    <p:sldId id="545" r:id="rId25"/>
    <p:sldId id="546" r:id="rId26"/>
    <p:sldId id="603" r:id="rId27"/>
    <p:sldId id="655" r:id="rId28"/>
    <p:sldId id="657" r:id="rId29"/>
    <p:sldId id="579" r:id="rId30"/>
    <p:sldId id="604" r:id="rId31"/>
    <p:sldId id="607" r:id="rId32"/>
    <p:sldId id="659"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66FF"/>
    <a:srgbClr val="FF5050"/>
    <a:srgbClr val="FF9999"/>
    <a:srgbClr val="FFD394"/>
    <a:srgbClr val="9900CC"/>
    <a:srgbClr val="FFCCCC"/>
    <a:srgbClr val="FFFDEE"/>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25924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afc7fd8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afc7fd8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44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2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1"/>
            <a:ext cx="12192015" cy="2247075"/>
          </a:xfrm>
          <a:prstGeom prst="rect">
            <a:avLst/>
          </a:prstGeom>
        </p:spPr>
      </p:pic>
    </p:spTree>
    <p:extLst>
      <p:ext uri="{BB962C8B-B14F-4D97-AF65-F5344CB8AC3E}">
        <p14:creationId xmlns:p14="http://schemas.microsoft.com/office/powerpoint/2010/main" val="1994056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3AAF25F-FDDF-448D-AE76-D2BBFC0E1488}" type="datetimeFigureOut">
              <a:rPr lang="en-US" smtClean="0"/>
              <a:t>4/20/2025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187962-8AD1-4E19-A8B4-D773E1639DC2}" type="slidenum">
              <a:rPr lang="en-US" smtClean="0"/>
              <a:t>‹#›</a:t>
            </a:fld>
            <a:endParaRPr lang="en-US"/>
          </a:p>
        </p:txBody>
      </p:sp>
    </p:spTree>
    <p:extLst>
      <p:ext uri="{BB962C8B-B14F-4D97-AF65-F5344CB8AC3E}">
        <p14:creationId xmlns:p14="http://schemas.microsoft.com/office/powerpoint/2010/main" val="3782278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C9321AA-DE9C-4E15-940D-7531A030D4ED}" type="datetimeFigureOut">
              <a:rPr lang="en-US" smtClean="0"/>
              <a:t>4/20/2025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73F8A7-99E8-4EE9-9B0B-7F6BBA1D34A9}" type="slidenum">
              <a:rPr lang="en-US" smtClean="0"/>
              <a:t>‹#›</a:t>
            </a:fld>
            <a:endParaRPr lang="en-US"/>
          </a:p>
        </p:txBody>
      </p:sp>
    </p:spTree>
    <p:extLst>
      <p:ext uri="{BB962C8B-B14F-4D97-AF65-F5344CB8AC3E}">
        <p14:creationId xmlns:p14="http://schemas.microsoft.com/office/powerpoint/2010/main" val="2916409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2729AFE-5EEB-4363-BD02-D0673BD4D563}" type="datetimeFigureOut">
              <a:rPr lang="en-US" smtClean="0"/>
              <a:t>4/20/2025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7ADC10-AFE8-42B0-AD86-2C4587FAE765}" type="slidenum">
              <a:rPr lang="en-US" smtClean="0"/>
              <a:t>‹#›</a:t>
            </a:fld>
            <a:endParaRPr lang="en-US"/>
          </a:p>
        </p:txBody>
      </p:sp>
    </p:spTree>
    <p:extLst>
      <p:ext uri="{BB962C8B-B14F-4D97-AF65-F5344CB8AC3E}">
        <p14:creationId xmlns:p14="http://schemas.microsoft.com/office/powerpoint/2010/main" val="173327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FD430922-7AA9-4846-A945-C8D39A73CB21}" type="datetimeFigureOut">
              <a:rPr lang="en-US" smtClean="0"/>
              <a:t>4/20/2025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DE03704-0450-4FF2-BD29-D772375A23BB}" type="slidenum">
              <a:rPr lang="en-US" smtClean="0"/>
              <a:t>‹#›</a:t>
            </a:fld>
            <a:endParaRPr lang="en-US"/>
          </a:p>
        </p:txBody>
      </p:sp>
    </p:spTree>
    <p:extLst>
      <p:ext uri="{BB962C8B-B14F-4D97-AF65-F5344CB8AC3E}">
        <p14:creationId xmlns:p14="http://schemas.microsoft.com/office/powerpoint/2010/main" val="4023394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A44BD83-7B22-4386-AC2B-F398D2E32AB8}" type="datetimeFigureOut">
              <a:rPr lang="en-US" smtClean="0"/>
              <a:t>4/20/2025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A689E8B-02AB-4578-9CB9-6BC0E678D6C5}" type="slidenum">
              <a:rPr lang="en-US" smtClean="0"/>
              <a:t>‹#›</a:t>
            </a:fld>
            <a:endParaRPr lang="en-US"/>
          </a:p>
        </p:txBody>
      </p:sp>
    </p:spTree>
    <p:extLst>
      <p:ext uri="{BB962C8B-B14F-4D97-AF65-F5344CB8AC3E}">
        <p14:creationId xmlns:p14="http://schemas.microsoft.com/office/powerpoint/2010/main" val="132241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F2B72838-3208-4AE6-82D2-10243E96EE1E}" type="datetimeFigureOut">
              <a:rPr lang="en-US" smtClean="0"/>
              <a:t>4/20/2025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E71604F-67F2-4FE1-870E-5132F4BD6FB4}" type="slidenum">
              <a:rPr lang="en-US" smtClean="0"/>
              <a:t>‹#›</a:t>
            </a:fld>
            <a:endParaRPr lang="en-US"/>
          </a:p>
        </p:txBody>
      </p:sp>
    </p:spTree>
    <p:extLst>
      <p:ext uri="{BB962C8B-B14F-4D97-AF65-F5344CB8AC3E}">
        <p14:creationId xmlns:p14="http://schemas.microsoft.com/office/powerpoint/2010/main" val="722635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97546E-8559-4300-A48C-D651E2387DB8}" type="datetimeFigureOut">
              <a:rPr lang="en-US" smtClean="0"/>
              <a:t>4/20/2025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E3FDE56-F3A4-4480-B253-1539ACC20F68}" type="slidenum">
              <a:rPr lang="en-US" smtClean="0"/>
              <a:t>‹#›</a:t>
            </a:fld>
            <a:endParaRPr lang="en-US"/>
          </a:p>
        </p:txBody>
      </p:sp>
    </p:spTree>
    <p:extLst>
      <p:ext uri="{BB962C8B-B14F-4D97-AF65-F5344CB8AC3E}">
        <p14:creationId xmlns:p14="http://schemas.microsoft.com/office/powerpoint/2010/main" val="867477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E9B6E3F-C637-4D7B-9CD1-3F53617C6172}" type="datetimeFigureOut">
              <a:rPr lang="en-US" smtClean="0"/>
              <a:t>4/20/2025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BB98694-853F-45FC-B9E6-385F628C041C}" type="slidenum">
              <a:rPr lang="en-US" smtClean="0"/>
              <a:t>‹#›</a:t>
            </a:fld>
            <a:endParaRPr lang="en-US"/>
          </a:p>
        </p:txBody>
      </p:sp>
    </p:spTree>
    <p:extLst>
      <p:ext uri="{BB962C8B-B14F-4D97-AF65-F5344CB8AC3E}">
        <p14:creationId xmlns:p14="http://schemas.microsoft.com/office/powerpoint/2010/main" val="2028388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4DBAE16-742C-4AC9-91A8-43C8CFB3A5A6}" type="datetimeFigureOut">
              <a:rPr lang="en-US" smtClean="0"/>
              <a:t>4/20/2025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0DC9828-6FC8-4614-83C5-A0B387A4C4DD}" type="slidenum">
              <a:rPr lang="en-US" smtClean="0"/>
              <a:t>‹#›</a:t>
            </a:fld>
            <a:endParaRPr lang="en-US"/>
          </a:p>
        </p:txBody>
      </p:sp>
    </p:spTree>
    <p:extLst>
      <p:ext uri="{BB962C8B-B14F-4D97-AF65-F5344CB8AC3E}">
        <p14:creationId xmlns:p14="http://schemas.microsoft.com/office/powerpoint/2010/main" val="2041428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13BA546-C357-4DE8-B987-06FEDD96B10D}" type="datetimeFigureOut">
              <a:rPr lang="en-US" smtClean="0"/>
              <a:t>4/20/2025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4F9A60-AD80-4229-A353-82C2ADB4342B}" type="slidenum">
              <a:rPr lang="en-US" smtClean="0"/>
              <a:t>‹#›</a:t>
            </a:fld>
            <a:endParaRPr lang="en-US"/>
          </a:p>
        </p:txBody>
      </p:sp>
    </p:spTree>
    <p:extLst>
      <p:ext uri="{BB962C8B-B14F-4D97-AF65-F5344CB8AC3E}">
        <p14:creationId xmlns:p14="http://schemas.microsoft.com/office/powerpoint/2010/main" val="1822930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F443953-2C90-4D3D-BA7F-86E2CDD36421}" type="datetimeFigureOut">
              <a:rPr lang="en-US" smtClean="0"/>
              <a:t>4/20/2025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CF831C-4791-4C02-9D65-40506FD40197}" type="slidenum">
              <a:rPr lang="en-US" smtClean="0"/>
              <a:t>‹#›</a:t>
            </a:fld>
            <a:endParaRPr lang="en-US"/>
          </a:p>
        </p:txBody>
      </p:sp>
    </p:spTree>
    <p:extLst>
      <p:ext uri="{BB962C8B-B14F-4D97-AF65-F5344CB8AC3E}">
        <p14:creationId xmlns:p14="http://schemas.microsoft.com/office/powerpoint/2010/main" val="2860243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28" name="Google Shape;28;p7"/>
          <p:cNvSpPr txBox="1">
            <a:spLocks noGrp="1"/>
          </p:cNvSpPr>
          <p:nvPr>
            <p:ph type="body" idx="1"/>
          </p:nvPr>
        </p:nvSpPr>
        <p:spPr>
          <a:xfrm rot="-325168">
            <a:off x="1863126" y="2665367"/>
            <a:ext cx="3697327" cy="1618828"/>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Montserrat"/>
              <a:buChar char="●"/>
              <a:defRPr>
                <a:solidFill>
                  <a:schemeClr val="lt1"/>
                </a:solidFill>
              </a:defRPr>
            </a:lvl1pPr>
            <a:lvl2pPr marL="1219170" lvl="1" indent="-423323" rtl="0">
              <a:spcBef>
                <a:spcPts val="0"/>
              </a:spcBef>
              <a:spcAft>
                <a:spcPts val="0"/>
              </a:spcAft>
              <a:buSzPts val="1400"/>
              <a:buFont typeface="Montserrat"/>
              <a:buChar char="○"/>
              <a:defRPr/>
            </a:lvl2pPr>
            <a:lvl3pPr marL="1828754" lvl="2" indent="-423323" rtl="0">
              <a:spcBef>
                <a:spcPts val="0"/>
              </a:spcBef>
              <a:spcAft>
                <a:spcPts val="0"/>
              </a:spcAft>
              <a:buSzPts val="1400"/>
              <a:buFont typeface="Montserrat"/>
              <a:buChar char="■"/>
              <a:defRPr/>
            </a:lvl3pPr>
            <a:lvl4pPr marL="2438339" lvl="3" indent="-423323" rtl="0">
              <a:spcBef>
                <a:spcPts val="0"/>
              </a:spcBef>
              <a:spcAft>
                <a:spcPts val="0"/>
              </a:spcAft>
              <a:buSzPts val="1400"/>
              <a:buFont typeface="Montserrat"/>
              <a:buChar char="●"/>
              <a:defRPr/>
            </a:lvl4pPr>
            <a:lvl5pPr marL="3047924" lvl="4" indent="-423323" rtl="0">
              <a:spcBef>
                <a:spcPts val="0"/>
              </a:spcBef>
              <a:spcAft>
                <a:spcPts val="0"/>
              </a:spcAft>
              <a:buSzPts val="1400"/>
              <a:buFont typeface="Montserrat"/>
              <a:buChar char="○"/>
              <a:defRPr/>
            </a:lvl5pPr>
            <a:lvl6pPr marL="3657509" lvl="5" indent="-423323" rtl="0">
              <a:spcBef>
                <a:spcPts val="0"/>
              </a:spcBef>
              <a:spcAft>
                <a:spcPts val="0"/>
              </a:spcAft>
              <a:buSzPts val="1400"/>
              <a:buFont typeface="Montserrat"/>
              <a:buChar char="■"/>
              <a:defRPr/>
            </a:lvl6pPr>
            <a:lvl7pPr marL="4267093" lvl="6" indent="-423323" rtl="0">
              <a:spcBef>
                <a:spcPts val="0"/>
              </a:spcBef>
              <a:spcAft>
                <a:spcPts val="0"/>
              </a:spcAft>
              <a:buSzPts val="1400"/>
              <a:buFont typeface="Montserrat"/>
              <a:buChar char="●"/>
              <a:defRPr/>
            </a:lvl7pPr>
            <a:lvl8pPr marL="4876678" lvl="7" indent="-423323" rtl="0">
              <a:spcBef>
                <a:spcPts val="0"/>
              </a:spcBef>
              <a:spcAft>
                <a:spcPts val="0"/>
              </a:spcAft>
              <a:buSzPts val="1400"/>
              <a:buFont typeface="Montserrat"/>
              <a:buChar char="○"/>
              <a:defRPr/>
            </a:lvl8pPr>
            <a:lvl9pPr marL="5486263" lvl="8" indent="-423323" rtl="0">
              <a:spcBef>
                <a:spcPts val="0"/>
              </a:spcBef>
              <a:spcAft>
                <a:spcPts val="0"/>
              </a:spcAft>
              <a:buSzPts val="1400"/>
              <a:buFont typeface="Montserrat"/>
              <a:buChar char="■"/>
              <a:defRPr/>
            </a:lvl9pPr>
          </a:lstStyle>
          <a:p>
            <a:endParaRPr/>
          </a:p>
        </p:txBody>
      </p:sp>
    </p:spTree>
    <p:extLst>
      <p:ext uri="{BB962C8B-B14F-4D97-AF65-F5344CB8AC3E}">
        <p14:creationId xmlns:p14="http://schemas.microsoft.com/office/powerpoint/2010/main" val="75306143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316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1"/>
            <a:ext cx="12192015" cy="2247075"/>
          </a:xfrm>
          <a:prstGeom prst="rect">
            <a:avLst/>
          </a:prstGeom>
        </p:spPr>
      </p:pic>
    </p:spTree>
    <p:extLst>
      <p:ext uri="{BB962C8B-B14F-4D97-AF65-F5344CB8AC3E}">
        <p14:creationId xmlns:p14="http://schemas.microsoft.com/office/powerpoint/2010/main" val="2629778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86" r:id="rId12"/>
    <p:sldLayoutId id="2147483789"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7CF0933-AD9A-483E-B55D-B968C5CAA30A}" type="datetimeFigureOut">
              <a:rPr lang="en-US" smtClean="0"/>
              <a:t>4/20/2025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8B42BE-97E8-4C84-9448-6C66074E824B}" type="slidenum">
              <a:rPr lang="en-US" smtClean="0"/>
              <a:t>‹#›</a:t>
            </a:fld>
            <a:endParaRPr lang="en-US"/>
          </a:p>
        </p:txBody>
      </p:sp>
    </p:spTree>
    <p:extLst>
      <p:ext uri="{BB962C8B-B14F-4D97-AF65-F5344CB8AC3E}">
        <p14:creationId xmlns:p14="http://schemas.microsoft.com/office/powerpoint/2010/main" val="6909970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0" r:id="rId12"/>
    <p:sldLayoutId id="2147483787" r:id="rId13"/>
    <p:sldLayoutId id="21474837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6.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4.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tags" Target="../tags/tag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29064911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55404" y="854302"/>
            <a:ext cx="4042989" cy="718466"/>
          </a:xfrm>
          <a:prstGeom prst="rect">
            <a:avLst/>
          </a:prstGeom>
        </p:spPr>
        <p:txBody>
          <a:bodyPr wrap="square">
            <a:spAutoFit/>
          </a:bodyPr>
          <a:lstStyle/>
          <a:p>
            <a:pPr algn="just">
              <a:lnSpc>
                <a:spcPct val="107000"/>
              </a:lnSpc>
              <a:spcAft>
                <a:spcPts val="80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Thuyền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rồng</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40927" y="1572768"/>
            <a:ext cx="7353834" cy="4842458"/>
          </a:xfrm>
          <a:prstGeom prst="rect">
            <a:avLst/>
          </a:prstGeom>
        </p:spPr>
      </p:pic>
      <p:sp>
        <p:nvSpPr>
          <p:cNvPr id="5" name="Rectangle 4"/>
          <p:cNvSpPr/>
          <p:nvPr/>
        </p:nvSpPr>
        <p:spPr>
          <a:xfrm>
            <a:off x="595745" y="866408"/>
            <a:ext cx="10834255" cy="750975"/>
          </a:xfrm>
          <a:prstGeom prst="rect">
            <a:avLst/>
          </a:prstGeom>
        </p:spPr>
        <p:txBody>
          <a:bodyPr wrap="square">
            <a:spAutoFit/>
          </a:bodyPr>
          <a:lstStyle/>
          <a:p>
            <a:pPr algn="just">
              <a:lnSpc>
                <a:spcPct val="107000"/>
              </a:lnSpc>
              <a:spcAft>
                <a:spcPts val="800"/>
              </a:spcAft>
            </a:pPr>
            <a:r>
              <a:rPr lang="en-US" sz="4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4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rồng</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ea typeface="Calibri" panose="020F0502020204030204" pitchFamily="34" charset="0"/>
              <a:cs typeface="Times New Roman" panose="02020603050405020304" pitchFamily="18" charset="0"/>
            </a:endParaRPr>
          </a:p>
        </p:txBody>
      </p:sp>
      <p:sp>
        <p:nvSpPr>
          <p:cNvPr id="6" name="TextBox 5"/>
          <p:cNvSpPr txBox="1"/>
          <p:nvPr/>
        </p:nvSpPr>
        <p:spPr>
          <a:xfrm>
            <a:off x="5461336" y="156844"/>
            <a:ext cx="1614403" cy="523218"/>
          </a:xfrm>
          <a:prstGeom prst="rect">
            <a:avLst/>
          </a:prstGeom>
          <a:solidFill>
            <a:schemeClr val="accent4">
              <a:lumMod val="60000"/>
              <a:lumOff val="40000"/>
            </a:schemeClr>
          </a:solidFill>
          <a:ln>
            <a:solidFill>
              <a:schemeClr val="tx1"/>
            </a:solidFill>
          </a:ln>
        </p:spPr>
        <p:txBody>
          <a:bodyPr wrap="square" lIns="91438" tIns="45719" rIns="91438" bIns="45719" rtlCol="0">
            <a:spAutoFit/>
          </a:bodyPr>
          <a:lstStyle/>
          <a:p>
            <a:pPr algn="just"/>
            <a:r>
              <a:rPr lang="en-US" sz="2800" b="1" dirty="0" err="1" smtClean="0">
                <a:solidFill>
                  <a:srgbClr val="C00000"/>
                </a:solidFill>
                <a:latin typeface="Times New Roman" panose="02020603050405020304" pitchFamily="18" charset="0"/>
                <a:cs typeface="Times New Roman" panose="02020603050405020304" pitchFamily="18" charset="0"/>
              </a:rPr>
              <a:t>Từ</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ngữ</a:t>
            </a:r>
            <a:r>
              <a:rPr lang="en-US" sz="2800" b="1" dirty="0" smtClean="0">
                <a:solidFill>
                  <a:srgbClr val="C00000"/>
                </a:solidFill>
                <a:latin typeface="Times New Roman" panose="02020603050405020304" pitchFamily="18" charset="0"/>
                <a:cs typeface="Times New Roman" panose="02020603050405020304" pitchFamily="18" charset="0"/>
              </a:rPr>
              <a:t>: </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5591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0077" y="1355532"/>
            <a:ext cx="11745531" cy="2554545"/>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Gặp </a:t>
            </a:r>
            <a:r>
              <a:rPr lang="vi-VN" sz="4000" dirty="0">
                <a:latin typeface="Times New Roman" panose="02020603050405020304" pitchFamily="18" charset="0"/>
                <a:cs typeface="Times New Roman" panose="02020603050405020304" pitchFamily="18" charset="0"/>
              </a:rPr>
              <a:t>vua, Quốc Toản quỳ xuống tâu:</a:t>
            </a:r>
          </a:p>
          <a:p>
            <a:pPr algn="just"/>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Cho giặc mượn đường là mất nước. Xin bệ hạ cho đánh!</a:t>
            </a:r>
          </a:p>
          <a:p>
            <a:pPr algn="just"/>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Nói </a:t>
            </a:r>
            <a:r>
              <a:rPr lang="vi-VN" sz="4000" dirty="0">
                <a:latin typeface="Times New Roman" panose="02020603050405020304" pitchFamily="18" charset="0"/>
                <a:cs typeface="Times New Roman" panose="02020603050405020304" pitchFamily="18" charset="0"/>
              </a:rPr>
              <a:t>xong, cậu tự đặt thanh gươm lên gáy, xin chịu tội.</a:t>
            </a:r>
          </a:p>
        </p:txBody>
      </p:sp>
      <p:sp>
        <p:nvSpPr>
          <p:cNvPr id="5" name="Rectangle 4"/>
          <p:cNvSpPr/>
          <p:nvPr/>
        </p:nvSpPr>
        <p:spPr>
          <a:xfrm>
            <a:off x="3809098" y="329800"/>
            <a:ext cx="4567490" cy="539154"/>
          </a:xfrm>
          <a:prstGeom prst="rect">
            <a:avLst/>
          </a:prstGeom>
          <a:solidFill>
            <a:srgbClr val="FDF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Luyện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đọc</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đoạn</a:t>
            </a:r>
            <a:r>
              <a:rPr lang="en-US" sz="3600" b="1" dirty="0" smtClean="0">
                <a:solidFill>
                  <a:schemeClr val="tx1"/>
                </a:solidFill>
                <a:latin typeface="Times New Roman" panose="02020603050405020304" pitchFamily="18" charset="0"/>
                <a:cs typeface="Times New Roman" panose="02020603050405020304" pitchFamily="18" charset="0"/>
              </a:rPr>
              <a:t> 2</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16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445497" y="1113175"/>
            <a:ext cx="5138668" cy="816827"/>
          </a:xfrm>
          <a:prstGeom prst="rect">
            <a:avLst/>
          </a:prstGeom>
        </p:spPr>
        <p:txBody>
          <a:bodyPr wrap="square">
            <a:spAutoFit/>
          </a:bodyPr>
          <a:lstStyle/>
          <a:p>
            <a:pPr algn="just">
              <a:lnSpc>
                <a:spcPct val="107000"/>
              </a:lnSpc>
              <a:spcAft>
                <a:spcPts val="800"/>
              </a:spcAft>
            </a:pP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Xin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bệ</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hạ</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đánh</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040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15154" y="1130153"/>
            <a:ext cx="11217499" cy="2554545"/>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   V</a:t>
            </a:r>
            <a:r>
              <a:rPr lang="vi-VN" sz="4000" dirty="0" smtClean="0">
                <a:latin typeface="Times New Roman" panose="02020603050405020304" pitchFamily="18" charset="0"/>
                <a:cs typeface="Times New Roman" panose="02020603050405020304" pitchFamily="18" charset="0"/>
              </a:rPr>
              <a:t>ua </a:t>
            </a:r>
            <a:r>
              <a:rPr lang="vi-VN" sz="4000" dirty="0">
                <a:latin typeface="Times New Roman" panose="02020603050405020304" pitchFamily="18" charset="0"/>
                <a:cs typeface="Times New Roman" panose="02020603050405020304" pitchFamily="18" charset="0"/>
              </a:rPr>
              <a:t>cho Quốc Toản đứng dậy, ôn tồn bảo:</a:t>
            </a:r>
          </a:p>
          <a:p>
            <a:pPr algn="just"/>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Quốc Toản làm trái phép nước, lẽ ra phải trị tội. </a:t>
            </a:r>
            <a:r>
              <a:rPr lang="vi-VN" sz="4000" dirty="0" smtClean="0">
                <a:latin typeface="Times New Roman" panose="02020603050405020304" pitchFamily="18" charset="0"/>
                <a:cs typeface="Times New Roman" panose="02020603050405020304" pitchFamily="18" charset="0"/>
              </a:rPr>
              <a:t>Nh</a:t>
            </a:r>
            <a:r>
              <a:rPr lang="en-US" sz="4000" dirty="0">
                <a:latin typeface="Times New Roman" panose="02020603050405020304" pitchFamily="18" charset="0"/>
                <a:cs typeface="Times New Roman" panose="02020603050405020304" pitchFamily="18" charset="0"/>
              </a:rPr>
              <a:t>ư</a:t>
            </a:r>
            <a:r>
              <a:rPr lang="vi-VN" sz="4000" dirty="0" smtClean="0">
                <a:latin typeface="Times New Roman" panose="02020603050405020304" pitchFamily="18" charset="0"/>
                <a:cs typeface="Times New Roman" panose="02020603050405020304" pitchFamily="18" charset="0"/>
              </a:rPr>
              <a:t>ng </a:t>
            </a:r>
            <a:r>
              <a:rPr lang="vi-VN" sz="4000" dirty="0">
                <a:latin typeface="Times New Roman" panose="02020603050405020304" pitchFamily="18" charset="0"/>
                <a:cs typeface="Times New Roman" panose="02020603050405020304" pitchFamily="18" charset="0"/>
              </a:rPr>
              <a:t>còn trẻ mà đã biết lo việc nước, ta có lời khen.</a:t>
            </a:r>
          </a:p>
          <a:p>
            <a:pPr algn="just"/>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Nói </a:t>
            </a:r>
            <a:r>
              <a:rPr lang="vi-VN" sz="4000" dirty="0">
                <a:latin typeface="Times New Roman" panose="02020603050405020304" pitchFamily="18" charset="0"/>
                <a:cs typeface="Times New Roman" panose="02020603050405020304" pitchFamily="18" charset="0"/>
              </a:rPr>
              <a:t>rồi, vua ban cho Quốc Toản một quả cam.</a:t>
            </a:r>
          </a:p>
        </p:txBody>
      </p:sp>
      <p:sp>
        <p:nvSpPr>
          <p:cNvPr id="5" name="Rectangle 4"/>
          <p:cNvSpPr/>
          <p:nvPr/>
        </p:nvSpPr>
        <p:spPr>
          <a:xfrm>
            <a:off x="3840159" y="254822"/>
            <a:ext cx="4567490" cy="539154"/>
          </a:xfrm>
          <a:prstGeom prst="rect">
            <a:avLst/>
          </a:prstGeom>
          <a:solidFill>
            <a:srgbClr val="FDF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Luyện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đọc</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đoạn</a:t>
            </a:r>
            <a:r>
              <a:rPr lang="en-US" sz="3600" b="1" dirty="0" smtClean="0">
                <a:solidFill>
                  <a:schemeClr val="tx1"/>
                </a:solidFill>
                <a:latin typeface="Times New Roman" panose="02020603050405020304" pitchFamily="18" charset="0"/>
                <a:cs typeface="Times New Roman" panose="02020603050405020304" pitchFamily="18" charset="0"/>
              </a:rPr>
              <a:t> 3</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211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4752" y="1288490"/>
            <a:ext cx="10918371" cy="1325563"/>
          </a:xfrm>
        </p:spPr>
        <p:txBody>
          <a:bodyPr>
            <a:noAutofit/>
          </a:bodyPr>
          <a:lstStyle/>
          <a:p>
            <a:r>
              <a:rPr lang="en-US" sz="4000" dirty="0" err="1" smtClean="0">
                <a:latin typeface="Times New Roman" panose="02020603050405020304" pitchFamily="18" charset="0"/>
                <a:cs typeface="Times New Roman" panose="02020603050405020304" pitchFamily="18" charset="0"/>
              </a:rPr>
              <a:t>Quốc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Toản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nước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lẽ</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tội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còn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trẻ</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biết</a:t>
            </a:r>
            <a:r>
              <a:rPr lang="en-US" sz="4000" dirty="0" smtClean="0">
                <a:latin typeface="Times New Roman" panose="02020603050405020304" pitchFamily="18" charset="0"/>
                <a:cs typeface="Times New Roman" panose="02020603050405020304" pitchFamily="18" charset="0"/>
              </a:rPr>
              <a:t> lo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nước</a:t>
            </a:r>
            <a:r>
              <a:rPr lang="en-US" sz="4000" dirty="0" smtClean="0">
                <a:latin typeface="Times New Roman" panose="02020603050405020304" pitchFamily="18" charset="0"/>
                <a:cs typeface="Times New Roman" panose="02020603050405020304" pitchFamily="18" charset="0"/>
              </a:rPr>
              <a:t>, ta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khen</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21" name="Line 16"/>
          <p:cNvSpPr>
            <a:spLocks noChangeShapeType="1"/>
          </p:cNvSpPr>
          <p:nvPr/>
        </p:nvSpPr>
        <p:spPr bwMode="auto">
          <a:xfrm flipH="1">
            <a:off x="7251123" y="1512347"/>
            <a:ext cx="185529" cy="40960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b="1"/>
          </a:p>
        </p:txBody>
      </p:sp>
      <p:sp>
        <p:nvSpPr>
          <p:cNvPr id="22" name="Line 16"/>
          <p:cNvSpPr>
            <a:spLocks noChangeShapeType="1"/>
          </p:cNvSpPr>
          <p:nvPr/>
        </p:nvSpPr>
        <p:spPr bwMode="auto">
          <a:xfrm flipH="1">
            <a:off x="10830121" y="1454206"/>
            <a:ext cx="185529" cy="40960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b="1"/>
          </a:p>
        </p:txBody>
      </p:sp>
      <p:sp>
        <p:nvSpPr>
          <p:cNvPr id="23" name="Line 16"/>
          <p:cNvSpPr>
            <a:spLocks noChangeShapeType="1"/>
          </p:cNvSpPr>
          <p:nvPr/>
        </p:nvSpPr>
        <p:spPr bwMode="auto">
          <a:xfrm flipH="1">
            <a:off x="10753496" y="1454206"/>
            <a:ext cx="185529" cy="40960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b="1"/>
          </a:p>
        </p:txBody>
      </p:sp>
      <p:sp>
        <p:nvSpPr>
          <p:cNvPr id="24" name="Line 16"/>
          <p:cNvSpPr>
            <a:spLocks noChangeShapeType="1"/>
          </p:cNvSpPr>
          <p:nvPr/>
        </p:nvSpPr>
        <p:spPr bwMode="auto">
          <a:xfrm flipH="1">
            <a:off x="8228177" y="2062072"/>
            <a:ext cx="185529" cy="40960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b="1"/>
          </a:p>
        </p:txBody>
      </p:sp>
      <p:sp>
        <p:nvSpPr>
          <p:cNvPr id="25" name="Line 16"/>
          <p:cNvSpPr>
            <a:spLocks noChangeShapeType="1"/>
          </p:cNvSpPr>
          <p:nvPr/>
        </p:nvSpPr>
        <p:spPr bwMode="auto">
          <a:xfrm flipH="1">
            <a:off x="11362233" y="1993131"/>
            <a:ext cx="185529" cy="40960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b="1"/>
          </a:p>
        </p:txBody>
      </p:sp>
      <p:sp>
        <p:nvSpPr>
          <p:cNvPr id="26" name="Line 16"/>
          <p:cNvSpPr>
            <a:spLocks noChangeShapeType="1"/>
          </p:cNvSpPr>
          <p:nvPr/>
        </p:nvSpPr>
        <p:spPr bwMode="auto">
          <a:xfrm flipH="1">
            <a:off x="11248937" y="1986173"/>
            <a:ext cx="206061" cy="42351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b="1"/>
          </a:p>
        </p:txBody>
      </p:sp>
    </p:spTree>
    <p:custDataLst>
      <p:tags r:id="rId1"/>
    </p:custDataLst>
    <p:extLst>
      <p:ext uri="{BB962C8B-B14F-4D97-AF65-F5344CB8AC3E}">
        <p14:creationId xmlns:p14="http://schemas.microsoft.com/office/powerpoint/2010/main" val="3275999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97606" y="1278711"/>
            <a:ext cx="11037194" cy="3785652"/>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Quốc </a:t>
            </a:r>
            <a:r>
              <a:rPr lang="vi-VN" sz="4000" dirty="0">
                <a:latin typeface="Times New Roman" panose="02020603050405020304" pitchFamily="18" charset="0"/>
                <a:cs typeface="Times New Roman" panose="02020603050405020304" pitchFamily="18" charset="0"/>
              </a:rPr>
              <a:t>Toản ấm ức bước lên bờ: </a:t>
            </a: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Vua </a:t>
            </a:r>
            <a:r>
              <a:rPr lang="vi-VN" sz="4000" dirty="0">
                <a:latin typeface="Times New Roman" panose="02020603050405020304" pitchFamily="18" charset="0"/>
                <a:cs typeface="Times New Roman" panose="02020603050405020304" pitchFamily="18" charset="0"/>
              </a:rPr>
              <a:t>ban cho cam quý nhưng xem ta như trẻ con, không cho dự bàn việc </a:t>
            </a:r>
            <a:r>
              <a:rPr lang="vi-VN" sz="4000" dirty="0" smtClean="0">
                <a:latin typeface="Times New Roman" panose="02020603050405020304" pitchFamily="18" charset="0"/>
                <a:cs typeface="Times New Roman" panose="02020603050405020304" pitchFamily="18" charset="0"/>
              </a:rPr>
              <a:t>nước</a:t>
            </a: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Nghĩ đến quân giặc ngang ngược, cậu nghiến răng, hai bàn tay bóp chặt.</a:t>
            </a:r>
          </a:p>
          <a:p>
            <a:pPr algn="just"/>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Khi </a:t>
            </a:r>
            <a:r>
              <a:rPr lang="vi-VN" sz="4000" dirty="0">
                <a:latin typeface="Times New Roman" panose="02020603050405020304" pitchFamily="18" charset="0"/>
                <a:cs typeface="Times New Roman" panose="02020603050405020304" pitchFamily="18" charset="0"/>
              </a:rPr>
              <a:t>trở ra, Quốc Toản xoè tay cho mọi người xem cam quý. Nhưng quả cam đã nát từ bao giờ.</a:t>
            </a:r>
          </a:p>
        </p:txBody>
      </p:sp>
      <p:sp>
        <p:nvSpPr>
          <p:cNvPr id="5" name="Rectangle 4"/>
          <p:cNvSpPr/>
          <p:nvPr/>
        </p:nvSpPr>
        <p:spPr>
          <a:xfrm>
            <a:off x="3932458" y="362398"/>
            <a:ext cx="4567490" cy="539154"/>
          </a:xfrm>
          <a:prstGeom prst="rect">
            <a:avLst/>
          </a:prstGeom>
          <a:solidFill>
            <a:srgbClr val="FDF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Luyện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đọc</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đoạn</a:t>
            </a:r>
            <a:r>
              <a:rPr lang="en-US" sz="3600" b="1" dirty="0" smtClean="0">
                <a:solidFill>
                  <a:schemeClr val="tx1"/>
                </a:solidFill>
                <a:latin typeface="Times New Roman" panose="02020603050405020304" pitchFamily="18" charset="0"/>
                <a:cs typeface="Times New Roman" panose="02020603050405020304" pitchFamily="18" charset="0"/>
              </a:rPr>
              <a:t> 4</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748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idx="1"/>
          </p:nvPr>
        </p:nvSpPr>
        <p:spPr>
          <a:xfrm>
            <a:off x="418011" y="1081037"/>
            <a:ext cx="11482251" cy="816827"/>
          </a:xfrm>
          <a:prstGeom prst="rect">
            <a:avLst/>
          </a:prstGeom>
        </p:spPr>
        <p:txBody>
          <a:bodyPr wrap="square">
            <a:spAutoFit/>
          </a:bodyPr>
          <a:lstStyle/>
          <a:p>
            <a:pPr marL="0" indent="0" algn="just">
              <a:lnSpc>
                <a:spcPct val="107000"/>
              </a:lnSpc>
              <a:spcAft>
                <a:spcPts val="800"/>
              </a:spcAft>
              <a:buNone/>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ea typeface="Times New Roman" panose="02020603050405020304" pitchFamily="18" charset="0"/>
                <a:cs typeface="Times New Roman" panose="02020603050405020304" pitchFamily="18" charset="0"/>
              </a:rPr>
              <a:t>Ấm</a:t>
            </a:r>
            <a:r>
              <a:rPr lang="en-US" sz="4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ea typeface="Times New Roman" panose="02020603050405020304" pitchFamily="18" charset="0"/>
                <a:cs typeface="Times New Roman" panose="02020603050405020304" pitchFamily="18" charset="0"/>
              </a:rPr>
              <a:t>ức</a:t>
            </a:r>
            <a:r>
              <a:rPr lang="en-US" sz="44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a typeface="Calibri" panose="020F0502020204030204" pitchFamily="34" charset="0"/>
              <a:cs typeface="Times New Roman" panose="02020603050405020304" pitchFamily="18" charset="0"/>
            </a:endParaRPr>
          </a:p>
        </p:txBody>
      </p:sp>
      <p:sp>
        <p:nvSpPr>
          <p:cNvPr id="3" name="Title 3"/>
          <p:cNvSpPr txBox="1">
            <a:spLocks/>
          </p:cNvSpPr>
          <p:nvPr/>
        </p:nvSpPr>
        <p:spPr>
          <a:xfrm>
            <a:off x="579375" y="1153544"/>
            <a:ext cx="11482251" cy="137710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Font typeface="Arial" panose="020B0604020202020204" pitchFamily="34" charset="0"/>
              <a:buNone/>
            </a:pP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bực</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tức</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mà</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cố</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nén</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lại</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nói</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a typeface="Calibri" panose="020F0502020204030204" pitchFamily="34" charset="0"/>
              <a:cs typeface="Times New Roman" panose="02020603050405020304" pitchFamily="18" charset="0"/>
            </a:endParaRPr>
          </a:p>
        </p:txBody>
      </p:sp>
      <p:sp>
        <p:nvSpPr>
          <p:cNvPr id="5" name="TextBox 4"/>
          <p:cNvSpPr txBox="1"/>
          <p:nvPr/>
        </p:nvSpPr>
        <p:spPr>
          <a:xfrm>
            <a:off x="5232736" y="250973"/>
            <a:ext cx="1614403" cy="523218"/>
          </a:xfrm>
          <a:prstGeom prst="rect">
            <a:avLst/>
          </a:prstGeom>
          <a:solidFill>
            <a:schemeClr val="accent4">
              <a:lumMod val="60000"/>
              <a:lumOff val="40000"/>
            </a:schemeClr>
          </a:solidFill>
          <a:ln>
            <a:solidFill>
              <a:schemeClr val="tx1"/>
            </a:solidFill>
          </a:ln>
        </p:spPr>
        <p:txBody>
          <a:bodyPr wrap="square" lIns="91438" tIns="45719" rIns="91438" bIns="45719" rtlCol="0">
            <a:spAutoFit/>
          </a:bodyPr>
          <a:lstStyle/>
          <a:p>
            <a:pPr algn="just"/>
            <a:r>
              <a:rPr lang="en-US" sz="2800" b="1" dirty="0" err="1" smtClean="0">
                <a:solidFill>
                  <a:srgbClr val="C00000"/>
                </a:solidFill>
                <a:latin typeface="Times New Roman" panose="02020603050405020304" pitchFamily="18" charset="0"/>
                <a:cs typeface="Times New Roman" panose="02020603050405020304" pitchFamily="18" charset="0"/>
              </a:rPr>
              <a:t>Từ</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ngữ</a:t>
            </a:r>
            <a:r>
              <a:rPr lang="en-US" sz="2800" b="1" dirty="0" smtClean="0">
                <a:solidFill>
                  <a:srgbClr val="C00000"/>
                </a:solidFill>
                <a:latin typeface="Times New Roman" panose="02020603050405020304" pitchFamily="18" charset="0"/>
                <a:cs typeface="Times New Roman" panose="02020603050405020304" pitchFamily="18" charset="0"/>
              </a:rPr>
              <a:t>: </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04564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1" y="1613648"/>
            <a:ext cx="7987553" cy="833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prstClr val="black"/>
                </a:solidFill>
                <a:latin typeface="Times New Roman" panose="02020603050405020304" pitchFamily="18" charset="0"/>
                <a:cs typeface="Times New Roman" panose="02020603050405020304" pitchFamily="18" charset="0"/>
              </a:rPr>
              <a:t>Đọc</a:t>
            </a:r>
            <a:r>
              <a:rPr lang="en-US" sz="8000" b="1" dirty="0">
                <a:solidFill>
                  <a:prstClr val="black"/>
                </a:solidFill>
                <a:latin typeface="Times New Roman" panose="02020603050405020304" pitchFamily="18" charset="0"/>
                <a:cs typeface="Times New Roman" panose="02020603050405020304" pitchFamily="18" charset="0"/>
              </a:rPr>
              <a:t> </a:t>
            </a:r>
            <a:r>
              <a:rPr lang="en-US" sz="8000" b="1" dirty="0" err="1">
                <a:solidFill>
                  <a:prstClr val="black"/>
                </a:solidFill>
                <a:latin typeface="Times New Roman" panose="02020603050405020304" pitchFamily="18" charset="0"/>
                <a:cs typeface="Times New Roman" panose="02020603050405020304" pitchFamily="18" charset="0"/>
              </a:rPr>
              <a:t>nối</a:t>
            </a:r>
            <a:r>
              <a:rPr lang="en-US" sz="8000" b="1" dirty="0">
                <a:solidFill>
                  <a:prstClr val="black"/>
                </a:solidFill>
                <a:latin typeface="Times New Roman" panose="02020603050405020304" pitchFamily="18" charset="0"/>
                <a:cs typeface="Times New Roman" panose="02020603050405020304" pitchFamily="18" charset="0"/>
              </a:rPr>
              <a:t> </a:t>
            </a:r>
            <a:r>
              <a:rPr lang="en-US" sz="8000" b="1" dirty="0" err="1">
                <a:solidFill>
                  <a:prstClr val="black"/>
                </a:solidFill>
                <a:latin typeface="Times New Roman" panose="02020603050405020304" pitchFamily="18" charset="0"/>
                <a:cs typeface="Times New Roman" panose="02020603050405020304" pitchFamily="18" charset="0"/>
              </a:rPr>
              <a:t>tiếp</a:t>
            </a:r>
            <a:endParaRPr lang="en-US" sz="8000" b="1"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05568" y="3351679"/>
            <a:ext cx="4060727" cy="553998"/>
          </a:xfrm>
          <a:prstGeom prst="rect">
            <a:avLst/>
          </a:prstGeom>
          <a:noFill/>
        </p:spPr>
        <p:txBody>
          <a:bodyPr wrap="non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TIÊU CHÍ NHẬN XÉT</a:t>
            </a:r>
          </a:p>
        </p:txBody>
      </p:sp>
      <p:sp>
        <p:nvSpPr>
          <p:cNvPr id="4" name="TextBox 3"/>
          <p:cNvSpPr txBox="1"/>
          <p:nvPr/>
        </p:nvSpPr>
        <p:spPr>
          <a:xfrm>
            <a:off x="4205568" y="4081183"/>
            <a:ext cx="3831498" cy="1477328"/>
          </a:xfrm>
          <a:prstGeom prst="rect">
            <a:avLst/>
          </a:prstGeom>
          <a:noFill/>
        </p:spPr>
        <p:txBody>
          <a:bodyPr wrap="none" rtlCol="0">
            <a:spAutoFit/>
          </a:bodyPr>
          <a:lstStyle/>
          <a:p>
            <a:pPr marL="428625" indent="-428625">
              <a:buFontTx/>
              <a:buChar char="-"/>
            </a:pPr>
            <a:r>
              <a:rPr lang="en-US" sz="3000" b="1" dirty="0" err="1">
                <a:solidFill>
                  <a:prstClr val="black"/>
                </a:solidFill>
                <a:latin typeface="Times New Roman" panose="02020603050405020304" pitchFamily="18" charset="0"/>
                <a:cs typeface="Times New Roman" panose="02020603050405020304" pitchFamily="18" charset="0"/>
              </a:rPr>
              <a:t>Đọc</a:t>
            </a:r>
            <a:r>
              <a:rPr lang="en-US" sz="3000" b="1" dirty="0">
                <a:solidFill>
                  <a:prstClr val="black"/>
                </a:solidFill>
                <a:latin typeface="Times New Roman" panose="02020603050405020304" pitchFamily="18" charset="0"/>
                <a:cs typeface="Times New Roman" panose="02020603050405020304" pitchFamily="18" charset="0"/>
              </a:rPr>
              <a:t> to, </a:t>
            </a:r>
            <a:r>
              <a:rPr lang="en-US" sz="3000" b="1" dirty="0" err="1">
                <a:solidFill>
                  <a:prstClr val="black"/>
                </a:solidFill>
                <a:latin typeface="Times New Roman" panose="02020603050405020304" pitchFamily="18" charset="0"/>
                <a:cs typeface="Times New Roman" panose="02020603050405020304" pitchFamily="18" charset="0"/>
              </a:rPr>
              <a:t>rõ</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ràng</a:t>
            </a:r>
            <a:endParaRPr lang="en-US" sz="3000" b="1" dirty="0">
              <a:solidFill>
                <a:prstClr val="black"/>
              </a:solidFill>
              <a:latin typeface="Times New Roman" panose="02020603050405020304" pitchFamily="18" charset="0"/>
              <a:cs typeface="Times New Roman" panose="02020603050405020304" pitchFamily="18" charset="0"/>
            </a:endParaRPr>
          </a:p>
          <a:p>
            <a:pPr marL="428625" indent="-428625">
              <a:buFontTx/>
              <a:buChar char="-"/>
            </a:pPr>
            <a:r>
              <a:rPr lang="en-US" sz="3000" b="1" dirty="0" err="1">
                <a:solidFill>
                  <a:prstClr val="black"/>
                </a:solidFill>
                <a:latin typeface="Times New Roman" panose="02020603050405020304" pitchFamily="18" charset="0"/>
                <a:cs typeface="Times New Roman" panose="02020603050405020304" pitchFamily="18" charset="0"/>
              </a:rPr>
              <a:t>Đọc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đúng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ngắt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nghỉ</a:t>
            </a:r>
            <a:endParaRPr lang="en-US" sz="3000" b="1" dirty="0">
              <a:solidFill>
                <a:prstClr val="black"/>
              </a:solidFill>
              <a:latin typeface="Times New Roman" panose="02020603050405020304" pitchFamily="18" charset="0"/>
              <a:cs typeface="Times New Roman" panose="02020603050405020304" pitchFamily="18" charset="0"/>
            </a:endParaRPr>
          </a:p>
          <a:p>
            <a:pPr marL="428625" indent="-428625">
              <a:buFontTx/>
              <a:buChar char="-"/>
            </a:pPr>
            <a:r>
              <a:rPr lang="en-US" sz="3000" b="1" dirty="0" err="1">
                <a:solidFill>
                  <a:prstClr val="black"/>
                </a:solidFill>
                <a:latin typeface="Times New Roman" panose="02020603050405020304" pitchFamily="18" charset="0"/>
                <a:cs typeface="Times New Roman" panose="02020603050405020304" pitchFamily="18" charset="0"/>
              </a:rPr>
              <a:t>Đọc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đúng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ngữ</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điệu</a:t>
            </a:r>
            <a:endParaRPr lang="en-US" sz="3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70817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530" y="2756648"/>
            <a:ext cx="7987553" cy="833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smtClean="0">
                <a:solidFill>
                  <a:prstClr val="black"/>
                </a:solidFill>
                <a:latin typeface="Times New Roman" panose="02020603050405020304" pitchFamily="18" charset="0"/>
                <a:cs typeface="Times New Roman" panose="02020603050405020304" pitchFamily="18" charset="0"/>
              </a:rPr>
              <a:t>Trả</a:t>
            </a:r>
            <a:r>
              <a:rPr lang="en-US" sz="8000" b="1" dirty="0" smtClean="0">
                <a:solidFill>
                  <a:prstClr val="black"/>
                </a:solidFill>
                <a:latin typeface="Times New Roman" panose="02020603050405020304" pitchFamily="18" charset="0"/>
                <a:cs typeface="Times New Roman" panose="02020603050405020304" pitchFamily="18" charset="0"/>
              </a:rPr>
              <a:t> </a:t>
            </a:r>
            <a:r>
              <a:rPr lang="en-US" sz="8000" b="1" dirty="0" err="1" smtClean="0">
                <a:solidFill>
                  <a:prstClr val="black"/>
                </a:solidFill>
                <a:latin typeface="Times New Roman" panose="02020603050405020304" pitchFamily="18" charset="0"/>
                <a:cs typeface="Times New Roman" panose="02020603050405020304" pitchFamily="18" charset="0"/>
              </a:rPr>
              <a:t>lời</a:t>
            </a:r>
            <a:r>
              <a:rPr lang="en-US" sz="8000" b="1" dirty="0" smtClean="0">
                <a:solidFill>
                  <a:prstClr val="black"/>
                </a:solidFill>
                <a:latin typeface="Times New Roman" panose="02020603050405020304" pitchFamily="18" charset="0"/>
                <a:cs typeface="Times New Roman" panose="02020603050405020304" pitchFamily="18" charset="0"/>
              </a:rPr>
              <a:t> </a:t>
            </a:r>
            <a:r>
              <a:rPr lang="en-US" sz="8000" b="1" dirty="0" err="1" smtClean="0">
                <a:solidFill>
                  <a:prstClr val="black"/>
                </a:solidFill>
                <a:latin typeface="Times New Roman" panose="02020603050405020304" pitchFamily="18" charset="0"/>
                <a:cs typeface="Times New Roman" panose="02020603050405020304" pitchFamily="18" charset="0"/>
              </a:rPr>
              <a:t>câu</a:t>
            </a:r>
            <a:r>
              <a:rPr lang="en-US" sz="8000" b="1" dirty="0" smtClean="0">
                <a:solidFill>
                  <a:prstClr val="black"/>
                </a:solidFill>
                <a:latin typeface="Times New Roman" panose="02020603050405020304" pitchFamily="18" charset="0"/>
                <a:cs typeface="Times New Roman" panose="02020603050405020304" pitchFamily="18" charset="0"/>
              </a:rPr>
              <a:t> </a:t>
            </a:r>
            <a:r>
              <a:rPr lang="en-US" sz="8000" b="1" dirty="0" err="1" smtClean="0">
                <a:solidFill>
                  <a:prstClr val="black"/>
                </a:solidFill>
                <a:latin typeface="Times New Roman" panose="02020603050405020304" pitchFamily="18" charset="0"/>
                <a:cs typeface="Times New Roman" panose="02020603050405020304" pitchFamily="18" charset="0"/>
              </a:rPr>
              <a:t>hỏi</a:t>
            </a:r>
            <a:endParaRPr lang="en-US" sz="8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06339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8B638A-2940-4598-B4C0-CC054E381E1E}"/>
              </a:ext>
            </a:extLst>
          </p:cNvPr>
          <p:cNvSpPr txBox="1"/>
          <p:nvPr/>
        </p:nvSpPr>
        <p:spPr>
          <a:xfrm>
            <a:off x="677815" y="1401571"/>
            <a:ext cx="10773064" cy="707886"/>
          </a:xfrm>
          <a:prstGeom prst="rect">
            <a:avLst/>
          </a:prstGeom>
          <a:noFill/>
        </p:spPr>
        <p:txBody>
          <a:bodyPr wrap="square" rtlCol="0">
            <a:spAutoFit/>
          </a:bodyPr>
          <a:lstStyle/>
          <a:p>
            <a:pPr lvl="0" algn="just" defTabSz="913256" fontAlgn="base">
              <a:spcBef>
                <a:spcPct val="0"/>
              </a:spcBef>
              <a:spcAft>
                <a:spcPct val="0"/>
              </a:spcAft>
              <a:defRPr/>
            </a:pPr>
            <a:r>
              <a:rPr kumimoji="0" lang="en-US" sz="4000" b="0" i="0" u="none" strike="noStrike" kern="1200" cap="none" spc="0" normalizeH="0" baseline="0" noProof="0" dirty="0" smtClean="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lang="vi-VN" sz="4000" dirty="0">
                <a:latin typeface="+mj-lt"/>
              </a:rPr>
              <a:t>Trần Quốc Toản xin gặp vua để làm gì ?</a:t>
            </a:r>
            <a:endParaRPr kumimoji="0" lang="en-US" sz="4000" b="0" i="0" u="none" strike="noStrike" kern="1200" cap="none" spc="0" normalizeH="0" baseline="0" noProof="0" dirty="0">
              <a:ln>
                <a:noFill/>
              </a:ln>
              <a:effectLst/>
              <a:uLnTx/>
              <a:uFillTx/>
              <a:latin typeface="+mj-lt"/>
              <a:ea typeface="Arial-Rounded" panose="020B0500000000000000"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0306945-6CD5-49A3-86EF-844356C7820A}"/>
              </a:ext>
            </a:extLst>
          </p:cNvPr>
          <p:cNvSpPr txBox="1"/>
          <p:nvPr/>
        </p:nvSpPr>
        <p:spPr>
          <a:xfrm>
            <a:off x="890930" y="2352872"/>
            <a:ext cx="10991787" cy="707886"/>
          </a:xfrm>
          <a:prstGeom prst="rect">
            <a:avLst/>
          </a:prstGeom>
          <a:noFill/>
        </p:spPr>
        <p:txBody>
          <a:bodyPr wrap="square" rtlCol="0">
            <a:spAutoFit/>
          </a:bodyPr>
          <a:lstStyle/>
          <a:p>
            <a:pPr lvl="0" algn="just" defTabSz="913256" fontAlgn="base">
              <a:spcBef>
                <a:spcPct val="0"/>
              </a:spcBef>
              <a:spcAft>
                <a:spcPct val="0"/>
              </a:spcAft>
              <a:defRPr/>
            </a:pPr>
            <a:r>
              <a:rPr lang="en-US" sz="4000" dirty="0" smtClean="0">
                <a:solidFill>
                  <a:srgbClr val="0000CC"/>
                </a:solidFill>
                <a:latin typeface="+mj-lt"/>
              </a:rPr>
              <a:t>- </a:t>
            </a:r>
            <a:r>
              <a:rPr lang="vi-VN" sz="4000" dirty="0" smtClean="0">
                <a:solidFill>
                  <a:srgbClr val="0000CC"/>
                </a:solidFill>
                <a:latin typeface="+mj-lt"/>
              </a:rPr>
              <a:t>Trần </a:t>
            </a:r>
            <a:r>
              <a:rPr lang="vi-VN" sz="4000" dirty="0">
                <a:solidFill>
                  <a:srgbClr val="0000CC"/>
                </a:solidFill>
                <a:latin typeface="+mj-lt"/>
              </a:rPr>
              <a:t>Quốc Toản xin gặp vua để xin đánh </a:t>
            </a:r>
            <a:r>
              <a:rPr lang="vi-VN" sz="4000" dirty="0" smtClean="0">
                <a:solidFill>
                  <a:srgbClr val="0000CC"/>
                </a:solidFill>
                <a:latin typeface="+mj-lt"/>
              </a:rPr>
              <a:t>giặc</a:t>
            </a:r>
            <a:r>
              <a:rPr lang="en-US" sz="4000" dirty="0" smtClean="0">
                <a:solidFill>
                  <a:srgbClr val="0000CC"/>
                </a:solidFill>
                <a:latin typeface="+mj-lt"/>
              </a:rPr>
              <a:t>.</a:t>
            </a:r>
            <a:endParaRPr kumimoji="0" lang="zh-CN" altLang="en-US" sz="4000" u="none" strike="noStrike" kern="1200" cap="none" spc="0" normalizeH="0" baseline="0" noProof="0" dirty="0">
              <a:ln>
                <a:noFill/>
              </a:ln>
              <a:solidFill>
                <a:srgbClr val="0000CC"/>
              </a:solidFill>
              <a:effectLst/>
              <a:uLnTx/>
              <a:uFillTx/>
              <a:latin typeface="+mj-lt"/>
              <a:ea typeface="Arial-Rounded" panose="020B0500000000000000" pitchFamily="34" charset="0"/>
              <a:cs typeface="Times New Roman" panose="02020603050405020304" pitchFamily="18" charset="0"/>
              <a:sym typeface="+mn-lt"/>
            </a:endParaRPr>
          </a:p>
        </p:txBody>
      </p:sp>
      <p:sp>
        <p:nvSpPr>
          <p:cNvPr id="6" name="TextBox 20"/>
          <p:cNvSpPr txBox="1"/>
          <p:nvPr/>
        </p:nvSpPr>
        <p:spPr>
          <a:xfrm>
            <a:off x="4197554" y="634936"/>
            <a:ext cx="3733585" cy="523220"/>
          </a:xfrm>
          <a:prstGeom prst="rect">
            <a:avLst/>
          </a:prstGeom>
          <a:solidFill>
            <a:srgbClr val="CC66FF"/>
          </a:solidFill>
        </p:spPr>
        <p:txBody>
          <a:bodyPr wrap="square">
            <a:spAutoFit/>
          </a:bodyPr>
          <a:lstStyle/>
          <a:p>
            <a:pPr algn="ctr" defTabSz="685749"/>
            <a:r>
              <a:rPr lang="en-US" sz="2800" b="1" dirty="0" err="1">
                <a:latin typeface="Times New Roman" panose="02020603050405020304" pitchFamily="18" charset="0"/>
                <a:ea typeface="Arial-Rounded" panose="020B0500000000000000" charset="0"/>
                <a:cs typeface="Times New Roman" panose="02020603050405020304" pitchFamily="18" charset="0"/>
              </a:rPr>
              <a:t>Đọc</a:t>
            </a:r>
            <a:r>
              <a:rPr lang="en-US" sz="2800" b="1" dirty="0">
                <a:latin typeface="Times New Roman" panose="02020603050405020304" pitchFamily="18" charset="0"/>
                <a:ea typeface="Arial-Rounded" panose="020B0500000000000000" charset="0"/>
                <a:cs typeface="Times New Roman" panose="02020603050405020304" pitchFamily="18" charset="0"/>
              </a:rPr>
              <a:t> </a:t>
            </a:r>
            <a:r>
              <a:rPr lang="en-US" sz="2800" b="1" dirty="0" err="1" smtClean="0">
                <a:latin typeface="Times New Roman" panose="02020603050405020304" pitchFamily="18" charset="0"/>
                <a:ea typeface="Arial-Rounded" panose="020B0500000000000000" charset="0"/>
                <a:cs typeface="Times New Roman" panose="02020603050405020304" pitchFamily="18" charset="0"/>
              </a:rPr>
              <a:t>thầm</a:t>
            </a:r>
            <a:r>
              <a:rPr lang="en-US" sz="2800" b="1" dirty="0" smtClean="0">
                <a:latin typeface="Times New Roman" panose="02020603050405020304" pitchFamily="18" charset="0"/>
                <a:ea typeface="Arial-Rounded" panose="020B0500000000000000" charset="0"/>
                <a:cs typeface="Times New Roman" panose="02020603050405020304" pitchFamily="18" charset="0"/>
              </a:rPr>
              <a:t> </a:t>
            </a:r>
            <a:r>
              <a:rPr lang="en-US" sz="2800" b="1" dirty="0" err="1" smtClean="0">
                <a:latin typeface="Times New Roman" panose="02020603050405020304" pitchFamily="18" charset="0"/>
                <a:ea typeface="Arial-Rounded" panose="020B0500000000000000" charset="0"/>
                <a:cs typeface="Times New Roman" panose="02020603050405020304" pitchFamily="18" charset="0"/>
              </a:rPr>
              <a:t>đoạn</a:t>
            </a:r>
            <a:r>
              <a:rPr lang="en-US" sz="2800" b="1" dirty="0" smtClean="0">
                <a:latin typeface="Times New Roman" panose="02020603050405020304" pitchFamily="18" charset="0"/>
                <a:ea typeface="Arial-Rounded" panose="020B0500000000000000" charset="0"/>
                <a:cs typeface="Times New Roman" panose="02020603050405020304" pitchFamily="18" charset="0"/>
              </a:rPr>
              <a:t> 1</a:t>
            </a:r>
            <a:endParaRPr lang="en-US" sz="2800" b="1" dirty="0">
              <a:latin typeface="Times New Roman" panose="02020603050405020304" pitchFamily="18" charset="0"/>
              <a:ea typeface="Arial-Rounded" panose="020B0500000000000000"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17" grpId="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212" y="1762761"/>
            <a:ext cx="6598348" cy="3925225"/>
          </a:xfrm>
          <a:prstGeom prst="rect">
            <a:avLst/>
          </a:prstGeom>
        </p:spPr>
      </p:pic>
      <p:sp>
        <p:nvSpPr>
          <p:cNvPr id="5" name="Rectangle 4"/>
          <p:cNvSpPr/>
          <p:nvPr/>
        </p:nvSpPr>
        <p:spPr>
          <a:xfrm>
            <a:off x="4083655" y="3938648"/>
            <a:ext cx="2728825" cy="582627"/>
          </a:xfrm>
          <a:prstGeom prst="rect">
            <a:avLst/>
          </a:prstGeom>
          <a:noFill/>
        </p:spPr>
        <p:txBody>
          <a:bodyPr wrap="none" lIns="68580" tIns="34290" rIns="68580" bIns="34290">
            <a:prstTxWarp prst="textArchDown">
              <a:avLst/>
            </a:prstTxWarp>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ĐỌC</a:t>
            </a:r>
          </a:p>
        </p:txBody>
      </p:sp>
      <p:sp>
        <p:nvSpPr>
          <p:cNvPr id="6" name="TextBox 67"/>
          <p:cNvSpPr txBox="1"/>
          <p:nvPr/>
        </p:nvSpPr>
        <p:spPr>
          <a:xfrm>
            <a:off x="4150840" y="3107651"/>
            <a:ext cx="3086824" cy="830997"/>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4800" b="1" i="0" u="none" strike="noStrike" kern="1200" cap="none" spc="300" normalizeH="0" baseline="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1+ 2</a:t>
            </a:r>
            <a:endParaRPr kumimoji="0" lang="zh-CN" altLang="en-US" sz="4800" b="1" i="0" u="none" strike="noStrike" kern="1200" cap="none" spc="300" normalizeH="0" baseline="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7" name="TextBox 67"/>
          <p:cNvSpPr txBox="1"/>
          <p:nvPr/>
        </p:nvSpPr>
        <p:spPr>
          <a:xfrm>
            <a:off x="2903531" y="1188711"/>
            <a:ext cx="6719373" cy="830997"/>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BÓP</a:t>
            </a:r>
            <a:r>
              <a:rPr kumimoji="0" lang="en-US" altLang="zh-CN" sz="48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NÁT QUẢ CAM</a:t>
            </a:r>
            <a:endParaRPr kumimoji="0" lang="zh-CN" altLang="en-US" sz="48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25715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63B6F-FE68-42C6-84A9-CF98FA406047}"/>
              </a:ext>
            </a:extLst>
          </p:cNvPr>
          <p:cNvSpPr txBox="1"/>
          <p:nvPr/>
        </p:nvSpPr>
        <p:spPr>
          <a:xfrm>
            <a:off x="965917" y="1032351"/>
            <a:ext cx="10290219" cy="1323439"/>
          </a:xfrm>
          <a:prstGeom prst="rect">
            <a:avLst/>
          </a:prstGeom>
          <a:noFill/>
        </p:spPr>
        <p:txBody>
          <a:bodyPr wrap="square" rtlCol="0">
            <a:spAutoFit/>
          </a:bodyPr>
          <a:lstStyle/>
          <a:p>
            <a:pPr lvl="0" defTabSz="913256" fontAlgn="base">
              <a:spcBef>
                <a:spcPct val="0"/>
              </a:spcBef>
              <a:spcAft>
                <a:spcPct val="0"/>
              </a:spcAft>
              <a:defRPr/>
            </a:pPr>
            <a:r>
              <a:rPr kumimoji="0" lang="en-US" altLang="zh-CN" sz="4000" b="0" i="0" u="none" strike="noStrike" kern="1200" cap="none" spc="0" normalizeH="0" baseline="0" noProof="0" dirty="0">
                <a:ln>
                  <a:noFill/>
                </a:ln>
                <a:effectLst/>
                <a:uLnTx/>
                <a:uFillTx/>
                <a:latin typeface="Times New Roman" pitchFamily="18" charset="0"/>
                <a:ea typeface="Arial-Rounded" panose="020B0500000000000000" pitchFamily="34" charset="0"/>
                <a:cs typeface="Times New Roman" pitchFamily="18" charset="0"/>
                <a:sym typeface="+mn-lt"/>
              </a:rPr>
              <a:t>2. </a:t>
            </a:r>
            <a:r>
              <a:rPr lang="vi-VN" sz="4000" dirty="0">
                <a:latin typeface="+mj-lt"/>
              </a:rPr>
              <a:t>Tìm chi tiết cho thấy Trần Quốc Toản rất nóng lòng gặp vua </a:t>
            </a:r>
            <a:r>
              <a:rPr lang="en-US" altLang="zh-CN" sz="4000" dirty="0" smtClean="0">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en-US" altLang="zh-CN" sz="4000" b="0"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1" name="TextBox 10">
            <a:extLst>
              <a:ext uri="{FF2B5EF4-FFF2-40B4-BE49-F238E27FC236}">
                <a16:creationId xmlns:a16="http://schemas.microsoft.com/office/drawing/2014/main" id="{86376BF2-C889-40D9-91C5-63A439400EAE}"/>
              </a:ext>
            </a:extLst>
          </p:cNvPr>
          <p:cNvSpPr txBox="1"/>
          <p:nvPr/>
        </p:nvSpPr>
        <p:spPr>
          <a:xfrm>
            <a:off x="965916" y="2470949"/>
            <a:ext cx="11073683" cy="1323439"/>
          </a:xfrm>
          <a:prstGeom prst="rect">
            <a:avLst/>
          </a:prstGeom>
          <a:noFill/>
        </p:spPr>
        <p:txBody>
          <a:bodyPr wrap="square" rtlCol="0">
            <a:spAutoFit/>
          </a:bodyPr>
          <a:lstStyle/>
          <a:p>
            <a:r>
              <a:rPr lang="en-US" sz="4000" dirty="0" smtClean="0">
                <a:solidFill>
                  <a:srgbClr val="0000CC"/>
                </a:solidFill>
                <a:latin typeface="Times New Roman" panose="02020603050405020304" pitchFamily="18" charset="0"/>
                <a:cs typeface="Times New Roman" panose="02020603050405020304" pitchFamily="18" charset="0"/>
              </a:rPr>
              <a:t>- Đ</a:t>
            </a:r>
            <a:r>
              <a:rPr lang="vi-VN" sz="4000" dirty="0" smtClean="0">
                <a:solidFill>
                  <a:srgbClr val="0000CC"/>
                </a:solidFill>
                <a:latin typeface="Times New Roman" panose="02020603050405020304" pitchFamily="18" charset="0"/>
                <a:cs typeface="Times New Roman" panose="02020603050405020304" pitchFamily="18" charset="0"/>
              </a:rPr>
              <a:t>ợi </a:t>
            </a:r>
            <a:r>
              <a:rPr lang="vi-VN" sz="4000" dirty="0">
                <a:solidFill>
                  <a:srgbClr val="0000CC"/>
                </a:solidFill>
                <a:latin typeface="Times New Roman" panose="02020603050405020304" pitchFamily="18" charset="0"/>
                <a:cs typeface="Times New Roman" panose="02020603050405020304" pitchFamily="18" charset="0"/>
              </a:rPr>
              <a:t>mãi không gặp được vua cậu liều chết </a:t>
            </a:r>
            <a:r>
              <a:rPr lang="vi-VN" sz="4000" dirty="0" smtClean="0">
                <a:solidFill>
                  <a:srgbClr val="0000CC"/>
                </a:solidFill>
                <a:latin typeface="Times New Roman" panose="02020603050405020304" pitchFamily="18" charset="0"/>
                <a:cs typeface="Times New Roman" panose="02020603050405020304" pitchFamily="18" charset="0"/>
              </a:rPr>
              <a:t>xô</a:t>
            </a:r>
            <a:r>
              <a:rPr lang="en-US" sz="4000" dirty="0" smtClean="0">
                <a:solidFill>
                  <a:srgbClr val="0000CC"/>
                </a:solidFill>
                <a:latin typeface="Times New Roman" panose="02020603050405020304" pitchFamily="18" charset="0"/>
                <a:cs typeface="Times New Roman" panose="02020603050405020304" pitchFamily="18" charset="0"/>
              </a:rPr>
              <a:t> </a:t>
            </a:r>
            <a:r>
              <a:rPr lang="vi-VN" sz="4000" dirty="0" smtClean="0">
                <a:solidFill>
                  <a:srgbClr val="0000CC"/>
                </a:solidFill>
                <a:latin typeface="Times New Roman" panose="02020603050405020304" pitchFamily="18" charset="0"/>
                <a:cs typeface="Times New Roman" panose="02020603050405020304" pitchFamily="18" charset="0"/>
              </a:rPr>
              <a:t>mấy </a:t>
            </a:r>
            <a:r>
              <a:rPr lang="vi-VN" sz="4000" dirty="0">
                <a:solidFill>
                  <a:srgbClr val="0000CC"/>
                </a:solidFill>
                <a:latin typeface="Times New Roman" panose="02020603050405020304" pitchFamily="18" charset="0"/>
                <a:cs typeface="Times New Roman" panose="02020603050405020304" pitchFamily="18" charset="0"/>
              </a:rPr>
              <a:t>người lính gác, xăm xăm xuống bến.</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5" name="TextBox 20"/>
          <p:cNvSpPr txBox="1"/>
          <p:nvPr/>
        </p:nvSpPr>
        <p:spPr>
          <a:xfrm>
            <a:off x="4345472" y="352548"/>
            <a:ext cx="3733585" cy="523220"/>
          </a:xfrm>
          <a:prstGeom prst="rect">
            <a:avLst/>
          </a:prstGeom>
          <a:solidFill>
            <a:srgbClr val="CC66FF"/>
          </a:solidFill>
        </p:spPr>
        <p:txBody>
          <a:bodyPr wrap="square">
            <a:spAutoFit/>
          </a:bodyPr>
          <a:lstStyle/>
          <a:p>
            <a:pPr algn="ctr" defTabSz="685749"/>
            <a:r>
              <a:rPr lang="en-US" sz="2800" b="1" dirty="0" err="1">
                <a:latin typeface="Times New Roman" panose="02020603050405020304" pitchFamily="18" charset="0"/>
                <a:ea typeface="Arial-Rounded" panose="020B0500000000000000" charset="0"/>
                <a:cs typeface="Times New Roman" panose="02020603050405020304" pitchFamily="18" charset="0"/>
              </a:rPr>
              <a:t>Đọc</a:t>
            </a:r>
            <a:r>
              <a:rPr lang="en-US" sz="2800" b="1" dirty="0">
                <a:latin typeface="Times New Roman" panose="02020603050405020304" pitchFamily="18" charset="0"/>
                <a:ea typeface="Arial-Rounded" panose="020B0500000000000000" charset="0"/>
                <a:cs typeface="Times New Roman" panose="02020603050405020304" pitchFamily="18" charset="0"/>
              </a:rPr>
              <a:t> </a:t>
            </a:r>
            <a:r>
              <a:rPr lang="en-US" sz="2800" b="1" dirty="0" err="1" smtClean="0">
                <a:latin typeface="Times New Roman" panose="02020603050405020304" pitchFamily="18" charset="0"/>
                <a:ea typeface="Arial-Rounded" panose="020B0500000000000000" charset="0"/>
                <a:cs typeface="Times New Roman" panose="02020603050405020304" pitchFamily="18" charset="0"/>
              </a:rPr>
              <a:t>thầm</a:t>
            </a:r>
            <a:r>
              <a:rPr lang="en-US" sz="2800" b="1" dirty="0" smtClean="0">
                <a:latin typeface="Times New Roman" panose="02020603050405020304" pitchFamily="18" charset="0"/>
                <a:ea typeface="Arial-Rounded" panose="020B0500000000000000" charset="0"/>
                <a:cs typeface="Times New Roman" panose="02020603050405020304" pitchFamily="18" charset="0"/>
              </a:rPr>
              <a:t> </a:t>
            </a:r>
            <a:r>
              <a:rPr lang="en-US" sz="2800" b="1" dirty="0" err="1" smtClean="0">
                <a:latin typeface="Times New Roman" panose="02020603050405020304" pitchFamily="18" charset="0"/>
                <a:ea typeface="Arial-Rounded" panose="020B0500000000000000" charset="0"/>
                <a:cs typeface="Times New Roman" panose="02020603050405020304" pitchFamily="18" charset="0"/>
              </a:rPr>
              <a:t>đoạn</a:t>
            </a:r>
            <a:r>
              <a:rPr lang="en-US" sz="2800" b="1" dirty="0" smtClean="0">
                <a:latin typeface="Times New Roman" panose="02020603050405020304" pitchFamily="18" charset="0"/>
                <a:ea typeface="Arial-Rounded" panose="020B0500000000000000" charset="0"/>
                <a:cs typeface="Times New Roman" panose="02020603050405020304" pitchFamily="18" charset="0"/>
              </a:rPr>
              <a:t> 2</a:t>
            </a:r>
            <a:endParaRPr lang="en-US" sz="2800" b="1" dirty="0">
              <a:latin typeface="Times New Roman" panose="02020603050405020304" pitchFamily="18" charset="0"/>
              <a:ea typeface="Arial-Rounded" panose="020B0500000000000000"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98490" y="2292439"/>
            <a:ext cx="2480166" cy="707886"/>
          </a:xfrm>
          <a:prstGeom prst="rect">
            <a:avLst/>
          </a:prstGeom>
          <a:noFill/>
        </p:spPr>
        <p:txBody>
          <a:bodyPr wrap="none" rtlCol="0">
            <a:spAutoFit/>
          </a:bodyPr>
          <a:lstStyle/>
          <a:p>
            <a:r>
              <a:rPr lang="en-US" sz="4000" b="1" dirty="0" err="1" smtClean="0">
                <a:latin typeface="Times New Roman" panose="02020603050405020304" pitchFamily="18" charset="0"/>
                <a:cs typeface="Times New Roman" panose="02020603050405020304" pitchFamily="18" charset="0"/>
              </a:rPr>
              <a:t>Xăm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xăm</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98490" y="2292439"/>
            <a:ext cx="11393510"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chỉ </a:t>
            </a:r>
            <a:r>
              <a:rPr lang="vi-VN" sz="4000" dirty="0">
                <a:latin typeface="Times New Roman" panose="02020603050405020304" pitchFamily="18" charset="0"/>
                <a:cs typeface="Times New Roman" panose="02020603050405020304" pitchFamily="18" charset="0"/>
              </a:rPr>
              <a:t>dáng đi nhanh và liền một mạch nhằm thẳng tới nơi đã định.</a:t>
            </a:r>
            <a:endParaRPr lang="en-US" sz="40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0784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E49D0B-9D2F-4FDD-A935-A55E32B03199}"/>
              </a:ext>
            </a:extLst>
          </p:cNvPr>
          <p:cNvSpPr txBox="1"/>
          <p:nvPr/>
        </p:nvSpPr>
        <p:spPr>
          <a:xfrm>
            <a:off x="705394" y="1363787"/>
            <a:ext cx="8112356" cy="707886"/>
          </a:xfrm>
          <a:prstGeom prst="rect">
            <a:avLst/>
          </a:prstGeom>
          <a:noFill/>
        </p:spPr>
        <p:txBody>
          <a:bodyPr wrap="square" rtlCol="0">
            <a:spAutoFit/>
          </a:bodyPr>
          <a:lstStyle/>
          <a:p>
            <a:pPr algn="just" defTabSz="913256" fontAlgn="base">
              <a:spcBef>
                <a:spcPct val="0"/>
              </a:spcBef>
              <a:spcAft>
                <a:spcPct val="0"/>
              </a:spcAft>
              <a:defRPr/>
            </a:pPr>
            <a:r>
              <a:rPr kumimoji="0" lang="en-US" altLang="zh-CN" sz="4000" b="0"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3. </a:t>
            </a:r>
            <a:r>
              <a:rPr lang="vi-VN" sz="4000" dirty="0">
                <a:latin typeface="Times New Roman" panose="02020603050405020304" pitchFamily="18" charset="0"/>
                <a:cs typeface="Times New Roman" panose="02020603050405020304" pitchFamily="18" charset="0"/>
              </a:rPr>
              <a:t>Vua khen Trần Quốc Toản thế nào ? </a:t>
            </a:r>
            <a:endParaRPr lang="en-US" sz="4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55FC693-4CD4-45E5-A67B-974678D90A96}"/>
              </a:ext>
            </a:extLst>
          </p:cNvPr>
          <p:cNvSpPr txBox="1"/>
          <p:nvPr/>
        </p:nvSpPr>
        <p:spPr>
          <a:xfrm>
            <a:off x="808425" y="2225938"/>
            <a:ext cx="10528663" cy="1323439"/>
          </a:xfrm>
          <a:prstGeom prst="rect">
            <a:avLst/>
          </a:prstGeom>
          <a:noFill/>
        </p:spPr>
        <p:txBody>
          <a:bodyPr wrap="square" rtlCol="0">
            <a:spAutoFit/>
          </a:bodyPr>
          <a:lstStyle/>
          <a:p>
            <a:pPr lvl="0" algn="just" defTabSz="913256" fontAlgn="base">
              <a:spcBef>
                <a:spcPct val="0"/>
              </a:spcBef>
              <a:spcAft>
                <a:spcPct val="0"/>
              </a:spcAft>
              <a:defRPr/>
            </a:pPr>
            <a:r>
              <a:rPr lang="en-US" sz="4000" dirty="0" smtClean="0">
                <a:solidFill>
                  <a:srgbClr val="0000CC"/>
                </a:solidFill>
                <a:latin typeface="Times New Roman" panose="02020603050405020304" pitchFamily="18" charset="0"/>
                <a:cs typeface="Times New Roman" panose="02020603050405020304" pitchFamily="18" charset="0"/>
              </a:rPr>
              <a:t>- V</a:t>
            </a:r>
            <a:r>
              <a:rPr lang="vi-VN" sz="4000" dirty="0" smtClean="0">
                <a:solidFill>
                  <a:srgbClr val="0000CC"/>
                </a:solidFill>
                <a:latin typeface="Times New Roman" panose="02020603050405020304" pitchFamily="18" charset="0"/>
                <a:cs typeface="Times New Roman" panose="02020603050405020304" pitchFamily="18" charset="0"/>
              </a:rPr>
              <a:t>ua </a:t>
            </a:r>
            <a:r>
              <a:rPr lang="vi-VN" sz="4000" dirty="0">
                <a:solidFill>
                  <a:srgbClr val="0000CC"/>
                </a:solidFill>
                <a:latin typeface="Times New Roman" panose="02020603050405020304" pitchFamily="18" charset="0"/>
                <a:cs typeface="Times New Roman" panose="02020603050405020304" pitchFamily="18" charset="0"/>
              </a:rPr>
              <a:t>khen Trần Quốc Toản còn trẻ mà đã biết lo việc </a:t>
            </a:r>
            <a:r>
              <a:rPr lang="vi-VN" sz="4000" dirty="0" smtClean="0">
                <a:solidFill>
                  <a:srgbClr val="0000CC"/>
                </a:solidFill>
                <a:latin typeface="Times New Roman" panose="02020603050405020304" pitchFamily="18" charset="0"/>
                <a:cs typeface="Times New Roman" panose="02020603050405020304" pitchFamily="18" charset="0"/>
              </a:rPr>
              <a:t>nước</a:t>
            </a:r>
            <a:r>
              <a:rPr lang="en-US" sz="4000" dirty="0" smtClean="0">
                <a:solidFill>
                  <a:srgbClr val="0000CC"/>
                </a:solidFill>
                <a:latin typeface="Times New Roman" panose="02020603050405020304" pitchFamily="18" charset="0"/>
                <a:cs typeface="Times New Roman" panose="02020603050405020304" pitchFamily="18" charset="0"/>
              </a:rPr>
              <a:t>.</a:t>
            </a:r>
            <a:endParaRPr lang="zh-CN" altLang="en-US" sz="400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5" name="TextBox 20"/>
          <p:cNvSpPr txBox="1"/>
          <p:nvPr/>
        </p:nvSpPr>
        <p:spPr>
          <a:xfrm>
            <a:off x="4205963" y="501825"/>
            <a:ext cx="3733585" cy="523220"/>
          </a:xfrm>
          <a:prstGeom prst="rect">
            <a:avLst/>
          </a:prstGeom>
          <a:solidFill>
            <a:srgbClr val="CC66FF"/>
          </a:solidFill>
        </p:spPr>
        <p:txBody>
          <a:bodyPr wrap="square">
            <a:spAutoFit/>
          </a:bodyPr>
          <a:lstStyle/>
          <a:p>
            <a:pPr algn="ctr" defTabSz="685749"/>
            <a:r>
              <a:rPr lang="en-US" sz="2800" b="1" dirty="0" err="1">
                <a:latin typeface="Times New Roman" panose="02020603050405020304" pitchFamily="18" charset="0"/>
                <a:ea typeface="Arial-Rounded" panose="020B0500000000000000" charset="0"/>
                <a:cs typeface="Times New Roman" panose="02020603050405020304" pitchFamily="18" charset="0"/>
              </a:rPr>
              <a:t>Đọc</a:t>
            </a:r>
            <a:r>
              <a:rPr lang="en-US" sz="2800" b="1" dirty="0">
                <a:latin typeface="Times New Roman" panose="02020603050405020304" pitchFamily="18" charset="0"/>
                <a:ea typeface="Arial-Rounded" panose="020B0500000000000000" charset="0"/>
                <a:cs typeface="Times New Roman" panose="02020603050405020304" pitchFamily="18" charset="0"/>
              </a:rPr>
              <a:t> </a:t>
            </a:r>
            <a:r>
              <a:rPr lang="en-US" sz="2800" b="1" dirty="0" err="1" smtClean="0">
                <a:latin typeface="Times New Roman" panose="02020603050405020304" pitchFamily="18" charset="0"/>
                <a:ea typeface="Arial-Rounded" panose="020B0500000000000000" charset="0"/>
                <a:cs typeface="Times New Roman" panose="02020603050405020304" pitchFamily="18" charset="0"/>
              </a:rPr>
              <a:t>thầm</a:t>
            </a:r>
            <a:r>
              <a:rPr lang="en-US" sz="2800" b="1" dirty="0" smtClean="0">
                <a:latin typeface="Times New Roman" panose="02020603050405020304" pitchFamily="18" charset="0"/>
                <a:ea typeface="Arial-Rounded" panose="020B0500000000000000" charset="0"/>
                <a:cs typeface="Times New Roman" panose="02020603050405020304" pitchFamily="18" charset="0"/>
              </a:rPr>
              <a:t> </a:t>
            </a:r>
            <a:r>
              <a:rPr lang="en-US" sz="2800" b="1" dirty="0" err="1" smtClean="0">
                <a:latin typeface="Times New Roman" panose="02020603050405020304" pitchFamily="18" charset="0"/>
                <a:ea typeface="Arial-Rounded" panose="020B0500000000000000" charset="0"/>
                <a:cs typeface="Times New Roman" panose="02020603050405020304" pitchFamily="18" charset="0"/>
              </a:rPr>
              <a:t>đoạn</a:t>
            </a:r>
            <a:r>
              <a:rPr lang="en-US" sz="2800" b="1" dirty="0" smtClean="0">
                <a:latin typeface="Times New Roman" panose="02020603050405020304" pitchFamily="18" charset="0"/>
                <a:ea typeface="Arial-Rounded" panose="020B0500000000000000" charset="0"/>
                <a:cs typeface="Times New Roman" panose="02020603050405020304" pitchFamily="18" charset="0"/>
              </a:rPr>
              <a:t> 2</a:t>
            </a:r>
            <a:endParaRPr lang="en-US" sz="2800" b="1" dirty="0">
              <a:latin typeface="Times New Roman" panose="02020603050405020304" pitchFamily="18" charset="0"/>
              <a:ea typeface="Arial-Rounded" panose="020B0500000000000000"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95373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8500F0A-4DE4-433F-8A78-0AA9EBC3456A}"/>
              </a:ext>
            </a:extLst>
          </p:cNvPr>
          <p:cNvSpPr txBox="1"/>
          <p:nvPr/>
        </p:nvSpPr>
        <p:spPr>
          <a:xfrm>
            <a:off x="822961" y="1357219"/>
            <a:ext cx="10737668" cy="1323439"/>
          </a:xfrm>
          <a:prstGeom prst="rect">
            <a:avLst/>
          </a:prstGeom>
          <a:noFill/>
        </p:spPr>
        <p:txBody>
          <a:bodyPr wrap="square" rtlCol="0">
            <a:spAutoFit/>
          </a:bodyPr>
          <a:lstStyle/>
          <a:p>
            <a:pPr algn="just"/>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4</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Vì sao được vua khen mà Trần Quốc Toản vẫn ấm </a:t>
            </a:r>
            <a:r>
              <a:rPr lang="vi-VN" sz="4000" dirty="0" smtClean="0">
                <a:latin typeface="Times New Roman" panose="02020603050405020304" pitchFamily="18" charset="0"/>
                <a:cs typeface="Times New Roman" panose="02020603050405020304" pitchFamily="18" charset="0"/>
              </a:rPr>
              <a:t>ức</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p:cNvSpPr/>
          <p:nvPr/>
        </p:nvSpPr>
        <p:spPr>
          <a:xfrm>
            <a:off x="868100" y="2680658"/>
            <a:ext cx="10608880" cy="1938992"/>
          </a:xfrm>
          <a:prstGeom prst="rect">
            <a:avLst/>
          </a:prstGeom>
        </p:spPr>
        <p:txBody>
          <a:bodyPr wrap="square">
            <a:spAutoFit/>
          </a:bodyPr>
          <a:lstStyle/>
          <a:p>
            <a:r>
              <a:rPr lang="en-US" sz="4000"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vua</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khen</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nhưng</a:t>
            </a:r>
            <a:r>
              <a:rPr lang="en-US" sz="4000"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Trần</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Quốc</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Toản</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vẫn</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ấm</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ức</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nghĩ</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vua</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coi</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mình</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như</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con,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dự</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bàn</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5" name="TextBox 20"/>
          <p:cNvSpPr txBox="1"/>
          <p:nvPr/>
        </p:nvSpPr>
        <p:spPr>
          <a:xfrm>
            <a:off x="4205963" y="501825"/>
            <a:ext cx="3733585" cy="523220"/>
          </a:xfrm>
          <a:prstGeom prst="rect">
            <a:avLst/>
          </a:prstGeom>
          <a:solidFill>
            <a:srgbClr val="CC66FF"/>
          </a:solidFill>
        </p:spPr>
        <p:txBody>
          <a:bodyPr wrap="square">
            <a:spAutoFit/>
          </a:bodyPr>
          <a:lstStyle/>
          <a:p>
            <a:pPr algn="ctr" defTabSz="685749"/>
            <a:r>
              <a:rPr lang="en-US" sz="2800" b="1" dirty="0" err="1">
                <a:latin typeface="Times New Roman" panose="02020603050405020304" pitchFamily="18" charset="0"/>
                <a:ea typeface="Arial-Rounded" panose="020B0500000000000000" charset="0"/>
                <a:cs typeface="Times New Roman" panose="02020603050405020304" pitchFamily="18" charset="0"/>
              </a:rPr>
              <a:t>Đọc</a:t>
            </a:r>
            <a:r>
              <a:rPr lang="en-US" sz="2800" b="1" dirty="0">
                <a:latin typeface="Times New Roman" panose="02020603050405020304" pitchFamily="18" charset="0"/>
                <a:ea typeface="Arial-Rounded" panose="020B0500000000000000" charset="0"/>
                <a:cs typeface="Times New Roman" panose="02020603050405020304" pitchFamily="18" charset="0"/>
              </a:rPr>
              <a:t> </a:t>
            </a:r>
            <a:r>
              <a:rPr lang="en-US" sz="2800" b="1" dirty="0" err="1" smtClean="0">
                <a:latin typeface="Times New Roman" panose="02020603050405020304" pitchFamily="18" charset="0"/>
                <a:ea typeface="Arial-Rounded" panose="020B0500000000000000" charset="0"/>
                <a:cs typeface="Times New Roman" panose="02020603050405020304" pitchFamily="18" charset="0"/>
              </a:rPr>
              <a:t>đoạn</a:t>
            </a:r>
            <a:r>
              <a:rPr lang="en-US" sz="2800" b="1" dirty="0" smtClean="0">
                <a:latin typeface="Times New Roman" panose="02020603050405020304" pitchFamily="18" charset="0"/>
                <a:ea typeface="Arial-Rounded" panose="020B0500000000000000" charset="0"/>
                <a:cs typeface="Times New Roman" panose="02020603050405020304" pitchFamily="18" charset="0"/>
              </a:rPr>
              <a:t> 4</a:t>
            </a:r>
            <a:endParaRPr lang="en-US" sz="2800" b="1" dirty="0">
              <a:latin typeface="Times New Roman" panose="02020603050405020304" pitchFamily="18" charset="0"/>
              <a:ea typeface="Arial-Rounded" panose="020B0500000000000000"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47845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88643" y="1098582"/>
            <a:ext cx="10637949" cy="1323439"/>
          </a:xfrm>
          <a:prstGeom prst="rect">
            <a:avLst/>
          </a:prstGeom>
        </p:spPr>
        <p:txBody>
          <a:bodyPr wrap="square">
            <a:spAutoFit/>
          </a:bodyPr>
          <a:lstStyle/>
          <a:p>
            <a:r>
              <a:rPr lang="en-US" sz="4000" dirty="0" smtClean="0">
                <a:latin typeface="Times New Roman" panose="02020603050405020304" pitchFamily="18" charset="0"/>
                <a:ea typeface="Calibri" panose="020F0502020204030204" pitchFamily="34" charset="0"/>
              </a:rPr>
              <a:t>5. V</a:t>
            </a:r>
            <a:r>
              <a:rPr lang="vi-VN" sz="4000" dirty="0" smtClean="0">
                <a:latin typeface="Times New Roman" panose="02020603050405020304" pitchFamily="18" charset="0"/>
                <a:ea typeface="Calibri" panose="020F0502020204030204" pitchFamily="34" charset="0"/>
              </a:rPr>
              <a:t>iệc Trần Quốc Toản vô tình bóp nát quả cam thể hiện điều gì</a:t>
            </a:r>
            <a:r>
              <a:rPr lang="en-US" sz="4000" dirty="0" smtClean="0">
                <a:latin typeface="Times New Roman" panose="02020603050405020304" pitchFamily="18" charset="0"/>
                <a:ea typeface="Calibri" panose="020F0502020204030204" pitchFamily="34" charset="0"/>
              </a:rPr>
              <a:t> ?</a:t>
            </a:r>
            <a:r>
              <a:rPr lang="vi-VN" sz="4000" dirty="0" smtClean="0">
                <a:latin typeface="Times New Roman" panose="02020603050405020304" pitchFamily="18" charset="0"/>
                <a:ea typeface="Calibri" panose="020F0502020204030204" pitchFamily="34" charset="0"/>
              </a:rPr>
              <a:t> </a:t>
            </a:r>
            <a:endParaRPr lang="en-US" sz="4000" dirty="0"/>
          </a:p>
        </p:txBody>
      </p:sp>
      <p:sp>
        <p:nvSpPr>
          <p:cNvPr id="3" name="Rectangle 2"/>
          <p:cNvSpPr/>
          <p:nvPr/>
        </p:nvSpPr>
        <p:spPr>
          <a:xfrm>
            <a:off x="888643" y="2823604"/>
            <a:ext cx="11050072" cy="1938992"/>
          </a:xfrm>
          <a:prstGeom prst="rect">
            <a:avLst/>
          </a:prstGeom>
        </p:spPr>
        <p:txBody>
          <a:bodyPr wrap="square">
            <a:spAutoFit/>
          </a:bodyPr>
          <a:lstStyle/>
          <a:p>
            <a:r>
              <a:rPr lang="en-US" sz="4000" dirty="0" smtClean="0">
                <a:solidFill>
                  <a:srgbClr val="0000CC"/>
                </a:solidFill>
                <a:latin typeface="Times New Roman" panose="02020603050405020304" pitchFamily="18" charset="0"/>
                <a:ea typeface="Calibri" panose="020F0502020204030204" pitchFamily="34" charset="0"/>
              </a:rPr>
              <a:t>- V</a:t>
            </a:r>
            <a:r>
              <a:rPr lang="vi-VN" sz="4000" dirty="0">
                <a:solidFill>
                  <a:srgbClr val="0000CC"/>
                </a:solidFill>
                <a:latin typeface="Times New Roman" panose="02020603050405020304" pitchFamily="18" charset="0"/>
                <a:ea typeface="Calibri" panose="020F0502020204030204" pitchFamily="34" charset="0"/>
              </a:rPr>
              <a:t>iệc Trần Quốc Toản vô tình bóp nát quả cam</a:t>
            </a:r>
            <a:r>
              <a:rPr lang="vi-VN" sz="4000" dirty="0" smtClean="0">
                <a:solidFill>
                  <a:srgbClr val="0000CC"/>
                </a:solidFill>
                <a:latin typeface="Times New Roman" panose="02020603050405020304" pitchFamily="18" charset="0"/>
                <a:ea typeface="Calibri" panose="020F0502020204030204" pitchFamily="34" charset="0"/>
              </a:rPr>
              <a:t> </a:t>
            </a:r>
            <a:r>
              <a:rPr lang="vi-VN" sz="4000" dirty="0">
                <a:solidFill>
                  <a:srgbClr val="0000CC"/>
                </a:solidFill>
                <a:latin typeface="Times New Roman" panose="02020603050405020304" pitchFamily="18" charset="0"/>
                <a:ea typeface="Calibri" panose="020F0502020204030204" pitchFamily="34" charset="0"/>
              </a:rPr>
              <a:t>thể hiện </a:t>
            </a:r>
            <a:r>
              <a:rPr lang="en-US" sz="4000" dirty="0" err="1" smtClean="0">
                <a:solidFill>
                  <a:srgbClr val="0000CC"/>
                </a:solidFill>
                <a:latin typeface="Times New Roman" panose="02020603050405020304" pitchFamily="18" charset="0"/>
                <a:ea typeface="Calibri" panose="020F0502020204030204" pitchFamily="34" charset="0"/>
              </a:rPr>
              <a:t>Trần</a:t>
            </a:r>
            <a:r>
              <a:rPr lang="en-US" sz="4000" dirty="0" smtClean="0">
                <a:solidFill>
                  <a:srgbClr val="0000CC"/>
                </a:solidFill>
                <a:latin typeface="Times New Roman" panose="02020603050405020304" pitchFamily="18" charset="0"/>
                <a:ea typeface="Calibri" panose="020F0502020204030204" pitchFamily="34" charset="0"/>
              </a:rPr>
              <a:t> </a:t>
            </a:r>
            <a:r>
              <a:rPr lang="vi-VN" sz="4000" dirty="0" smtClean="0">
                <a:solidFill>
                  <a:srgbClr val="0000CC"/>
                </a:solidFill>
                <a:latin typeface="Times New Roman" panose="02020603050405020304" pitchFamily="18" charset="0"/>
                <a:ea typeface="Calibri" panose="020F0502020204030204" pitchFamily="34" charset="0"/>
              </a:rPr>
              <a:t>Quốc </a:t>
            </a:r>
            <a:r>
              <a:rPr lang="vi-VN" sz="4000" dirty="0">
                <a:solidFill>
                  <a:srgbClr val="0000CC"/>
                </a:solidFill>
                <a:latin typeface="Times New Roman" panose="02020603050405020304" pitchFamily="18" charset="0"/>
                <a:ea typeface="Calibri" panose="020F0502020204030204" pitchFamily="34" charset="0"/>
              </a:rPr>
              <a:t>Toản là người rất yêu nước, căm thù </a:t>
            </a:r>
            <a:r>
              <a:rPr lang="vi-VN" sz="4000" dirty="0" smtClean="0">
                <a:solidFill>
                  <a:srgbClr val="0000CC"/>
                </a:solidFill>
                <a:latin typeface="Times New Roman" panose="02020603050405020304" pitchFamily="18" charset="0"/>
                <a:ea typeface="Calibri" panose="020F0502020204030204" pitchFamily="34" charset="0"/>
              </a:rPr>
              <a:t>giặc</a:t>
            </a:r>
            <a:r>
              <a:rPr lang="en-US" sz="4000" dirty="0" smtClean="0">
                <a:solidFill>
                  <a:srgbClr val="0000CC"/>
                </a:solidFill>
                <a:latin typeface="Times New Roman" panose="02020603050405020304" pitchFamily="18" charset="0"/>
                <a:ea typeface="Calibri" panose="020F0502020204030204" pitchFamily="34" charset="0"/>
              </a:rPr>
              <a:t>.</a:t>
            </a:r>
            <a:endParaRPr lang="en-US" sz="4000" dirty="0">
              <a:solidFill>
                <a:srgbClr val="0000CC"/>
              </a:solidFill>
            </a:endParaRPr>
          </a:p>
        </p:txBody>
      </p:sp>
    </p:spTree>
    <p:custDataLst>
      <p:tags r:id="rId1"/>
    </p:custDataLst>
    <p:extLst>
      <p:ext uri="{BB962C8B-B14F-4D97-AF65-F5344CB8AC3E}">
        <p14:creationId xmlns:p14="http://schemas.microsoft.com/office/powerpoint/2010/main" val="992626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530" y="2756648"/>
            <a:ext cx="8955741" cy="833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prstClr val="black"/>
                </a:solidFill>
                <a:latin typeface="Times New Roman" panose="02020603050405020304" pitchFamily="18" charset="0"/>
                <a:cs typeface="Times New Roman" panose="02020603050405020304" pitchFamily="18" charset="0"/>
              </a:rPr>
              <a:t>LUYỆN ĐỌC LẠI</a:t>
            </a:r>
            <a:endParaRPr lang="en-US" sz="8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283041"/>
      </p:ext>
    </p:extLst>
  </p:cSld>
  <p:clrMapOvr>
    <a:masterClrMapping/>
  </p:clrMapOvr>
  <p:transition spd="slow" advClick="0" advTm="2000">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29" y="134470"/>
            <a:ext cx="11873753" cy="3046988"/>
          </a:xfrm>
          <a:prstGeom prst="rect">
            <a:avLst/>
          </a:prstGeom>
        </p:spPr>
        <p:txBody>
          <a:bodyPr wrap="square">
            <a:spAutoFit/>
          </a:bodyPr>
          <a:lstStyle/>
          <a:p>
            <a:pPr algn="ctr"/>
            <a:r>
              <a:rPr lang="vi-VN" sz="2400" b="1" dirty="0">
                <a:solidFill>
                  <a:srgbClr val="363636"/>
                </a:solidFill>
                <a:latin typeface="+mj-lt"/>
              </a:rPr>
              <a:t>BÓP NÁT QUẢ CAM</a:t>
            </a:r>
            <a:endParaRPr lang="vi-VN" sz="2400" dirty="0">
              <a:solidFill>
                <a:srgbClr val="363636"/>
              </a:solidFill>
              <a:latin typeface="+mj-lt"/>
            </a:endParaRPr>
          </a:p>
          <a:p>
            <a:pPr algn="just"/>
            <a:r>
              <a:rPr lang="en-US" sz="2400" dirty="0" smtClean="0">
                <a:solidFill>
                  <a:srgbClr val="363636"/>
                </a:solidFill>
                <a:latin typeface="+mj-lt"/>
              </a:rPr>
              <a:t>        </a:t>
            </a:r>
            <a:r>
              <a:rPr lang="vi-VN" sz="2400" dirty="0" smtClean="0">
                <a:solidFill>
                  <a:srgbClr val="363636"/>
                </a:solidFill>
                <a:latin typeface="+mj-lt"/>
              </a:rPr>
              <a:t>Giặc </a:t>
            </a:r>
            <a:r>
              <a:rPr lang="vi-VN" sz="2400" dirty="0">
                <a:solidFill>
                  <a:srgbClr val="363636"/>
                </a:solidFill>
                <a:latin typeface="+mj-lt"/>
              </a:rPr>
              <a:t>Nguyên cho sứ thần sang giả vờ mượn đường để xâm chiếm nước ta. Thấy sứ giặc ngang ngược, Trần Quốc Toản vô cùng căm giận.</a:t>
            </a:r>
          </a:p>
          <a:p>
            <a:pPr algn="just"/>
            <a:r>
              <a:rPr lang="en-US" sz="2400" dirty="0" smtClean="0">
                <a:solidFill>
                  <a:srgbClr val="363636"/>
                </a:solidFill>
                <a:latin typeface="+mj-lt"/>
              </a:rPr>
              <a:t>        </a:t>
            </a:r>
            <a:r>
              <a:rPr lang="vi-VN" sz="2400" dirty="0" smtClean="0">
                <a:solidFill>
                  <a:srgbClr val="363636"/>
                </a:solidFill>
                <a:latin typeface="+mj-lt"/>
              </a:rPr>
              <a:t>Biết </a:t>
            </a:r>
            <a:r>
              <a:rPr lang="vi-VN" sz="2400" dirty="0">
                <a:solidFill>
                  <a:srgbClr val="363636"/>
                </a:solidFill>
                <a:latin typeface="+mj-lt"/>
              </a:rPr>
              <a:t>vua họp bàn việc nước dưới thuyền rồng, Quốc Toản quyết đợi gặp nhà vua xin đánh giặc. Đợi mãi không gặp được vua, cậu liều chết xô mấy người lính gác, xăm xăm xuống bến.</a:t>
            </a:r>
          </a:p>
          <a:p>
            <a:pPr algn="just"/>
            <a:r>
              <a:rPr lang="en-US" sz="2400" dirty="0" smtClean="0">
                <a:solidFill>
                  <a:srgbClr val="363636"/>
                </a:solidFill>
                <a:latin typeface="+mj-lt"/>
              </a:rPr>
              <a:t>        </a:t>
            </a:r>
            <a:r>
              <a:rPr lang="vi-VN" sz="2400" dirty="0" smtClean="0">
                <a:solidFill>
                  <a:srgbClr val="363636"/>
                </a:solidFill>
                <a:latin typeface="+mj-lt"/>
              </a:rPr>
              <a:t>Gặp </a:t>
            </a:r>
            <a:r>
              <a:rPr lang="vi-VN" sz="2400" dirty="0">
                <a:solidFill>
                  <a:srgbClr val="363636"/>
                </a:solidFill>
                <a:latin typeface="+mj-lt"/>
              </a:rPr>
              <a:t>vua, Quốc Toản quỳ xuống tâu:</a:t>
            </a:r>
          </a:p>
          <a:p>
            <a:pPr algn="just"/>
            <a:r>
              <a:rPr lang="en-US" sz="2400" dirty="0" smtClean="0">
                <a:solidFill>
                  <a:srgbClr val="363636"/>
                </a:solidFill>
                <a:latin typeface="+mj-lt"/>
              </a:rPr>
              <a:t>        </a:t>
            </a:r>
            <a:r>
              <a:rPr lang="vi-VN" sz="2400" dirty="0" smtClean="0">
                <a:solidFill>
                  <a:srgbClr val="363636"/>
                </a:solidFill>
                <a:latin typeface="+mj-lt"/>
              </a:rPr>
              <a:t>- </a:t>
            </a:r>
            <a:r>
              <a:rPr lang="vi-VN" sz="2400" dirty="0">
                <a:solidFill>
                  <a:srgbClr val="363636"/>
                </a:solidFill>
                <a:latin typeface="+mj-lt"/>
              </a:rPr>
              <a:t>Cho giặc mượn đường là mất nước. Xin bệ hạ cho đánh!</a:t>
            </a:r>
          </a:p>
          <a:p>
            <a:pPr algn="just"/>
            <a:r>
              <a:rPr lang="en-US" sz="2400" dirty="0" smtClean="0">
                <a:solidFill>
                  <a:srgbClr val="363636"/>
                </a:solidFill>
                <a:latin typeface="+mj-lt"/>
              </a:rPr>
              <a:t>        </a:t>
            </a:r>
            <a:r>
              <a:rPr lang="vi-VN" sz="2400" dirty="0" smtClean="0">
                <a:solidFill>
                  <a:srgbClr val="363636"/>
                </a:solidFill>
                <a:latin typeface="+mj-lt"/>
              </a:rPr>
              <a:t>Nói </a:t>
            </a:r>
            <a:r>
              <a:rPr lang="vi-VN" sz="2400" dirty="0">
                <a:solidFill>
                  <a:srgbClr val="363636"/>
                </a:solidFill>
                <a:latin typeface="+mj-lt"/>
              </a:rPr>
              <a:t>xong, cậu tự đặt thanh gươm lên gáy, xin chịu tội.</a:t>
            </a:r>
            <a:endParaRPr lang="vi-VN" sz="2400" b="0" i="0" dirty="0">
              <a:solidFill>
                <a:srgbClr val="363636"/>
              </a:solidFill>
              <a:effectLst/>
              <a:latin typeface="+mj-lt"/>
            </a:endParaRPr>
          </a:p>
        </p:txBody>
      </p:sp>
      <p:sp>
        <p:nvSpPr>
          <p:cNvPr id="3" name="Rectangle 2"/>
          <p:cNvSpPr/>
          <p:nvPr/>
        </p:nvSpPr>
        <p:spPr>
          <a:xfrm>
            <a:off x="94128" y="3072348"/>
            <a:ext cx="11873753" cy="3785652"/>
          </a:xfrm>
          <a:prstGeom prst="rect">
            <a:avLst/>
          </a:prstGeom>
        </p:spPr>
        <p:txBody>
          <a:bodyPr wrap="square">
            <a:spAutoFit/>
          </a:bodyPr>
          <a:lstStyle/>
          <a:p>
            <a:pPr algn="just"/>
            <a:r>
              <a:rPr lang="en-US" sz="2400" dirty="0" smtClean="0">
                <a:solidFill>
                  <a:srgbClr val="363636"/>
                </a:solidFill>
                <a:latin typeface="+mj-lt"/>
              </a:rPr>
              <a:t>        </a:t>
            </a:r>
            <a:r>
              <a:rPr lang="vi-VN" sz="2400" dirty="0" smtClean="0">
                <a:solidFill>
                  <a:srgbClr val="363636"/>
                </a:solidFill>
                <a:latin typeface="+mj-lt"/>
              </a:rPr>
              <a:t>Vua </a:t>
            </a:r>
            <a:r>
              <a:rPr lang="vi-VN" sz="2400" dirty="0">
                <a:solidFill>
                  <a:srgbClr val="363636"/>
                </a:solidFill>
                <a:latin typeface="+mj-lt"/>
              </a:rPr>
              <a:t>cho Quốc Toản đứng dậy, ôn tồn bảo:</a:t>
            </a:r>
          </a:p>
          <a:p>
            <a:pPr algn="just"/>
            <a:r>
              <a:rPr lang="en-US" sz="2400" dirty="0" smtClean="0">
                <a:solidFill>
                  <a:srgbClr val="363636"/>
                </a:solidFill>
                <a:latin typeface="+mj-lt"/>
              </a:rPr>
              <a:t>        </a:t>
            </a:r>
            <a:r>
              <a:rPr lang="vi-VN" sz="2400" dirty="0" smtClean="0">
                <a:solidFill>
                  <a:srgbClr val="363636"/>
                </a:solidFill>
                <a:latin typeface="+mj-lt"/>
              </a:rPr>
              <a:t>- </a:t>
            </a:r>
            <a:r>
              <a:rPr lang="vi-VN" sz="2400" dirty="0">
                <a:solidFill>
                  <a:srgbClr val="363636"/>
                </a:solidFill>
                <a:latin typeface="+mj-lt"/>
              </a:rPr>
              <a:t>Quốc Toản làm trái phép nước, lẽ ra phải trị tội. Nhưng còn trẻ mà đã biết lo việc nước, ta có lời khen.</a:t>
            </a:r>
          </a:p>
          <a:p>
            <a:pPr algn="just"/>
            <a:r>
              <a:rPr lang="en-US" sz="2400" dirty="0" smtClean="0">
                <a:solidFill>
                  <a:srgbClr val="363636"/>
                </a:solidFill>
                <a:latin typeface="+mj-lt"/>
              </a:rPr>
              <a:t>        </a:t>
            </a:r>
            <a:r>
              <a:rPr lang="vi-VN" sz="2400" dirty="0" smtClean="0">
                <a:solidFill>
                  <a:srgbClr val="363636"/>
                </a:solidFill>
                <a:latin typeface="+mj-lt"/>
              </a:rPr>
              <a:t>Nói </a:t>
            </a:r>
            <a:r>
              <a:rPr lang="vi-VN" sz="2400" dirty="0">
                <a:solidFill>
                  <a:srgbClr val="363636"/>
                </a:solidFill>
                <a:latin typeface="+mj-lt"/>
              </a:rPr>
              <a:t>rồi, vua ban cho Quốc Toản một quả cam.</a:t>
            </a:r>
          </a:p>
          <a:p>
            <a:pPr algn="just"/>
            <a:r>
              <a:rPr lang="en-US" sz="2400" dirty="0" smtClean="0">
                <a:solidFill>
                  <a:srgbClr val="363636"/>
                </a:solidFill>
                <a:latin typeface="+mj-lt"/>
              </a:rPr>
              <a:t>        </a:t>
            </a:r>
            <a:r>
              <a:rPr lang="vi-VN" sz="2400" dirty="0" smtClean="0">
                <a:solidFill>
                  <a:srgbClr val="363636"/>
                </a:solidFill>
                <a:latin typeface="+mj-lt"/>
              </a:rPr>
              <a:t>Quốc </a:t>
            </a:r>
            <a:r>
              <a:rPr lang="vi-VN" sz="2400" dirty="0">
                <a:solidFill>
                  <a:srgbClr val="363636"/>
                </a:solidFill>
                <a:latin typeface="+mj-lt"/>
              </a:rPr>
              <a:t>Toản ấm ức bước lên bờ: "Vua ban cho cam quý nhưng xem ta như trẻ con, không cho dự bàn việc nước". Nghĩ đến quân giặc ngang ngược, cậu nghiến răng, hai bàn tay bóp chặt.</a:t>
            </a:r>
          </a:p>
          <a:p>
            <a:pPr algn="just"/>
            <a:r>
              <a:rPr lang="en-US" sz="2400" dirty="0" smtClean="0">
                <a:solidFill>
                  <a:srgbClr val="363636"/>
                </a:solidFill>
                <a:latin typeface="+mj-lt"/>
              </a:rPr>
              <a:t>         </a:t>
            </a:r>
            <a:r>
              <a:rPr lang="vi-VN" sz="2400" dirty="0" smtClean="0">
                <a:solidFill>
                  <a:srgbClr val="363636"/>
                </a:solidFill>
                <a:latin typeface="+mj-lt"/>
              </a:rPr>
              <a:t>Khi </a:t>
            </a:r>
            <a:r>
              <a:rPr lang="vi-VN" sz="2400" dirty="0">
                <a:solidFill>
                  <a:srgbClr val="363636"/>
                </a:solidFill>
                <a:latin typeface="+mj-lt"/>
              </a:rPr>
              <a:t>trở ra, Quốc Toản xoè tay cho mọi người xem cam quý. Nhưng quả cam đã nát từ bao giờ.</a:t>
            </a:r>
          </a:p>
          <a:p>
            <a:pPr algn="r"/>
            <a:r>
              <a:rPr lang="vi-VN" sz="2400" dirty="0">
                <a:solidFill>
                  <a:srgbClr val="363636"/>
                </a:solidFill>
                <a:latin typeface="+mj-lt"/>
              </a:rPr>
              <a:t>(</a:t>
            </a:r>
            <a:r>
              <a:rPr lang="vi-VN" sz="2400" i="1" dirty="0">
                <a:solidFill>
                  <a:srgbClr val="363636"/>
                </a:solidFill>
                <a:latin typeface="+mj-lt"/>
              </a:rPr>
              <a:t>Theo</a:t>
            </a:r>
            <a:r>
              <a:rPr lang="vi-VN" sz="2400" dirty="0">
                <a:solidFill>
                  <a:srgbClr val="363636"/>
                </a:solidFill>
                <a:latin typeface="+mj-lt"/>
              </a:rPr>
              <a:t> Nguyễn Huy Tưởng)</a:t>
            </a:r>
            <a:endParaRPr lang="vi-VN" sz="2400" b="0" i="0" dirty="0">
              <a:solidFill>
                <a:srgbClr val="363636"/>
              </a:solidFill>
              <a:effectLst/>
              <a:latin typeface="+mj-lt"/>
            </a:endParaRPr>
          </a:p>
        </p:txBody>
      </p:sp>
    </p:spTree>
    <p:extLst>
      <p:ext uri="{BB962C8B-B14F-4D97-AF65-F5344CB8AC3E}">
        <p14:creationId xmlns:p14="http://schemas.microsoft.com/office/powerpoint/2010/main" val="3307736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72016" y="2852583"/>
            <a:ext cx="7304531" cy="646331"/>
          </a:xfrm>
          <a:prstGeom prst="rect">
            <a:avLst/>
          </a:prstGeom>
        </p:spPr>
        <p:txBody>
          <a:bodyPr wrap="square">
            <a:spAutoFit/>
          </a:bodyPr>
          <a:lstStyle/>
          <a:p>
            <a:pPr algn="just"/>
            <a:r>
              <a:rPr lang="en-US" sz="3600" b="1" dirty="0">
                <a:latin typeface="Times New Roman" panose="02020603050405020304" pitchFamily="18" charset="0"/>
                <a:ea typeface="Calibri" panose="020F0502020204030204" pitchFamily="34" charset="0"/>
              </a:rPr>
              <a:t> </a:t>
            </a:r>
            <a:r>
              <a:rPr lang="en-US" sz="3600" b="1" dirty="0" smtClean="0">
                <a:latin typeface="Times New Roman" panose="02020603050405020304" pitchFamily="18" charset="0"/>
                <a:ea typeface="Calibri" panose="020F0502020204030204" pitchFamily="34" charset="0"/>
              </a:rPr>
              <a:t>       </a:t>
            </a:r>
            <a:endParaRPr lang="en-US" sz="3600" b="1" dirty="0">
              <a:latin typeface="Times New Roman" panose="02020603050405020304" pitchFamily="18" charset="0"/>
              <a:cs typeface="Times New Roman" panose="02020603050405020304" pitchFamily="18" charset="0"/>
            </a:endParaRPr>
          </a:p>
        </p:txBody>
      </p:sp>
      <p:pic>
        <p:nvPicPr>
          <p:cNvPr id="5" name="Picture 3" descr="C:\Users\Administrator\Application Data\Zamaan's Software\psc\screenshot.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9073"/>
          <a:stretch/>
        </p:blipFill>
        <p:spPr bwMode="auto">
          <a:xfrm>
            <a:off x="0" y="417229"/>
            <a:ext cx="2701591" cy="4242754"/>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1979712" y="363071"/>
            <a:ext cx="4044570" cy="2248181"/>
          </a:xfrm>
          <a:prstGeom prst="cloudCallout">
            <a:avLst>
              <a:gd name="adj1" fmla="val -53760"/>
              <a:gd name="adj2" fmla="val 51914"/>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imes New Roman" panose="02020603050405020304" pitchFamily="18" charset="0"/>
                <a:cs typeface="Times New Roman" panose="02020603050405020304" pitchFamily="18" charset="0"/>
              </a:rPr>
              <a:t>- Bài </a:t>
            </a:r>
            <a:r>
              <a:rPr lang="en-US" sz="3200" b="1" dirty="0" err="1" smtClean="0">
                <a:solidFill>
                  <a:srgbClr val="C00000"/>
                </a:solidFill>
                <a:latin typeface="Times New Roman" panose="02020603050405020304" pitchFamily="18" charset="0"/>
                <a:cs typeface="Times New Roman" panose="02020603050405020304" pitchFamily="18" charset="0"/>
              </a:rPr>
              <a:t>đọc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này</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cho</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em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biết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điều</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gì</a:t>
            </a:r>
            <a:r>
              <a:rPr lang="en-US" sz="3200" b="1" dirty="0" smtClean="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8" name="Picture 7" descr="C:\Users\Administrator\Application Data\Zamaan's Software\psc\screenshot.JPG"/>
          <p:cNvPicPr>
            <a:picLocks noChangeAspect="1" noChangeArrowheads="1"/>
          </p:cNvPicPr>
          <p:nvPr/>
        </p:nvPicPr>
        <p:blipFill>
          <a:blip r:embed="rId4">
            <a:clrChange>
              <a:clrFrom>
                <a:srgbClr val="C4B69C"/>
              </a:clrFrom>
              <a:clrTo>
                <a:srgbClr val="C4B69C">
                  <a:alpha val="0"/>
                </a:srgbClr>
              </a:clrTo>
            </a:clrChange>
            <a:extLst>
              <a:ext uri="{28A0092B-C50C-407E-A947-70E740481C1C}">
                <a14:useLocalDpi xmlns:a14="http://schemas.microsoft.com/office/drawing/2010/main" val="0"/>
              </a:ext>
            </a:extLst>
          </a:blip>
          <a:srcRect/>
          <a:stretch>
            <a:fillRect/>
          </a:stretch>
        </p:blipFill>
        <p:spPr bwMode="auto">
          <a:xfrm>
            <a:off x="8928663" y="3096977"/>
            <a:ext cx="2604272" cy="269588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2554941" y="3850012"/>
            <a:ext cx="6236286" cy="2619809"/>
          </a:xfrm>
          <a:prstGeom prst="wedgeRoundRectCallout">
            <a:avLst>
              <a:gd name="adj1" fmla="val 58529"/>
              <a:gd name="adj2" fmla="val -34888"/>
              <a:gd name="adj3" fmla="val 16667"/>
            </a:avLst>
          </a:prstGeom>
          <a:solidFill>
            <a:srgbClr val="C9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latin typeface="Times New Roman" panose="02020603050405020304" pitchFamily="18" charset="0"/>
                <a:ea typeface="Calibri" panose="020F0502020204030204" pitchFamily="34" charset="0"/>
              </a:rPr>
              <a:t>Bài </a:t>
            </a:r>
            <a:r>
              <a:rPr lang="en-US" sz="3200" b="1" dirty="0" err="1">
                <a:solidFill>
                  <a:schemeClr val="tx1"/>
                </a:solidFill>
                <a:latin typeface="Times New Roman" panose="02020603050405020304" pitchFamily="18" charset="0"/>
                <a:ea typeface="Calibri" panose="020F0502020204030204" pitchFamily="34" charset="0"/>
              </a:rPr>
              <a:t>đọc</a:t>
            </a:r>
            <a:r>
              <a:rPr lang="en-US" sz="3200" b="1" dirty="0">
                <a:solidFill>
                  <a:schemeClr val="tx1"/>
                </a:solidFill>
                <a:latin typeface="Times New Roman" panose="02020603050405020304" pitchFamily="18" charset="0"/>
                <a:ea typeface="Calibri" panose="020F0502020204030204" pitchFamily="34" charset="0"/>
              </a:rPr>
              <a:t> </a:t>
            </a:r>
            <a:r>
              <a:rPr lang="en-US" sz="3200" b="1" dirty="0" err="1">
                <a:solidFill>
                  <a:schemeClr val="tx1"/>
                </a:solidFill>
                <a:latin typeface="Times New Roman" panose="02020603050405020304" pitchFamily="18" charset="0"/>
                <a:ea typeface="Calibri" panose="020F0502020204030204" pitchFamily="34" charset="0"/>
              </a:rPr>
              <a:t>cho</a:t>
            </a:r>
            <a:r>
              <a:rPr lang="en-US" sz="3200" b="1" dirty="0">
                <a:solidFill>
                  <a:schemeClr val="tx1"/>
                </a:solidFill>
                <a:latin typeface="Times New Roman" panose="02020603050405020304" pitchFamily="18" charset="0"/>
                <a:ea typeface="Calibri" panose="020F0502020204030204" pitchFamily="34" charset="0"/>
              </a:rPr>
              <a:t> </a:t>
            </a:r>
            <a:r>
              <a:rPr lang="en-US" sz="3200" b="1" dirty="0" err="1">
                <a:solidFill>
                  <a:schemeClr val="tx1"/>
                </a:solidFill>
                <a:latin typeface="Times New Roman" panose="02020603050405020304" pitchFamily="18" charset="0"/>
                <a:ea typeface="Calibri" panose="020F0502020204030204" pitchFamily="34" charset="0"/>
              </a:rPr>
              <a:t>chúng</a:t>
            </a:r>
            <a:r>
              <a:rPr lang="en-US" sz="3200" b="1" dirty="0">
                <a:solidFill>
                  <a:schemeClr val="tx1"/>
                </a:solidFill>
                <a:latin typeface="Times New Roman" panose="02020603050405020304" pitchFamily="18" charset="0"/>
                <a:ea typeface="Calibri" panose="020F0502020204030204" pitchFamily="34" charset="0"/>
              </a:rPr>
              <a:t> ta </a:t>
            </a:r>
            <a:r>
              <a:rPr lang="en-US" sz="3200" b="1" dirty="0" err="1">
                <a:solidFill>
                  <a:schemeClr val="tx1"/>
                </a:solidFill>
                <a:latin typeface="Times New Roman" panose="02020603050405020304" pitchFamily="18" charset="0"/>
                <a:ea typeface="Calibri" panose="020F0502020204030204" pitchFamily="34" charset="0"/>
              </a:rPr>
              <a:t>thấy</a:t>
            </a:r>
            <a:r>
              <a:rPr lang="en-US" sz="3200" b="1" dirty="0">
                <a:solidFill>
                  <a:schemeClr val="tx1"/>
                </a:solidFill>
                <a:latin typeface="Times New Roman" panose="02020603050405020304" pitchFamily="18" charset="0"/>
                <a:ea typeface="Calibri" panose="020F0502020204030204" pitchFamily="34" charset="0"/>
              </a:rPr>
              <a:t> </a:t>
            </a:r>
            <a:r>
              <a:rPr lang="en-US" sz="3200" b="1" dirty="0" err="1">
                <a:solidFill>
                  <a:schemeClr val="tx1"/>
                </a:solidFill>
                <a:latin typeface="Times New Roman" panose="02020603050405020304" pitchFamily="18" charset="0"/>
                <a:cs typeface="Times New Roman" panose="02020603050405020304" pitchFamily="18" charset="0"/>
              </a:rPr>
              <a:t>Trần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Quốc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Toản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thiếu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anh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tuổi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nhỏ</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giàu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lòng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yêu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thù</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giặc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xâm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lược</a:t>
            </a:r>
            <a:r>
              <a:rPr lang="en-US" sz="3200" b="1" dirty="0">
                <a:solidFill>
                  <a:schemeClr val="tx1"/>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612106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1948879" y="293298"/>
            <a:ext cx="1077184" cy="1067371"/>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F6BCDF-9F5D-43EF-8D2F-74DA0EBB0C5C}"/>
              </a:ext>
            </a:extLst>
          </p:cNvPr>
          <p:cNvSpPr txBox="1"/>
          <p:nvPr/>
        </p:nvSpPr>
        <p:spPr>
          <a:xfrm>
            <a:off x="739332" y="1049171"/>
            <a:ext cx="10113877" cy="823752"/>
          </a:xfrm>
          <a:prstGeom prst="rect">
            <a:avLst/>
          </a:prstGeom>
          <a:noFill/>
        </p:spPr>
        <p:txBody>
          <a:bodyPr wrap="square" rtlCol="0">
            <a:spAutoFit/>
          </a:bodyPr>
          <a:lstStyle/>
          <a:p>
            <a:pPr algn="just">
              <a:lnSpc>
                <a:spcPct val="150000"/>
              </a:lnSpc>
            </a:pPr>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Xếp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14" name="Rounded Rectangle 21">
            <a:extLst>
              <a:ext uri="{FF2B5EF4-FFF2-40B4-BE49-F238E27FC236}">
                <a16:creationId xmlns:a16="http://schemas.microsoft.com/office/drawing/2014/main" id="{CE71BD4E-1EA2-493E-BC2E-EFBAA90FFBF1}"/>
              </a:ext>
            </a:extLst>
          </p:cNvPr>
          <p:cNvSpPr/>
          <p:nvPr/>
        </p:nvSpPr>
        <p:spPr>
          <a:xfrm>
            <a:off x="899715" y="1985866"/>
            <a:ext cx="3481751" cy="61536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Trần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Quốc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Toản</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21">
            <a:extLst>
              <a:ext uri="{FF2B5EF4-FFF2-40B4-BE49-F238E27FC236}">
                <a16:creationId xmlns:a16="http://schemas.microsoft.com/office/drawing/2014/main" id="{24C5FBEF-2A21-40DE-8BE1-EF06AD83A9B2}"/>
              </a:ext>
            </a:extLst>
          </p:cNvPr>
          <p:cNvSpPr/>
          <p:nvPr/>
        </p:nvSpPr>
        <p:spPr>
          <a:xfrm>
            <a:off x="4865835" y="1982672"/>
            <a:ext cx="1106211" cy="64387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vua</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21">
            <a:extLst>
              <a:ext uri="{FF2B5EF4-FFF2-40B4-BE49-F238E27FC236}">
                <a16:creationId xmlns:a16="http://schemas.microsoft.com/office/drawing/2014/main" id="{C742BEB3-E091-42BC-9214-0D21015316AB}"/>
              </a:ext>
            </a:extLst>
          </p:cNvPr>
          <p:cNvSpPr/>
          <p:nvPr/>
        </p:nvSpPr>
        <p:spPr>
          <a:xfrm>
            <a:off x="6360225" y="1985866"/>
            <a:ext cx="2772594" cy="66919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thuyền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rồng</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21">
            <a:extLst>
              <a:ext uri="{FF2B5EF4-FFF2-40B4-BE49-F238E27FC236}">
                <a16:creationId xmlns:a16="http://schemas.microsoft.com/office/drawing/2014/main" id="{4411DCF0-799C-43AA-B9AF-6833A91742CE}"/>
              </a:ext>
            </a:extLst>
          </p:cNvPr>
          <p:cNvSpPr/>
          <p:nvPr/>
        </p:nvSpPr>
        <p:spPr>
          <a:xfrm>
            <a:off x="9617188" y="1956752"/>
            <a:ext cx="2157470" cy="66979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quả</a:t>
            </a:r>
            <a:r>
              <a:rPr lang="en-US" sz="3600" dirty="0">
                <a:solidFill>
                  <a:schemeClr val="tx1"/>
                </a:solidFill>
                <a:latin typeface="Times New Roman" panose="02020603050405020304" pitchFamily="18" charset="0"/>
                <a:cs typeface="Times New Roman" panose="02020603050405020304" pitchFamily="18" charset="0"/>
              </a:rPr>
              <a:t> cam</a:t>
            </a:r>
          </a:p>
        </p:txBody>
      </p:sp>
      <p:sp>
        <p:nvSpPr>
          <p:cNvPr id="20" name="Rounded Rectangle 21">
            <a:extLst>
              <a:ext uri="{FF2B5EF4-FFF2-40B4-BE49-F238E27FC236}">
                <a16:creationId xmlns:a16="http://schemas.microsoft.com/office/drawing/2014/main" id="{084601DF-0996-4D45-B658-B09D435A134E}"/>
              </a:ext>
            </a:extLst>
          </p:cNvPr>
          <p:cNvSpPr/>
          <p:nvPr/>
        </p:nvSpPr>
        <p:spPr>
          <a:xfrm>
            <a:off x="2299793" y="2868019"/>
            <a:ext cx="1537143" cy="620131"/>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lính</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1">
            <a:extLst>
              <a:ext uri="{FF2B5EF4-FFF2-40B4-BE49-F238E27FC236}">
                <a16:creationId xmlns:a16="http://schemas.microsoft.com/office/drawing/2014/main" id="{844D462C-CD30-4B44-B584-0E705C638E9C}"/>
              </a:ext>
            </a:extLst>
          </p:cNvPr>
          <p:cNvSpPr/>
          <p:nvPr/>
        </p:nvSpPr>
        <p:spPr>
          <a:xfrm>
            <a:off x="4865835" y="2882087"/>
            <a:ext cx="1702572" cy="62013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sứ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thần</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3" name="Rounded Rectangle 21">
            <a:extLst>
              <a:ext uri="{FF2B5EF4-FFF2-40B4-BE49-F238E27FC236}">
                <a16:creationId xmlns:a16="http://schemas.microsoft.com/office/drawing/2014/main" id="{97141DF2-4FB5-4546-8EE5-3162669EE3BC}"/>
              </a:ext>
            </a:extLst>
          </p:cNvPr>
          <p:cNvSpPr/>
          <p:nvPr/>
        </p:nvSpPr>
        <p:spPr>
          <a:xfrm>
            <a:off x="7519618" y="2890571"/>
            <a:ext cx="2651323" cy="63167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thanh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gươm</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2">
            <a:extLst>
              <a:ext uri="{FF2B5EF4-FFF2-40B4-BE49-F238E27FC236}">
                <a16:creationId xmlns:a16="http://schemas.microsoft.com/office/drawing/2014/main" id="{7C8EF07B-6087-423C-9B81-17014807E57A}"/>
              </a:ext>
            </a:extLst>
          </p:cNvPr>
          <p:cNvSpPr/>
          <p:nvPr/>
        </p:nvSpPr>
        <p:spPr>
          <a:xfrm>
            <a:off x="2913841" y="293298"/>
            <a:ext cx="6892768" cy="778917"/>
          </a:xfrm>
          <a:prstGeom prst="roundRect">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Luyện</a:t>
            </a:r>
            <a:r>
              <a:rPr kumimoji="0" lang="en-US" sz="40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tập</a:t>
            </a:r>
            <a:r>
              <a:rPr kumimoji="0" lang="en-US" sz="40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theo</a:t>
            </a:r>
            <a:r>
              <a:rPr kumimoji="0" lang="en-US" sz="40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đọc</a:t>
            </a:r>
            <a:endParaRPr kumimoji="0" lang="en-US" sz="40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pSp>
        <p:nvGrpSpPr>
          <p:cNvPr id="9" name="Group 8"/>
          <p:cNvGrpSpPr/>
          <p:nvPr/>
        </p:nvGrpSpPr>
        <p:grpSpPr>
          <a:xfrm>
            <a:off x="1111347" y="3786267"/>
            <a:ext cx="4184866" cy="2665827"/>
            <a:chOff x="1463039" y="4192173"/>
            <a:chExt cx="4184866" cy="2665827"/>
          </a:xfrm>
        </p:grpSpPr>
        <p:sp>
          <p:nvSpPr>
            <p:cNvPr id="8" name="Rectangle 7"/>
            <p:cNvSpPr/>
            <p:nvPr/>
          </p:nvSpPr>
          <p:spPr>
            <a:xfrm>
              <a:off x="1463039" y="4192173"/>
              <a:ext cx="4184865" cy="2665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97935" y="4220309"/>
              <a:ext cx="4149970" cy="646331"/>
            </a:xfrm>
            <a:prstGeom prst="rect">
              <a:avLst/>
            </a:prstGeom>
            <a:solidFill>
              <a:srgbClr val="FF9999"/>
            </a:solidFill>
          </p:spPr>
          <p:txBody>
            <a:bodyPr wrap="square" rtlCol="0">
              <a:spAutoFit/>
            </a:bodyPr>
            <a:lstStyle/>
            <a:p>
              <a:pPr algn="ctr"/>
              <a:r>
                <a:rPr lang="en-US" sz="3600" b="1" dirty="0" err="1" smtClean="0">
                  <a:latin typeface="Times New Roman" panose="02020603050405020304" pitchFamily="18" charset="0"/>
                  <a:cs typeface="Times New Roman" panose="02020603050405020304" pitchFamily="18" charset="0"/>
                </a:rPr>
                <a:t>Từ</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ngữ</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chỉ</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người</a:t>
              </a:r>
              <a:endParaRPr lang="en-US" sz="3600" b="1" dirty="0">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6360225" y="3800461"/>
            <a:ext cx="4184866" cy="2665827"/>
            <a:chOff x="1463039" y="4192173"/>
            <a:chExt cx="4184866" cy="2665827"/>
          </a:xfrm>
        </p:grpSpPr>
        <p:sp>
          <p:nvSpPr>
            <p:cNvPr id="27" name="Rectangle 26"/>
            <p:cNvSpPr/>
            <p:nvPr/>
          </p:nvSpPr>
          <p:spPr>
            <a:xfrm>
              <a:off x="1463039" y="4192173"/>
              <a:ext cx="4184865" cy="2665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497935" y="4220309"/>
              <a:ext cx="4149970" cy="646331"/>
            </a:xfrm>
            <a:prstGeom prst="rect">
              <a:avLst/>
            </a:prstGeom>
            <a:solidFill>
              <a:srgbClr val="FF9999"/>
            </a:solidFill>
          </p:spPr>
          <p:txBody>
            <a:bodyPr wrap="square" rtlCol="0">
              <a:spAutoFit/>
            </a:bodyPr>
            <a:lstStyle/>
            <a:p>
              <a:pPr algn="ctr"/>
              <a:r>
                <a:rPr lang="en-US" sz="3600" b="1" dirty="0" err="1" smtClean="0">
                  <a:latin typeface="Times New Roman" panose="02020603050405020304" pitchFamily="18" charset="0"/>
                  <a:cs typeface="Times New Roman" panose="02020603050405020304" pitchFamily="18" charset="0"/>
                </a:rPr>
                <a:t>Từ</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ngữ</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chỉ</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vật</a:t>
              </a:r>
              <a:endParaRPr lang="en-US" sz="3600" b="1" dirty="0">
                <a:latin typeface="Times New Roman" panose="02020603050405020304" pitchFamily="18" charset="0"/>
                <a:cs typeface="Times New Roman" panose="02020603050405020304" pitchFamily="18" charset="0"/>
              </a:endParaRPr>
            </a:p>
          </p:txBody>
        </p:sp>
      </p:grpSp>
      <p:cxnSp>
        <p:nvCxnSpPr>
          <p:cNvPr id="4" name="Straight Connector 3"/>
          <p:cNvCxnSpPr/>
          <p:nvPr/>
        </p:nvCxnSpPr>
        <p:spPr>
          <a:xfrm>
            <a:off x="1322681" y="1799805"/>
            <a:ext cx="26759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72046" y="1799805"/>
            <a:ext cx="350813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85452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443 0.03102 L 0.05286 0.35486 " pathEditMode="relative" rAng="0" ptsTypes="AA">
                                      <p:cBhvr>
                                        <p:cTn id="18" dur="2000" fill="hold"/>
                                        <p:tgtEl>
                                          <p:spTgt spid="14"/>
                                        </p:tgtEl>
                                        <p:attrNameLst>
                                          <p:attrName>ppt_x</p:attrName>
                                          <p:attrName>ppt_y</p:attrName>
                                        </p:attrNameLst>
                                      </p:cBhvr>
                                      <p:rCtr x="2865" y="1618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1.11111E-6 L -0.30182 0.46412 " pathEditMode="relative" rAng="0" ptsTypes="AA">
                                      <p:cBhvr>
                                        <p:cTn id="22" dur="2000" fill="hold"/>
                                        <p:tgtEl>
                                          <p:spTgt spid="15"/>
                                        </p:tgtEl>
                                        <p:attrNameLst>
                                          <p:attrName>ppt_x</p:attrName>
                                          <p:attrName>ppt_y</p:attrName>
                                        </p:attrNameLst>
                                      </p:cBhvr>
                                      <p:rCtr x="-15091" y="23194"/>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70833E-6 4.07407E-6 L 0.08946 0.3243 " pathEditMode="relative" rAng="0" ptsTypes="AA">
                                      <p:cBhvr>
                                        <p:cTn id="26" dur="2000" fill="hold"/>
                                        <p:tgtEl>
                                          <p:spTgt spid="20"/>
                                        </p:tgtEl>
                                        <p:attrNameLst>
                                          <p:attrName>ppt_x</p:attrName>
                                          <p:attrName>ppt_y</p:attrName>
                                        </p:attrNameLst>
                                      </p:cBhvr>
                                      <p:rCtr x="4466" y="16204"/>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08333E-7 2.22222E-6 L -0.2207 0.42291 " pathEditMode="relative" rAng="0" ptsTypes="AA">
                                      <p:cBhvr>
                                        <p:cTn id="30" dur="2000" fill="hold"/>
                                        <p:tgtEl>
                                          <p:spTgt spid="21"/>
                                        </p:tgtEl>
                                        <p:attrNameLst>
                                          <p:attrName>ppt_x</p:attrName>
                                          <p:attrName>ppt_y</p:attrName>
                                        </p:attrNameLst>
                                      </p:cBhvr>
                                      <p:rCtr x="-11042" y="2113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54167E-6 -4.44444E-6 L 0.07356 0.35834 " pathEditMode="relative" rAng="0" ptsTypes="AA">
                                      <p:cBhvr>
                                        <p:cTn id="34" dur="2000" fill="hold"/>
                                        <p:tgtEl>
                                          <p:spTgt spid="16"/>
                                        </p:tgtEl>
                                        <p:attrNameLst>
                                          <p:attrName>ppt_x</p:attrName>
                                          <p:attrName>ppt_y</p:attrName>
                                        </p:attrNameLst>
                                      </p:cBhvr>
                                      <p:rCtr x="3672" y="1791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54167E-6 7.40741E-7 L -0.17474 0.46389 " pathEditMode="relative" rAng="0" ptsTypes="AA">
                                      <p:cBhvr>
                                        <p:cTn id="38" dur="2000" fill="hold"/>
                                        <p:tgtEl>
                                          <p:spTgt spid="19"/>
                                        </p:tgtEl>
                                        <p:attrNameLst>
                                          <p:attrName>ppt_x</p:attrName>
                                          <p:attrName>ppt_y</p:attrName>
                                        </p:attrNameLst>
                                      </p:cBhvr>
                                      <p:rCtr x="-8737" y="23194"/>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0.05469 0.02269 L -0.01562 0.42824 " pathEditMode="relative" rAng="0" ptsTypes="AA">
                                      <p:cBhvr>
                                        <p:cTn id="42" dur="2000" fill="hold"/>
                                        <p:tgtEl>
                                          <p:spTgt spid="23"/>
                                        </p:tgtEl>
                                        <p:attrNameLst>
                                          <p:attrName>ppt_x</p:attrName>
                                          <p:attrName>ppt_y</p:attrName>
                                        </p:attrNameLst>
                                      </p:cBhvr>
                                      <p:rCtr x="1953" y="2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B384AAB8-3730-4B57-8B49-02F6C3AF1F7D}"/>
              </a:ext>
            </a:extLst>
          </p:cNvPr>
          <p:cNvSpPr/>
          <p:nvPr/>
        </p:nvSpPr>
        <p:spPr>
          <a:xfrm>
            <a:off x="977025" y="2424735"/>
            <a:ext cx="3338342" cy="694300"/>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600" kern="0" dirty="0" err="1">
                <a:solidFill>
                  <a:srgbClr val="000000"/>
                </a:solidFill>
                <a:latin typeface="Times New Roman" panose="02020603050405020304" pitchFamily="18" charset="0"/>
                <a:cs typeface="Times New Roman" panose="02020603050405020304" pitchFamily="18" charset="0"/>
                <a:sym typeface="Arial"/>
              </a:rPr>
              <a:t>Trần</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Quốc</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Toản</a:t>
            </a:r>
            <a:endParaRPr lang="en-US" sz="3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 name="Rounded Rectangle 13">
            <a:extLst>
              <a:ext uri="{FF2B5EF4-FFF2-40B4-BE49-F238E27FC236}">
                <a16:creationId xmlns:a16="http://schemas.microsoft.com/office/drawing/2014/main" id="{374434A4-F7FD-40EA-AFF5-B4B3330AEA8E}"/>
              </a:ext>
            </a:extLst>
          </p:cNvPr>
          <p:cNvSpPr/>
          <p:nvPr/>
        </p:nvSpPr>
        <p:spPr>
          <a:xfrm>
            <a:off x="5336268" y="1455118"/>
            <a:ext cx="4645931" cy="805569"/>
          </a:xfrm>
          <a:prstGeom prst="roundRect">
            <a:avLst/>
          </a:prstGeom>
          <a:solidFill>
            <a:srgbClr val="92D050"/>
          </a:solidFill>
          <a:ln w="25400" cap="flat" cmpd="sng" algn="ctr">
            <a:solidFill>
              <a:srgbClr val="FC7D77">
                <a:lumMod val="20000"/>
                <a:lumOff val="8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tuổi</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trẻ</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mà</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dũng</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cảm</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6" name="Rounded Rectangle 14">
            <a:extLst>
              <a:ext uri="{FF2B5EF4-FFF2-40B4-BE49-F238E27FC236}">
                <a16:creationId xmlns:a16="http://schemas.microsoft.com/office/drawing/2014/main" id="{D8A0DC48-6CF5-47D5-871B-9D356BEAA50A}"/>
              </a:ext>
            </a:extLst>
          </p:cNvPr>
          <p:cNvSpPr/>
          <p:nvPr/>
        </p:nvSpPr>
        <p:spPr>
          <a:xfrm>
            <a:off x="5336268" y="2540195"/>
            <a:ext cx="6315800" cy="856274"/>
          </a:xfrm>
          <a:prstGeom prst="roundRect">
            <a:avLst/>
          </a:prstGeom>
          <a:solidFill>
            <a:srgbClr val="92D050"/>
          </a:solidFill>
          <a:ln w="25400" cap="flat" cmpd="sng" algn="ctr">
            <a:solidFill>
              <a:srgbClr val="FC7D77">
                <a:lumMod val="20000"/>
                <a:lumOff val="8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một</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cậu</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bé</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lòng</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yêu</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nước</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7" name="Rounded Rectangle 15">
            <a:extLst>
              <a:ext uri="{FF2B5EF4-FFF2-40B4-BE49-F238E27FC236}">
                <a16:creationId xmlns:a16="http://schemas.microsoft.com/office/drawing/2014/main" id="{1E6D61D9-CAE8-4EB4-B5FD-CAA29C15B296}"/>
              </a:ext>
            </a:extLst>
          </p:cNvPr>
          <p:cNvSpPr/>
          <p:nvPr/>
        </p:nvSpPr>
        <p:spPr>
          <a:xfrm>
            <a:off x="5336268" y="3674053"/>
            <a:ext cx="6315801" cy="1293712"/>
          </a:xfrm>
          <a:prstGeom prst="roundRect">
            <a:avLst/>
          </a:prstGeom>
          <a:solidFill>
            <a:srgbClr val="92D050"/>
          </a:solidFill>
          <a:ln w="25400" cap="flat" cmpd="sng" algn="ctr">
            <a:solidFill>
              <a:srgbClr val="FC7D77">
                <a:lumMod val="20000"/>
                <a:lumOff val="8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xô</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mấy</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người</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lính</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gác</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xăm</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xăm</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xuống</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bến</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để</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gặp</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vua</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cxnSp>
        <p:nvCxnSpPr>
          <p:cNvPr id="8" name="Straight Connector 7">
            <a:extLst>
              <a:ext uri="{FF2B5EF4-FFF2-40B4-BE49-F238E27FC236}">
                <a16:creationId xmlns:a16="http://schemas.microsoft.com/office/drawing/2014/main" id="{7900E46E-92D2-4254-9B63-4F0E964318E7}"/>
              </a:ext>
            </a:extLst>
          </p:cNvPr>
          <p:cNvCxnSpPr>
            <a:cxnSpLocks/>
          </p:cNvCxnSpPr>
          <p:nvPr/>
        </p:nvCxnSpPr>
        <p:spPr>
          <a:xfrm>
            <a:off x="4362431" y="2868722"/>
            <a:ext cx="973837" cy="1165396"/>
          </a:xfrm>
          <a:prstGeom prst="line">
            <a:avLst/>
          </a:prstGeom>
          <a:noFill/>
          <a:ln w="38100" cap="flat" cmpd="sng" algn="ctr">
            <a:solidFill>
              <a:schemeClr val="tx1"/>
            </a:solidFill>
            <a:prstDash val="solid"/>
          </a:ln>
          <a:effectLst/>
        </p:spPr>
      </p:cxnSp>
      <p:sp>
        <p:nvSpPr>
          <p:cNvPr id="10" name="Rectangle 9"/>
          <p:cNvSpPr/>
          <p:nvPr/>
        </p:nvSpPr>
        <p:spPr>
          <a:xfrm>
            <a:off x="587060" y="356672"/>
            <a:ext cx="10406744" cy="1200329"/>
          </a:xfrm>
          <a:prstGeom prst="rect">
            <a:avLst/>
          </a:prstGeom>
        </p:spPr>
        <p:txBody>
          <a:bodyPr wrap="square">
            <a:spAutoFit/>
          </a:bodyPr>
          <a:lstStyle/>
          <a:p>
            <a:pPr lvl="0" algn="just">
              <a:buClr>
                <a:srgbClr val="000000"/>
              </a:buClr>
            </a:pPr>
            <a:r>
              <a:rPr lang="en-US" sz="3600" kern="0" dirty="0">
                <a:latin typeface="Times New Roman" panose="02020603050405020304" pitchFamily="18" charset="0"/>
                <a:cs typeface="Times New Roman" panose="02020603050405020304" pitchFamily="18" charset="0"/>
                <a:sym typeface="Arial"/>
              </a:rPr>
              <a:t>2. </a:t>
            </a:r>
            <a:r>
              <a:rPr lang="en-US" sz="3600" kern="0" dirty="0" err="1">
                <a:latin typeface="Times New Roman" panose="02020603050405020304" pitchFamily="18" charset="0"/>
                <a:cs typeface="Times New Roman" panose="02020603050405020304" pitchFamily="18" charset="0"/>
                <a:sym typeface="Arial"/>
              </a:rPr>
              <a:t>Kết</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hợp</a:t>
            </a:r>
            <a:r>
              <a:rPr lang="en-US" sz="3600" kern="0" dirty="0">
                <a:latin typeface="Times New Roman" panose="02020603050405020304" pitchFamily="18" charset="0"/>
                <a:cs typeface="Times New Roman" panose="02020603050405020304" pitchFamily="18" charset="0"/>
                <a:sym typeface="Arial"/>
              </a:rPr>
              <a:t> ô </a:t>
            </a:r>
            <a:r>
              <a:rPr lang="en-US" sz="3600" kern="0" dirty="0" err="1">
                <a:latin typeface="Times New Roman" panose="02020603050405020304" pitchFamily="18" charset="0"/>
                <a:cs typeface="Times New Roman" panose="02020603050405020304" pitchFamily="18" charset="0"/>
                <a:sym typeface="Arial"/>
              </a:rPr>
              <a:t>chữ</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bên</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trái</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với</a:t>
            </a:r>
            <a:r>
              <a:rPr lang="en-US" sz="3600" kern="0" dirty="0">
                <a:latin typeface="Times New Roman" panose="02020603050405020304" pitchFamily="18" charset="0"/>
                <a:cs typeface="Times New Roman" panose="02020603050405020304" pitchFamily="18" charset="0"/>
                <a:sym typeface="Arial"/>
              </a:rPr>
              <a:t> ô </a:t>
            </a:r>
            <a:r>
              <a:rPr lang="en-US" sz="3600" kern="0" dirty="0" err="1">
                <a:latin typeface="Times New Roman" panose="02020603050405020304" pitchFamily="18" charset="0"/>
                <a:cs typeface="Times New Roman" panose="02020603050405020304" pitchFamily="18" charset="0"/>
                <a:sym typeface="Arial"/>
              </a:rPr>
              <a:t>chữ</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bên</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phải</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để</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tạo</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câu</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nêu</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hoạt</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động</a:t>
            </a:r>
            <a:r>
              <a:rPr lang="en-US" sz="3600" kern="0" dirty="0">
                <a:latin typeface="Times New Roman" panose="02020603050405020304" pitchFamily="18" charset="0"/>
                <a:cs typeface="Times New Roman" panose="02020603050405020304" pitchFamily="18" charset="0"/>
                <a:sym typeface="Arial"/>
              </a:rPr>
              <a:t>.</a:t>
            </a:r>
            <a:endParaRPr lang="vi-VN" sz="3600" kern="0" dirty="0">
              <a:latin typeface="Times New Roman" panose="02020603050405020304" pitchFamily="18" charset="0"/>
              <a:cs typeface="Times New Roman" panose="02020603050405020304" pitchFamily="18" charset="0"/>
              <a:sym typeface="Arial"/>
            </a:endParaRPr>
          </a:p>
        </p:txBody>
      </p:sp>
      <p:cxnSp>
        <p:nvCxnSpPr>
          <p:cNvPr id="9" name="Straight Connector 8"/>
          <p:cNvCxnSpPr/>
          <p:nvPr/>
        </p:nvCxnSpPr>
        <p:spPr>
          <a:xfrm flipV="1">
            <a:off x="1177347" y="956836"/>
            <a:ext cx="3954575" cy="24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489742" y="955198"/>
            <a:ext cx="331808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531415" y="969109"/>
            <a:ext cx="1304061" cy="123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46212" y="1482929"/>
            <a:ext cx="2530596" cy="123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5945" y="5480047"/>
            <a:ext cx="11336123" cy="593304"/>
          </a:xfrm>
          <a:prstGeom prst="rect">
            <a:avLst/>
          </a:prstGeom>
        </p:spPr>
        <p:txBody>
          <a:bodyPr wrap="square">
            <a:spAutoFit/>
          </a:bodyPr>
          <a:lstStyle/>
          <a:p>
            <a:pPr algn="just">
              <a:lnSpc>
                <a:spcPct val="107000"/>
              </a:lnSpc>
              <a:spcAft>
                <a:spcPts val="0"/>
              </a:spcAft>
            </a:pP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ô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ô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315944" y="6085494"/>
            <a:ext cx="11336123" cy="593304"/>
          </a:xfrm>
          <a:prstGeom prst="rect">
            <a:avLst/>
          </a:prstGeom>
        </p:spPr>
        <p:txBody>
          <a:bodyPr wrap="square">
            <a:spAutoFit/>
          </a:bodyPr>
          <a:lstStyle/>
          <a:p>
            <a:pPr algn="just">
              <a:lnSpc>
                <a:spcPct val="107000"/>
              </a:lnSpc>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Ô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latin typeface="Times New Roman" panose="02020603050405020304" pitchFamily="18" charset="0"/>
                <a:ea typeface="Calibri" panose="020F0502020204030204" pitchFamily="34" charset="0"/>
                <a:cs typeface="Times New Roman" panose="02020603050405020304" pitchFamily="18" charset="0"/>
              </a:rPr>
              <a:t>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xô</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xăm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xăm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396779" y="3815447"/>
            <a:ext cx="645459"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xô</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9714332" y="3812241"/>
            <a:ext cx="1027015"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xăm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329544" y="4366216"/>
            <a:ext cx="2358274"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xăm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xuống</a:t>
            </a:r>
            <a:endParaRPr lang="en-US"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67432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2"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29" y="134470"/>
            <a:ext cx="11873753" cy="3046988"/>
          </a:xfrm>
          <a:prstGeom prst="rect">
            <a:avLst/>
          </a:prstGeom>
        </p:spPr>
        <p:txBody>
          <a:bodyPr wrap="square">
            <a:spAutoFit/>
          </a:bodyPr>
          <a:lstStyle/>
          <a:p>
            <a:pPr algn="ctr"/>
            <a:r>
              <a:rPr lang="vi-VN" sz="2400" b="1" dirty="0">
                <a:solidFill>
                  <a:srgbClr val="363636"/>
                </a:solidFill>
                <a:latin typeface="+mj-lt"/>
              </a:rPr>
              <a:t>BÓP NÁT QUẢ CAM</a:t>
            </a:r>
            <a:endParaRPr lang="vi-VN" sz="2400" dirty="0">
              <a:solidFill>
                <a:srgbClr val="363636"/>
              </a:solidFill>
              <a:latin typeface="+mj-lt"/>
            </a:endParaRPr>
          </a:p>
          <a:p>
            <a:pPr algn="just"/>
            <a:r>
              <a:rPr lang="en-US" sz="2400" dirty="0" smtClean="0">
                <a:solidFill>
                  <a:srgbClr val="363636"/>
                </a:solidFill>
                <a:latin typeface="+mj-lt"/>
              </a:rPr>
              <a:t>        </a:t>
            </a:r>
            <a:r>
              <a:rPr lang="vi-VN" sz="2400" dirty="0" smtClean="0">
                <a:solidFill>
                  <a:srgbClr val="363636"/>
                </a:solidFill>
                <a:latin typeface="+mj-lt"/>
              </a:rPr>
              <a:t>Giặc </a:t>
            </a:r>
            <a:r>
              <a:rPr lang="vi-VN" sz="2400" dirty="0">
                <a:solidFill>
                  <a:srgbClr val="363636"/>
                </a:solidFill>
                <a:latin typeface="+mj-lt"/>
              </a:rPr>
              <a:t>Nguyên cho sứ thần sang giả vờ mượn đường để xâm chiếm nước ta. Thấy sứ giặc ngang ngược, Trần Quốc Toản vô cùng căm giận.</a:t>
            </a:r>
          </a:p>
          <a:p>
            <a:pPr algn="just"/>
            <a:r>
              <a:rPr lang="en-US" sz="2400" dirty="0" smtClean="0">
                <a:solidFill>
                  <a:srgbClr val="363636"/>
                </a:solidFill>
                <a:latin typeface="+mj-lt"/>
              </a:rPr>
              <a:t>        </a:t>
            </a:r>
            <a:r>
              <a:rPr lang="vi-VN" sz="2400" dirty="0" smtClean="0">
                <a:solidFill>
                  <a:srgbClr val="363636"/>
                </a:solidFill>
                <a:latin typeface="+mj-lt"/>
              </a:rPr>
              <a:t>Biết </a:t>
            </a:r>
            <a:r>
              <a:rPr lang="vi-VN" sz="2400" dirty="0">
                <a:solidFill>
                  <a:srgbClr val="363636"/>
                </a:solidFill>
                <a:latin typeface="+mj-lt"/>
              </a:rPr>
              <a:t>vua họp bàn việc nước dưới thuyền rồng, Quốc Toản quyết đợi gặp nhà vua xin đánh giặc. Đợi mãi không gặp được vua, cậu liều chết xô mấy người lính gác, xăm xăm xuống bến.</a:t>
            </a:r>
          </a:p>
          <a:p>
            <a:pPr algn="just"/>
            <a:r>
              <a:rPr lang="en-US" sz="2400" dirty="0" smtClean="0">
                <a:solidFill>
                  <a:srgbClr val="363636"/>
                </a:solidFill>
                <a:latin typeface="+mj-lt"/>
              </a:rPr>
              <a:t>        </a:t>
            </a:r>
            <a:r>
              <a:rPr lang="vi-VN" sz="2400" dirty="0" smtClean="0">
                <a:solidFill>
                  <a:srgbClr val="363636"/>
                </a:solidFill>
                <a:latin typeface="+mj-lt"/>
              </a:rPr>
              <a:t>Gặp </a:t>
            </a:r>
            <a:r>
              <a:rPr lang="vi-VN" sz="2400" dirty="0">
                <a:solidFill>
                  <a:srgbClr val="363636"/>
                </a:solidFill>
                <a:latin typeface="+mj-lt"/>
              </a:rPr>
              <a:t>vua, Quốc Toản quỳ xuống tâu:</a:t>
            </a:r>
          </a:p>
          <a:p>
            <a:pPr algn="just"/>
            <a:r>
              <a:rPr lang="en-US" sz="2400" dirty="0" smtClean="0">
                <a:solidFill>
                  <a:srgbClr val="363636"/>
                </a:solidFill>
                <a:latin typeface="+mj-lt"/>
              </a:rPr>
              <a:t>        </a:t>
            </a:r>
            <a:r>
              <a:rPr lang="vi-VN" sz="2400" dirty="0" smtClean="0">
                <a:solidFill>
                  <a:srgbClr val="363636"/>
                </a:solidFill>
                <a:latin typeface="+mj-lt"/>
              </a:rPr>
              <a:t>- </a:t>
            </a:r>
            <a:r>
              <a:rPr lang="vi-VN" sz="2400" dirty="0">
                <a:solidFill>
                  <a:srgbClr val="363636"/>
                </a:solidFill>
                <a:latin typeface="+mj-lt"/>
              </a:rPr>
              <a:t>Cho giặc mượn đường là mất nước. Xin bệ hạ cho đánh!</a:t>
            </a:r>
          </a:p>
          <a:p>
            <a:pPr algn="just"/>
            <a:r>
              <a:rPr lang="en-US" sz="2400" dirty="0" smtClean="0">
                <a:solidFill>
                  <a:srgbClr val="363636"/>
                </a:solidFill>
                <a:latin typeface="+mj-lt"/>
              </a:rPr>
              <a:t>        </a:t>
            </a:r>
            <a:r>
              <a:rPr lang="vi-VN" sz="2400" dirty="0" smtClean="0">
                <a:solidFill>
                  <a:srgbClr val="363636"/>
                </a:solidFill>
                <a:latin typeface="+mj-lt"/>
              </a:rPr>
              <a:t>Nói </a:t>
            </a:r>
            <a:r>
              <a:rPr lang="vi-VN" sz="2400" dirty="0">
                <a:solidFill>
                  <a:srgbClr val="363636"/>
                </a:solidFill>
                <a:latin typeface="+mj-lt"/>
              </a:rPr>
              <a:t>xong, cậu tự đặt thanh gươm lên gáy, xin chịu tội.</a:t>
            </a:r>
            <a:endParaRPr lang="vi-VN" sz="2400" b="0" i="0" dirty="0">
              <a:solidFill>
                <a:srgbClr val="363636"/>
              </a:solidFill>
              <a:effectLst/>
              <a:latin typeface="+mj-lt"/>
            </a:endParaRPr>
          </a:p>
        </p:txBody>
      </p:sp>
      <p:sp>
        <p:nvSpPr>
          <p:cNvPr id="3" name="Rectangle 2"/>
          <p:cNvSpPr/>
          <p:nvPr/>
        </p:nvSpPr>
        <p:spPr>
          <a:xfrm>
            <a:off x="94128" y="3072348"/>
            <a:ext cx="11873753" cy="3785652"/>
          </a:xfrm>
          <a:prstGeom prst="rect">
            <a:avLst/>
          </a:prstGeom>
        </p:spPr>
        <p:txBody>
          <a:bodyPr wrap="square">
            <a:spAutoFit/>
          </a:bodyPr>
          <a:lstStyle/>
          <a:p>
            <a:pPr algn="just"/>
            <a:r>
              <a:rPr lang="en-US" sz="2400" dirty="0" smtClean="0">
                <a:solidFill>
                  <a:srgbClr val="363636"/>
                </a:solidFill>
                <a:latin typeface="+mj-lt"/>
              </a:rPr>
              <a:t>        </a:t>
            </a:r>
            <a:r>
              <a:rPr lang="vi-VN" sz="2400" dirty="0" smtClean="0">
                <a:solidFill>
                  <a:srgbClr val="363636"/>
                </a:solidFill>
                <a:latin typeface="+mj-lt"/>
              </a:rPr>
              <a:t>Vua </a:t>
            </a:r>
            <a:r>
              <a:rPr lang="vi-VN" sz="2400" dirty="0">
                <a:solidFill>
                  <a:srgbClr val="363636"/>
                </a:solidFill>
                <a:latin typeface="+mj-lt"/>
              </a:rPr>
              <a:t>cho Quốc Toản đứng dậy, ôn tồn bảo:</a:t>
            </a:r>
          </a:p>
          <a:p>
            <a:pPr algn="just"/>
            <a:r>
              <a:rPr lang="en-US" sz="2400" dirty="0" smtClean="0">
                <a:solidFill>
                  <a:srgbClr val="363636"/>
                </a:solidFill>
                <a:latin typeface="+mj-lt"/>
              </a:rPr>
              <a:t>        </a:t>
            </a:r>
            <a:r>
              <a:rPr lang="vi-VN" sz="2400" dirty="0" smtClean="0">
                <a:solidFill>
                  <a:srgbClr val="363636"/>
                </a:solidFill>
                <a:latin typeface="+mj-lt"/>
              </a:rPr>
              <a:t>- </a:t>
            </a:r>
            <a:r>
              <a:rPr lang="vi-VN" sz="2400" dirty="0">
                <a:solidFill>
                  <a:srgbClr val="363636"/>
                </a:solidFill>
                <a:latin typeface="+mj-lt"/>
              </a:rPr>
              <a:t>Quốc Toản làm trái phép nước, lẽ ra phải trị tội. Nhưng còn trẻ mà đã biết lo việc nước, ta có lời khen.</a:t>
            </a:r>
          </a:p>
          <a:p>
            <a:pPr algn="just"/>
            <a:r>
              <a:rPr lang="en-US" sz="2400" dirty="0" smtClean="0">
                <a:solidFill>
                  <a:srgbClr val="363636"/>
                </a:solidFill>
                <a:latin typeface="+mj-lt"/>
              </a:rPr>
              <a:t>        </a:t>
            </a:r>
            <a:r>
              <a:rPr lang="vi-VN" sz="2400" dirty="0" smtClean="0">
                <a:solidFill>
                  <a:srgbClr val="363636"/>
                </a:solidFill>
                <a:latin typeface="+mj-lt"/>
              </a:rPr>
              <a:t>Nói </a:t>
            </a:r>
            <a:r>
              <a:rPr lang="vi-VN" sz="2400" dirty="0">
                <a:solidFill>
                  <a:srgbClr val="363636"/>
                </a:solidFill>
                <a:latin typeface="+mj-lt"/>
              </a:rPr>
              <a:t>rồi, vua ban cho Quốc Toản một quả cam.</a:t>
            </a:r>
          </a:p>
          <a:p>
            <a:pPr algn="just"/>
            <a:r>
              <a:rPr lang="en-US" sz="2400" dirty="0" smtClean="0">
                <a:solidFill>
                  <a:srgbClr val="363636"/>
                </a:solidFill>
                <a:latin typeface="+mj-lt"/>
              </a:rPr>
              <a:t>        </a:t>
            </a:r>
            <a:r>
              <a:rPr lang="vi-VN" sz="2400" dirty="0" smtClean="0">
                <a:solidFill>
                  <a:srgbClr val="363636"/>
                </a:solidFill>
                <a:latin typeface="+mj-lt"/>
              </a:rPr>
              <a:t>Quốc </a:t>
            </a:r>
            <a:r>
              <a:rPr lang="vi-VN" sz="2400" dirty="0">
                <a:solidFill>
                  <a:srgbClr val="363636"/>
                </a:solidFill>
                <a:latin typeface="+mj-lt"/>
              </a:rPr>
              <a:t>Toản ấm ức bước lên bờ: "Vua ban cho cam quý nhưng xem ta như trẻ con, không cho dự bàn việc nước". Nghĩ đến quân giặc ngang ngược, cậu nghiến răng, hai bàn tay bóp chặt.</a:t>
            </a:r>
          </a:p>
          <a:p>
            <a:pPr algn="just"/>
            <a:r>
              <a:rPr lang="en-US" sz="2400" dirty="0" smtClean="0">
                <a:solidFill>
                  <a:srgbClr val="363636"/>
                </a:solidFill>
                <a:latin typeface="+mj-lt"/>
              </a:rPr>
              <a:t>         </a:t>
            </a:r>
            <a:r>
              <a:rPr lang="vi-VN" sz="2400" dirty="0" smtClean="0">
                <a:solidFill>
                  <a:srgbClr val="363636"/>
                </a:solidFill>
                <a:latin typeface="+mj-lt"/>
              </a:rPr>
              <a:t>Khi </a:t>
            </a:r>
            <a:r>
              <a:rPr lang="vi-VN" sz="2400" dirty="0">
                <a:solidFill>
                  <a:srgbClr val="363636"/>
                </a:solidFill>
                <a:latin typeface="+mj-lt"/>
              </a:rPr>
              <a:t>trở ra, Quốc Toản xoè tay cho mọi người xem cam quý. Nhưng quả cam đã nát từ bao giờ.</a:t>
            </a:r>
          </a:p>
          <a:p>
            <a:pPr algn="r"/>
            <a:r>
              <a:rPr lang="vi-VN" sz="2400" dirty="0">
                <a:solidFill>
                  <a:srgbClr val="363636"/>
                </a:solidFill>
                <a:latin typeface="+mj-lt"/>
              </a:rPr>
              <a:t>(</a:t>
            </a:r>
            <a:r>
              <a:rPr lang="vi-VN" sz="2400" i="1" dirty="0">
                <a:solidFill>
                  <a:srgbClr val="363636"/>
                </a:solidFill>
                <a:latin typeface="+mj-lt"/>
              </a:rPr>
              <a:t>Theo</a:t>
            </a:r>
            <a:r>
              <a:rPr lang="vi-VN" sz="2400" dirty="0">
                <a:solidFill>
                  <a:srgbClr val="363636"/>
                </a:solidFill>
                <a:latin typeface="+mj-lt"/>
              </a:rPr>
              <a:t> Nguyễn Huy Tưởng)</a:t>
            </a:r>
            <a:endParaRPr lang="vi-VN" sz="2400" b="0" i="0" dirty="0">
              <a:solidFill>
                <a:srgbClr val="363636"/>
              </a:solidFill>
              <a:effectLst/>
              <a:latin typeface="+mj-lt"/>
            </a:endParaRPr>
          </a:p>
        </p:txBody>
      </p:sp>
    </p:spTree>
    <p:extLst>
      <p:ext uri="{BB962C8B-B14F-4D97-AF65-F5344CB8AC3E}">
        <p14:creationId xmlns:p14="http://schemas.microsoft.com/office/powerpoint/2010/main" val="2149974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3">
            <a:extLst>
              <a:ext uri="{FF2B5EF4-FFF2-40B4-BE49-F238E27FC236}">
                <a16:creationId xmlns:a16="http://schemas.microsoft.com/office/drawing/2014/main" id="{374434A4-F7FD-40EA-AFF5-B4B3330AEA8E}"/>
              </a:ext>
            </a:extLst>
          </p:cNvPr>
          <p:cNvSpPr/>
          <p:nvPr/>
        </p:nvSpPr>
        <p:spPr>
          <a:xfrm>
            <a:off x="646212" y="3726025"/>
            <a:ext cx="7408575" cy="686943"/>
          </a:xfrm>
          <a:prstGeom prst="roundRect">
            <a:avLst/>
          </a:prstGeom>
          <a:solidFill>
            <a:srgbClr val="92D050"/>
          </a:solidFill>
          <a:ln w="25400" cap="flat" cmpd="sng" algn="ctr">
            <a:solidFill>
              <a:srgbClr val="FC7D77">
                <a:lumMod val="20000"/>
                <a:lumOff val="8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Trần</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Quốc</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3600" kern="0" dirty="0" err="1" smtClean="0">
                <a:solidFill>
                  <a:srgbClr val="000000"/>
                </a:solidFill>
                <a:latin typeface="Times New Roman" panose="02020603050405020304" pitchFamily="18" charset="0"/>
                <a:cs typeface="Times New Roman" panose="02020603050405020304" pitchFamily="18" charset="0"/>
                <a:sym typeface="Arial"/>
              </a:rPr>
              <a:t>Toản</a:t>
            </a:r>
            <a:r>
              <a:rPr lang="en-US" sz="3600" kern="0" dirty="0" smtClean="0">
                <a:solidFill>
                  <a:srgbClr val="000000"/>
                </a:solidFill>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tuổi</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trẻ</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mà</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dũng</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cảm</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6" name="Rounded Rectangle 14">
            <a:extLst>
              <a:ext uri="{FF2B5EF4-FFF2-40B4-BE49-F238E27FC236}">
                <a16:creationId xmlns:a16="http://schemas.microsoft.com/office/drawing/2014/main" id="{D8A0DC48-6CF5-47D5-871B-9D356BEAA50A}"/>
              </a:ext>
            </a:extLst>
          </p:cNvPr>
          <p:cNvSpPr/>
          <p:nvPr/>
        </p:nvSpPr>
        <p:spPr>
          <a:xfrm>
            <a:off x="646212" y="5126852"/>
            <a:ext cx="9371847" cy="694300"/>
          </a:xfrm>
          <a:prstGeom prst="roundRect">
            <a:avLst/>
          </a:prstGeom>
          <a:solidFill>
            <a:srgbClr val="92D050"/>
          </a:solidFill>
          <a:ln w="25400" cap="flat" cmpd="sng" algn="ctr">
            <a:solidFill>
              <a:srgbClr val="FC7D77">
                <a:lumMod val="20000"/>
                <a:lumOff val="8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Trần</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Quốc</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Toản</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một</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cậu</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bé</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lòng</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yêu</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nước</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7" name="Rounded Rectangle 15">
            <a:extLst>
              <a:ext uri="{FF2B5EF4-FFF2-40B4-BE49-F238E27FC236}">
                <a16:creationId xmlns:a16="http://schemas.microsoft.com/office/drawing/2014/main" id="{1E6D61D9-CAE8-4EB4-B5FD-CAA29C15B296}"/>
              </a:ext>
            </a:extLst>
          </p:cNvPr>
          <p:cNvSpPr/>
          <p:nvPr/>
        </p:nvSpPr>
        <p:spPr>
          <a:xfrm>
            <a:off x="646213" y="1884122"/>
            <a:ext cx="10891272" cy="1128019"/>
          </a:xfrm>
          <a:prstGeom prst="roundRect">
            <a:avLst/>
          </a:prstGeom>
          <a:solidFill>
            <a:srgbClr val="92D050"/>
          </a:solidFill>
          <a:ln w="25400" cap="flat" cmpd="sng" algn="ctr">
            <a:solidFill>
              <a:srgbClr val="FC7D77">
                <a:lumMod val="20000"/>
                <a:lumOff val="8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Trần</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Quốc</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Toản</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xô</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mấy</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người</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lính</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gác</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xăm</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xăm</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xuống</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bến</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để</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gặp</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600" b="0"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vua</a:t>
            </a:r>
            <a:r>
              <a:rPr kumimoji="0" lang="en-US" sz="36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 name="Rectangle 9"/>
          <p:cNvSpPr/>
          <p:nvPr/>
        </p:nvSpPr>
        <p:spPr>
          <a:xfrm>
            <a:off x="587060" y="356672"/>
            <a:ext cx="10406744" cy="1200329"/>
          </a:xfrm>
          <a:prstGeom prst="rect">
            <a:avLst/>
          </a:prstGeom>
        </p:spPr>
        <p:txBody>
          <a:bodyPr wrap="square">
            <a:spAutoFit/>
          </a:bodyPr>
          <a:lstStyle/>
          <a:p>
            <a:pPr lvl="0" algn="just">
              <a:buClr>
                <a:srgbClr val="000000"/>
              </a:buClr>
            </a:pPr>
            <a:r>
              <a:rPr lang="en-US" sz="3600" kern="0" dirty="0">
                <a:latin typeface="Times New Roman" panose="02020603050405020304" pitchFamily="18" charset="0"/>
                <a:cs typeface="Times New Roman" panose="02020603050405020304" pitchFamily="18" charset="0"/>
                <a:sym typeface="Arial"/>
              </a:rPr>
              <a:t>2. </a:t>
            </a:r>
            <a:r>
              <a:rPr lang="en-US" sz="3600" kern="0" dirty="0" err="1">
                <a:latin typeface="Times New Roman" panose="02020603050405020304" pitchFamily="18" charset="0"/>
                <a:cs typeface="Times New Roman" panose="02020603050405020304" pitchFamily="18" charset="0"/>
                <a:sym typeface="Arial"/>
              </a:rPr>
              <a:t>Kết</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hợp</a:t>
            </a:r>
            <a:r>
              <a:rPr lang="en-US" sz="3600" kern="0" dirty="0">
                <a:latin typeface="Times New Roman" panose="02020603050405020304" pitchFamily="18" charset="0"/>
                <a:cs typeface="Times New Roman" panose="02020603050405020304" pitchFamily="18" charset="0"/>
                <a:sym typeface="Arial"/>
              </a:rPr>
              <a:t> ô </a:t>
            </a:r>
            <a:r>
              <a:rPr lang="en-US" sz="3600" kern="0" dirty="0" err="1">
                <a:latin typeface="Times New Roman" panose="02020603050405020304" pitchFamily="18" charset="0"/>
                <a:cs typeface="Times New Roman" panose="02020603050405020304" pitchFamily="18" charset="0"/>
                <a:sym typeface="Arial"/>
              </a:rPr>
              <a:t>chữ</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bên</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trái</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với</a:t>
            </a:r>
            <a:r>
              <a:rPr lang="en-US" sz="3600" kern="0" dirty="0">
                <a:latin typeface="Times New Roman" panose="02020603050405020304" pitchFamily="18" charset="0"/>
                <a:cs typeface="Times New Roman" panose="02020603050405020304" pitchFamily="18" charset="0"/>
                <a:sym typeface="Arial"/>
              </a:rPr>
              <a:t> ô </a:t>
            </a:r>
            <a:r>
              <a:rPr lang="en-US" sz="3600" kern="0" dirty="0" err="1">
                <a:latin typeface="Times New Roman" panose="02020603050405020304" pitchFamily="18" charset="0"/>
                <a:cs typeface="Times New Roman" panose="02020603050405020304" pitchFamily="18" charset="0"/>
                <a:sym typeface="Arial"/>
              </a:rPr>
              <a:t>chữ</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bên</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phải</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để</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tạo</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câu</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nêu</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hoạt</a:t>
            </a:r>
            <a:r>
              <a:rPr lang="en-US" sz="3600" kern="0" dirty="0">
                <a:latin typeface="Times New Roman" panose="02020603050405020304" pitchFamily="18" charset="0"/>
                <a:cs typeface="Times New Roman" panose="02020603050405020304" pitchFamily="18" charset="0"/>
                <a:sym typeface="Arial"/>
              </a:rPr>
              <a:t> </a:t>
            </a:r>
            <a:r>
              <a:rPr lang="en-US" sz="3600" kern="0" dirty="0" err="1">
                <a:latin typeface="Times New Roman" panose="02020603050405020304" pitchFamily="18" charset="0"/>
                <a:cs typeface="Times New Roman" panose="02020603050405020304" pitchFamily="18" charset="0"/>
                <a:sym typeface="Arial"/>
              </a:rPr>
              <a:t>động</a:t>
            </a:r>
            <a:r>
              <a:rPr lang="en-US" sz="3600" kern="0" dirty="0">
                <a:latin typeface="Times New Roman" panose="02020603050405020304" pitchFamily="18" charset="0"/>
                <a:cs typeface="Times New Roman" panose="02020603050405020304" pitchFamily="18" charset="0"/>
                <a:sym typeface="Arial"/>
              </a:rPr>
              <a:t>.</a:t>
            </a:r>
            <a:endParaRPr lang="vi-VN" sz="3600" kern="0" dirty="0">
              <a:latin typeface="Times New Roman" panose="02020603050405020304" pitchFamily="18" charset="0"/>
              <a:cs typeface="Times New Roman" panose="02020603050405020304" pitchFamily="18" charset="0"/>
              <a:sym typeface="Arial"/>
            </a:endParaRPr>
          </a:p>
        </p:txBody>
      </p:sp>
      <p:cxnSp>
        <p:nvCxnSpPr>
          <p:cNvPr id="9" name="Straight Connector 8"/>
          <p:cNvCxnSpPr/>
          <p:nvPr/>
        </p:nvCxnSpPr>
        <p:spPr>
          <a:xfrm flipV="1">
            <a:off x="1177347" y="956836"/>
            <a:ext cx="3954575" cy="24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489742" y="955198"/>
            <a:ext cx="331808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531415" y="969109"/>
            <a:ext cx="1304061" cy="123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46212" y="1482929"/>
            <a:ext cx="2530596" cy="123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30178" y="1935288"/>
            <a:ext cx="645459"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xô</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157318" y="1931378"/>
            <a:ext cx="1027015"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xăm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869746" y="1931378"/>
            <a:ext cx="2654292"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xăm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xuống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720900" y="3278749"/>
            <a:ext cx="664147" cy="19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385047" y="2992079"/>
            <a:ext cx="4267959" cy="646331"/>
          </a:xfrm>
          <a:prstGeom prst="rect">
            <a:avLst/>
          </a:prstGeom>
        </p:spPr>
        <p:txBody>
          <a:bodyPr wrap="square">
            <a:spAutoFit/>
          </a:bodyPr>
          <a:lstStyle/>
          <a:p>
            <a:pPr lvl="0" algn="just">
              <a:buClr>
                <a:srgbClr val="000000"/>
              </a:buClr>
            </a:pPr>
            <a:r>
              <a:rPr lang="en-US" sz="3600" kern="0" dirty="0" err="1" smtClean="0">
                <a:latin typeface="Times New Roman" panose="02020603050405020304" pitchFamily="18" charset="0"/>
                <a:cs typeface="Times New Roman" panose="02020603050405020304" pitchFamily="18" charset="0"/>
                <a:sym typeface="Arial"/>
              </a:rPr>
              <a:t>Là</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câu</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nêu</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hoạt</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động</a:t>
            </a:r>
            <a:r>
              <a:rPr lang="en-US" sz="3600" kern="0" dirty="0" smtClean="0">
                <a:latin typeface="Times New Roman" panose="02020603050405020304" pitchFamily="18" charset="0"/>
                <a:cs typeface="Times New Roman" panose="02020603050405020304" pitchFamily="18" charset="0"/>
                <a:sym typeface="Arial"/>
              </a:rPr>
              <a:t>.</a:t>
            </a:r>
            <a:endParaRPr lang="vi-VN" sz="3600" kern="0" dirty="0">
              <a:latin typeface="Times New Roman" panose="02020603050405020304" pitchFamily="18" charset="0"/>
              <a:cs typeface="Times New Roman" panose="02020603050405020304" pitchFamily="18" charset="0"/>
              <a:sym typeface="Arial"/>
            </a:endParaRPr>
          </a:p>
        </p:txBody>
      </p:sp>
      <p:sp>
        <p:nvSpPr>
          <p:cNvPr id="24" name="Right Arrow 23"/>
          <p:cNvSpPr/>
          <p:nvPr/>
        </p:nvSpPr>
        <p:spPr>
          <a:xfrm>
            <a:off x="720900" y="4659243"/>
            <a:ext cx="664147" cy="19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85047" y="4372573"/>
            <a:ext cx="4267959" cy="646331"/>
          </a:xfrm>
          <a:prstGeom prst="rect">
            <a:avLst/>
          </a:prstGeom>
        </p:spPr>
        <p:txBody>
          <a:bodyPr wrap="square">
            <a:spAutoFit/>
          </a:bodyPr>
          <a:lstStyle/>
          <a:p>
            <a:pPr lvl="0" algn="just">
              <a:buClr>
                <a:srgbClr val="000000"/>
              </a:buClr>
            </a:pPr>
            <a:r>
              <a:rPr lang="en-US" sz="3600" kern="0" dirty="0" err="1" smtClean="0">
                <a:latin typeface="Times New Roman" panose="02020603050405020304" pitchFamily="18" charset="0"/>
                <a:cs typeface="Times New Roman" panose="02020603050405020304" pitchFamily="18" charset="0"/>
                <a:sym typeface="Arial"/>
              </a:rPr>
              <a:t>Là</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câu</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nêu</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đặc</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điểm</a:t>
            </a:r>
            <a:r>
              <a:rPr lang="en-US" sz="3600" kern="0" dirty="0" smtClean="0">
                <a:latin typeface="Times New Roman" panose="02020603050405020304" pitchFamily="18" charset="0"/>
                <a:cs typeface="Times New Roman" panose="02020603050405020304" pitchFamily="18" charset="0"/>
                <a:sym typeface="Arial"/>
              </a:rPr>
              <a:t>.</a:t>
            </a:r>
            <a:endParaRPr lang="vi-VN" sz="3600" kern="0" dirty="0">
              <a:latin typeface="Times New Roman" panose="02020603050405020304" pitchFamily="18" charset="0"/>
              <a:cs typeface="Times New Roman" panose="02020603050405020304" pitchFamily="18" charset="0"/>
              <a:sym typeface="Arial"/>
            </a:endParaRPr>
          </a:p>
        </p:txBody>
      </p:sp>
      <p:sp>
        <p:nvSpPr>
          <p:cNvPr id="26" name="Right Arrow 25"/>
          <p:cNvSpPr/>
          <p:nvPr/>
        </p:nvSpPr>
        <p:spPr>
          <a:xfrm>
            <a:off x="751144" y="6111349"/>
            <a:ext cx="635361" cy="236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85046" y="5881348"/>
            <a:ext cx="4267959" cy="646331"/>
          </a:xfrm>
          <a:prstGeom prst="rect">
            <a:avLst/>
          </a:prstGeom>
        </p:spPr>
        <p:txBody>
          <a:bodyPr wrap="square">
            <a:spAutoFit/>
          </a:bodyPr>
          <a:lstStyle/>
          <a:p>
            <a:pPr lvl="0" algn="just">
              <a:buClr>
                <a:srgbClr val="000000"/>
              </a:buClr>
            </a:pPr>
            <a:r>
              <a:rPr lang="en-US" sz="3600" kern="0" dirty="0" err="1" smtClean="0">
                <a:latin typeface="Times New Roman" panose="02020603050405020304" pitchFamily="18" charset="0"/>
                <a:cs typeface="Times New Roman" panose="02020603050405020304" pitchFamily="18" charset="0"/>
                <a:sym typeface="Arial"/>
              </a:rPr>
              <a:t>Là</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câu</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giới</a:t>
            </a:r>
            <a:r>
              <a:rPr lang="en-US" sz="3600" kern="0" dirty="0" smtClean="0">
                <a:latin typeface="Times New Roman" panose="02020603050405020304" pitchFamily="18" charset="0"/>
                <a:cs typeface="Times New Roman" panose="02020603050405020304" pitchFamily="18" charset="0"/>
                <a:sym typeface="Arial"/>
              </a:rPr>
              <a:t> </a:t>
            </a:r>
            <a:r>
              <a:rPr lang="en-US" sz="3600" kern="0" dirty="0" err="1" smtClean="0">
                <a:latin typeface="Times New Roman" panose="02020603050405020304" pitchFamily="18" charset="0"/>
                <a:cs typeface="Times New Roman" panose="02020603050405020304" pitchFamily="18" charset="0"/>
                <a:sym typeface="Arial"/>
              </a:rPr>
              <a:t>thiệu</a:t>
            </a:r>
            <a:r>
              <a:rPr lang="en-US" sz="3600" kern="0" dirty="0" smtClean="0">
                <a:latin typeface="Times New Roman" panose="02020603050405020304" pitchFamily="18" charset="0"/>
                <a:cs typeface="Times New Roman" panose="02020603050405020304" pitchFamily="18" charset="0"/>
                <a:sym typeface="Arial"/>
              </a:rPr>
              <a:t>.</a:t>
            </a:r>
            <a:endParaRPr lang="vi-VN" sz="3600" kern="0" dirty="0">
              <a:latin typeface="Times New Roman" panose="02020603050405020304" pitchFamily="18" charset="0"/>
              <a:cs typeface="Times New Roman" panose="02020603050405020304" pitchFamily="18" charset="0"/>
              <a:sym typeface="Arial"/>
            </a:endParaRPr>
          </a:p>
        </p:txBody>
      </p:sp>
      <p:sp>
        <p:nvSpPr>
          <p:cNvPr id="28" name="Right Arrow 27"/>
          <p:cNvSpPr/>
          <p:nvPr/>
        </p:nvSpPr>
        <p:spPr>
          <a:xfrm>
            <a:off x="969646" y="7405305"/>
            <a:ext cx="664147" cy="19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5553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plus(in)">
                                      <p:cBhvr>
                                        <p:cTn id="13" dur="2000"/>
                                        <p:tgtEl>
                                          <p:spTgt spid="16"/>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plus(in)">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p:bldP spid="16" grpId="0"/>
      <p:bldP spid="19" grpId="0"/>
      <p:bldP spid="4" grpId="0" animBg="1"/>
      <p:bldP spid="23" grpId="0"/>
      <p:bldP spid="24" grpId="0" animBg="1"/>
      <p:bldP spid="25" grpId="0"/>
      <p:bldP spid="26" grpId="0" animBg="1"/>
      <p:bldP spid="27"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2"/>
          <p:cNvSpPr>
            <a:spLocks noChangeArrowheads="1"/>
          </p:cNvSpPr>
          <p:nvPr/>
        </p:nvSpPr>
        <p:spPr bwMode="auto">
          <a:xfrm>
            <a:off x="2385182" y="2084294"/>
            <a:ext cx="9165842" cy="3092824"/>
          </a:xfrm>
          <a:prstGeom prst="roundRect">
            <a:avLst>
              <a:gd name="adj" fmla="val 16667"/>
            </a:avLst>
          </a:prstGeom>
          <a:solidFill>
            <a:schemeClr val="accent2">
              <a:lumMod val="50000"/>
            </a:schemeClr>
          </a:solidFill>
          <a:ln w="9525" algn="ctr">
            <a:solidFill>
              <a:srgbClr val="FFC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3"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680" y="363071"/>
            <a:ext cx="2399950" cy="504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48630" y="3189984"/>
            <a:ext cx="9372844" cy="1446550"/>
          </a:xfrm>
          <a:prstGeom prst="rect">
            <a:avLst/>
          </a:prstGeom>
        </p:spPr>
        <p:txBody>
          <a:bodyPr wrap="square">
            <a:spAutoFit/>
          </a:bodyPr>
          <a:lstStyle/>
          <a:p>
            <a:pPr>
              <a:spcBef>
                <a:spcPct val="0"/>
              </a:spcBef>
              <a:buClrTx/>
              <a:buSzTx/>
              <a:buFontTx/>
              <a:buNone/>
            </a:pPr>
            <a:r>
              <a:rPr lang="en-US" sz="4400" dirty="0" err="1">
                <a:solidFill>
                  <a:schemeClr val="bg1"/>
                </a:solidFill>
                <a:latin typeface="Times New Roman" panose="02020603050405020304" pitchFamily="18" charset="0"/>
                <a:cs typeface="Times New Roman" panose="02020603050405020304" pitchFamily="18" charset="0"/>
              </a:rPr>
              <a:t>Chú</a:t>
            </a:r>
            <a:r>
              <a:rPr lang="en-US" sz="4400" dirty="0">
                <a:solidFill>
                  <a:schemeClr val="bg1"/>
                </a:solidFill>
                <a:latin typeface="Times New Roman" panose="02020603050405020304" pitchFamily="18" charset="0"/>
                <a:cs typeface="Times New Roman" panose="02020603050405020304" pitchFamily="18" charset="0"/>
              </a:rPr>
              <a:t> ý </a:t>
            </a:r>
            <a:r>
              <a:rPr lang="en-US" sz="4400" dirty="0" err="1">
                <a:solidFill>
                  <a:schemeClr val="bg1"/>
                </a:solidFill>
                <a:latin typeface="Times New Roman" panose="02020603050405020304" pitchFamily="18" charset="0"/>
                <a:cs typeface="Times New Roman" panose="02020603050405020304" pitchFamily="18" charset="0"/>
              </a:rPr>
              <a:t>đọc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đúng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lời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người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chuyện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Ngắt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nghỉ</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nhấn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giọng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đúng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chỗ</a:t>
            </a:r>
            <a:r>
              <a:rPr lang="en-US" sz="4400" dirty="0">
                <a:solidFill>
                  <a:schemeClr val="bg1"/>
                </a:solidFill>
                <a:latin typeface="Times New Roman" panose="02020603050405020304" pitchFamily="18" charset="0"/>
                <a:cs typeface="Times New Roman" panose="02020603050405020304" pitchFamily="18" charset="0"/>
              </a:rPr>
              <a:t>.</a:t>
            </a:r>
            <a:endParaRPr lang="en-US" altLang="en-US" sz="20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48630" y="2269773"/>
            <a:ext cx="7760940" cy="769441"/>
          </a:xfrm>
          <a:prstGeom prst="rect">
            <a:avLst/>
          </a:prstGeom>
        </p:spPr>
        <p:txBody>
          <a:bodyPr wrap="square">
            <a:spAutoFit/>
          </a:bodyPr>
          <a:lstStyle/>
          <a:p>
            <a:pPr>
              <a:spcBef>
                <a:spcPct val="0"/>
              </a:spcBef>
              <a:buClrTx/>
              <a:buSzTx/>
              <a:buFontTx/>
              <a:buNone/>
            </a:pPr>
            <a:r>
              <a:rPr lang="en-US" sz="4400" u="sng" dirty="0" err="1" smtClean="0">
                <a:solidFill>
                  <a:schemeClr val="bg1"/>
                </a:solidFill>
                <a:latin typeface="Times New Roman" panose="02020603050405020304" pitchFamily="18" charset="0"/>
                <a:cs typeface="Times New Roman" panose="02020603050405020304" pitchFamily="18" charset="0"/>
              </a:rPr>
              <a:t>Lưu</a:t>
            </a:r>
            <a:r>
              <a:rPr lang="en-US" sz="4400" u="sng" dirty="0" smtClean="0">
                <a:solidFill>
                  <a:schemeClr val="bg1"/>
                </a:solidFill>
                <a:latin typeface="Times New Roman" panose="02020603050405020304" pitchFamily="18" charset="0"/>
                <a:cs typeface="Times New Roman" panose="02020603050405020304" pitchFamily="18" charset="0"/>
              </a:rPr>
              <a:t> ý </a:t>
            </a:r>
            <a:r>
              <a:rPr lang="en-US" sz="4400" u="sng" dirty="0" err="1" smtClean="0">
                <a:solidFill>
                  <a:schemeClr val="bg1"/>
                </a:solidFill>
                <a:latin typeface="Times New Roman" panose="02020603050405020304" pitchFamily="18" charset="0"/>
                <a:cs typeface="Times New Roman" panose="02020603050405020304" pitchFamily="18" charset="0"/>
              </a:rPr>
              <a:t>khi</a:t>
            </a:r>
            <a:r>
              <a:rPr lang="en-US" sz="4400" u="sng" dirty="0" smtClean="0">
                <a:solidFill>
                  <a:schemeClr val="bg1"/>
                </a:solidFill>
                <a:latin typeface="Times New Roman" panose="02020603050405020304" pitchFamily="18" charset="0"/>
                <a:cs typeface="Times New Roman" panose="02020603050405020304" pitchFamily="18" charset="0"/>
              </a:rPr>
              <a:t> </a:t>
            </a:r>
            <a:r>
              <a:rPr lang="en-US" sz="4400" u="sng" dirty="0" err="1" smtClean="0">
                <a:solidFill>
                  <a:schemeClr val="bg1"/>
                </a:solidFill>
                <a:latin typeface="Times New Roman" panose="02020603050405020304" pitchFamily="18" charset="0"/>
                <a:cs typeface="Times New Roman" panose="02020603050405020304" pitchFamily="18" charset="0"/>
              </a:rPr>
              <a:t>đọc</a:t>
            </a:r>
            <a:r>
              <a:rPr lang="en-US" sz="4400" u="sng" dirty="0" smtClean="0">
                <a:solidFill>
                  <a:schemeClr val="bg1"/>
                </a:solidFill>
                <a:latin typeface="Times New Roman" panose="02020603050405020304" pitchFamily="18" charset="0"/>
                <a:cs typeface="Times New Roman" panose="02020603050405020304" pitchFamily="18" charset="0"/>
              </a:rPr>
              <a:t>:</a:t>
            </a:r>
            <a:endParaRPr lang="en-US" altLang="en-US" sz="2000" b="1"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701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A2D1403-B7AB-4440-A9B5-3E71737860DF}"/>
              </a:ext>
            </a:extLst>
          </p:cNvPr>
          <p:cNvSpPr txBox="1">
            <a:spLocks/>
          </p:cNvSpPr>
          <p:nvPr/>
        </p:nvSpPr>
        <p:spPr>
          <a:xfrm>
            <a:off x="1997823" y="459506"/>
            <a:ext cx="8540686" cy="3268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5146719" y="1709117"/>
            <a:ext cx="1641796" cy="769441"/>
          </a:xfrm>
          <a:prstGeom prst="rect">
            <a:avLst/>
          </a:prstGeom>
        </p:spPr>
        <p:txBody>
          <a:bodyPr wrap="none">
            <a:spAutoFit/>
          </a:bodyPr>
          <a:lstStyle/>
          <a:p>
            <a:pPr>
              <a:spcBef>
                <a:spcPct val="0"/>
              </a:spcBef>
              <a:buClrTx/>
              <a:buSzTx/>
              <a:buFontTx/>
              <a:buNone/>
            </a:pPr>
            <a:r>
              <a:rPr lang="nl-NL" altLang="en-US" sz="4400" b="1" dirty="0">
                <a:solidFill>
                  <a:srgbClr val="FF0000"/>
                </a:solidFill>
                <a:latin typeface="Times New Roman" panose="02020603050405020304" pitchFamily="18" charset="0"/>
              </a:rPr>
              <a:t>gi</a:t>
            </a:r>
            <a:r>
              <a:rPr lang="nl-NL" altLang="en-US" sz="4400" b="1" dirty="0">
                <a:latin typeface="Times New Roman" panose="02020603050405020304" pitchFamily="18" charset="0"/>
              </a:rPr>
              <a:t>ả </a:t>
            </a:r>
            <a:r>
              <a:rPr lang="nl-NL" altLang="en-US" sz="4400" b="1" dirty="0" smtClean="0">
                <a:latin typeface="Times New Roman" panose="02020603050405020304" pitchFamily="18" charset="0"/>
              </a:rPr>
              <a:t>vờ</a:t>
            </a:r>
            <a:endParaRPr lang="en-US" altLang="en-US" sz="2000" b="1" dirty="0">
              <a:latin typeface="Times New Roman" panose="02020603050405020304" pitchFamily="18" charset="0"/>
            </a:endParaRPr>
          </a:p>
        </p:txBody>
      </p:sp>
      <p:sp>
        <p:nvSpPr>
          <p:cNvPr id="7" name="Rectangle 6"/>
          <p:cNvSpPr/>
          <p:nvPr/>
        </p:nvSpPr>
        <p:spPr>
          <a:xfrm>
            <a:off x="5146719" y="2371864"/>
            <a:ext cx="2800767" cy="769441"/>
          </a:xfrm>
          <a:prstGeom prst="rect">
            <a:avLst/>
          </a:prstGeom>
        </p:spPr>
        <p:txBody>
          <a:bodyPr wrap="none">
            <a:spAutoFit/>
          </a:bodyPr>
          <a:lstStyle/>
          <a:p>
            <a:pPr>
              <a:spcBef>
                <a:spcPct val="0"/>
              </a:spcBef>
              <a:buClrTx/>
              <a:buSzTx/>
              <a:buFontTx/>
              <a:buNone/>
            </a:pPr>
            <a:r>
              <a:rPr lang="nl-NL" altLang="en-US" sz="4400" b="1" dirty="0" smtClean="0">
                <a:solidFill>
                  <a:srgbClr val="FF0000"/>
                </a:solidFill>
                <a:latin typeface="Times New Roman" panose="02020603050405020304" pitchFamily="18" charset="0"/>
              </a:rPr>
              <a:t>x</a:t>
            </a:r>
            <a:r>
              <a:rPr lang="nl-NL" altLang="en-US" sz="4400" b="1" dirty="0" smtClean="0">
                <a:latin typeface="Times New Roman" panose="02020603050405020304" pitchFamily="18" charset="0"/>
              </a:rPr>
              <a:t>âm </a:t>
            </a:r>
            <a:r>
              <a:rPr lang="nl-NL" altLang="en-US" sz="4400" b="1" dirty="0" smtClean="0">
                <a:solidFill>
                  <a:srgbClr val="FF0000"/>
                </a:solidFill>
                <a:latin typeface="Times New Roman" panose="02020603050405020304" pitchFamily="18" charset="0"/>
              </a:rPr>
              <a:t>ch</a:t>
            </a:r>
            <a:r>
              <a:rPr lang="nl-NL" altLang="en-US" sz="4400" b="1" dirty="0" smtClean="0">
                <a:latin typeface="Times New Roman" panose="02020603050405020304" pitchFamily="18" charset="0"/>
              </a:rPr>
              <a:t>iếm</a:t>
            </a:r>
            <a:endParaRPr lang="en-US" altLang="en-US" sz="2000" b="1" dirty="0">
              <a:latin typeface="Times New Roman" panose="02020603050405020304" pitchFamily="18" charset="0"/>
            </a:endParaRPr>
          </a:p>
        </p:txBody>
      </p:sp>
      <p:sp>
        <p:nvSpPr>
          <p:cNvPr id="8" name="Rectangle 7"/>
          <p:cNvSpPr/>
          <p:nvPr/>
        </p:nvSpPr>
        <p:spPr>
          <a:xfrm>
            <a:off x="5138045" y="3017344"/>
            <a:ext cx="1915909" cy="769441"/>
          </a:xfrm>
          <a:prstGeom prst="rect">
            <a:avLst/>
          </a:prstGeom>
        </p:spPr>
        <p:txBody>
          <a:bodyPr wrap="none">
            <a:spAutoFit/>
          </a:bodyPr>
          <a:lstStyle/>
          <a:p>
            <a:pPr>
              <a:spcBef>
                <a:spcPct val="0"/>
              </a:spcBef>
              <a:buClrTx/>
              <a:buSzTx/>
              <a:buFontTx/>
              <a:buNone/>
            </a:pPr>
            <a:r>
              <a:rPr lang="nl-NL" altLang="en-US" sz="4400" b="1" dirty="0" smtClean="0">
                <a:latin typeface="Times New Roman" panose="02020603050405020304" pitchFamily="18" charset="0"/>
              </a:rPr>
              <a:t>c</a:t>
            </a:r>
            <a:r>
              <a:rPr lang="nl-NL" altLang="en-US" sz="4400" b="1" dirty="0" smtClean="0">
                <a:solidFill>
                  <a:srgbClr val="FF0000"/>
                </a:solidFill>
                <a:latin typeface="Times New Roman" panose="02020603050405020304" pitchFamily="18" charset="0"/>
              </a:rPr>
              <a:t>ưỡi</a:t>
            </a:r>
            <a:r>
              <a:rPr lang="nl-NL" altLang="en-US" sz="4400" b="1" dirty="0" smtClean="0">
                <a:latin typeface="Times New Roman" panose="02020603050405020304" pitchFamily="18" charset="0"/>
              </a:rPr>
              <a:t> cổ</a:t>
            </a:r>
            <a:endParaRPr lang="en-US" altLang="en-US" sz="2000" b="1" dirty="0">
              <a:latin typeface="Times New Roman" panose="02020603050405020304" pitchFamily="18" charset="0"/>
            </a:endParaRPr>
          </a:p>
        </p:txBody>
      </p:sp>
      <p:sp>
        <p:nvSpPr>
          <p:cNvPr id="10" name="Rectangle 9"/>
          <p:cNvSpPr/>
          <p:nvPr/>
        </p:nvSpPr>
        <p:spPr>
          <a:xfrm>
            <a:off x="5138045" y="3692243"/>
            <a:ext cx="3150221" cy="769441"/>
          </a:xfrm>
          <a:prstGeom prst="rect">
            <a:avLst/>
          </a:prstGeom>
        </p:spPr>
        <p:txBody>
          <a:bodyPr wrap="none">
            <a:spAutoFit/>
          </a:bodyPr>
          <a:lstStyle/>
          <a:p>
            <a:pPr>
              <a:spcBef>
                <a:spcPct val="0"/>
              </a:spcBef>
              <a:buClrTx/>
              <a:buSzTx/>
              <a:buFontTx/>
              <a:buNone/>
            </a:pPr>
            <a:r>
              <a:rPr lang="nl-NL" altLang="en-US" sz="4400" b="1" dirty="0" smtClean="0">
                <a:latin typeface="Times New Roman" panose="02020603050405020304" pitchFamily="18" charset="0"/>
              </a:rPr>
              <a:t>ngh</a:t>
            </a:r>
            <a:r>
              <a:rPr lang="nl-NL" altLang="en-US" sz="4400" b="1" dirty="0" smtClean="0">
                <a:solidFill>
                  <a:srgbClr val="FF0000"/>
                </a:solidFill>
                <a:latin typeface="Times New Roman" panose="02020603050405020304" pitchFamily="18" charset="0"/>
              </a:rPr>
              <a:t>iến</a:t>
            </a:r>
            <a:r>
              <a:rPr lang="nl-NL" altLang="en-US" sz="4400" b="1" dirty="0" smtClean="0">
                <a:latin typeface="Times New Roman" panose="02020603050405020304" pitchFamily="18" charset="0"/>
              </a:rPr>
              <a:t> </a:t>
            </a:r>
            <a:r>
              <a:rPr lang="nl-NL" altLang="en-US" sz="4400" b="1" dirty="0">
                <a:solidFill>
                  <a:srgbClr val="FF0000"/>
                </a:solidFill>
                <a:latin typeface="Times New Roman" panose="02020603050405020304" pitchFamily="18" charset="0"/>
              </a:rPr>
              <a:t>r</a:t>
            </a:r>
            <a:r>
              <a:rPr lang="nl-NL" altLang="en-US" sz="4400" b="1" dirty="0">
                <a:latin typeface="Times New Roman" panose="02020603050405020304" pitchFamily="18" charset="0"/>
              </a:rPr>
              <a:t>ăng</a:t>
            </a:r>
            <a:r>
              <a:rPr lang="nl-NL" altLang="en-US" sz="2000" b="1" dirty="0">
                <a:latin typeface="Times New Roman" panose="02020603050405020304" pitchFamily="18" charset="0"/>
              </a:rPr>
              <a:t>.</a:t>
            </a:r>
            <a:endParaRPr lang="en-US" altLang="en-US" sz="2000" b="1" dirty="0">
              <a:latin typeface="Times New Roman" panose="02020603050405020304" pitchFamily="18" charset="0"/>
            </a:endParaRPr>
          </a:p>
        </p:txBody>
      </p:sp>
    </p:spTree>
    <p:extLst>
      <p:ext uri="{BB962C8B-B14F-4D97-AF65-F5344CB8AC3E}">
        <p14:creationId xmlns:p14="http://schemas.microsoft.com/office/powerpoint/2010/main" val="1524144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29" y="134470"/>
            <a:ext cx="11873753" cy="461665"/>
          </a:xfrm>
          <a:prstGeom prst="rect">
            <a:avLst/>
          </a:prstGeom>
        </p:spPr>
        <p:txBody>
          <a:bodyPr wrap="square">
            <a:spAutoFit/>
          </a:bodyPr>
          <a:lstStyle/>
          <a:p>
            <a:pPr algn="ctr"/>
            <a:r>
              <a:rPr lang="vi-VN" sz="2400" b="1" dirty="0">
                <a:solidFill>
                  <a:srgbClr val="363636"/>
                </a:solidFill>
                <a:latin typeface="+mj-lt"/>
              </a:rPr>
              <a:t>BÓP NÁT QUẢ </a:t>
            </a:r>
            <a:r>
              <a:rPr lang="vi-VN" sz="2400" b="1" dirty="0" smtClean="0">
                <a:solidFill>
                  <a:srgbClr val="363636"/>
                </a:solidFill>
                <a:latin typeface="+mj-lt"/>
              </a:rPr>
              <a:t>CAM</a:t>
            </a:r>
            <a:endParaRPr lang="vi-VN" sz="2400" dirty="0">
              <a:solidFill>
                <a:srgbClr val="363636"/>
              </a:solidFill>
              <a:latin typeface="+mj-lt"/>
            </a:endParaRPr>
          </a:p>
        </p:txBody>
      </p:sp>
      <p:sp>
        <p:nvSpPr>
          <p:cNvPr id="3" name="Rectangle 2"/>
          <p:cNvSpPr/>
          <p:nvPr/>
        </p:nvSpPr>
        <p:spPr>
          <a:xfrm>
            <a:off x="204352" y="3209117"/>
            <a:ext cx="11873753" cy="1508105"/>
          </a:xfrm>
          <a:prstGeom prst="rect">
            <a:avLst/>
          </a:prstGeom>
        </p:spPr>
        <p:txBody>
          <a:bodyPr wrap="square">
            <a:spAutoFit/>
          </a:bodyPr>
          <a:lstStyle/>
          <a:p>
            <a:pPr algn="just"/>
            <a:r>
              <a:rPr lang="en-US" sz="2300" dirty="0" smtClean="0">
                <a:solidFill>
                  <a:srgbClr val="363636"/>
                </a:solidFill>
                <a:latin typeface="+mj-lt"/>
              </a:rPr>
              <a:t>        </a:t>
            </a:r>
            <a:r>
              <a:rPr lang="vi-VN" sz="2300" dirty="0" smtClean="0">
                <a:solidFill>
                  <a:srgbClr val="363636"/>
                </a:solidFill>
                <a:latin typeface="+mj-lt"/>
              </a:rPr>
              <a:t>Vua </a:t>
            </a:r>
            <a:r>
              <a:rPr lang="vi-VN" sz="2300" dirty="0">
                <a:solidFill>
                  <a:srgbClr val="363636"/>
                </a:solidFill>
                <a:latin typeface="+mj-lt"/>
              </a:rPr>
              <a:t>cho Quốc Toản đứng dậy, ôn tồn bảo:</a:t>
            </a:r>
          </a:p>
          <a:p>
            <a:pPr algn="just"/>
            <a:r>
              <a:rPr lang="en-US" sz="2300" dirty="0" smtClean="0">
                <a:solidFill>
                  <a:srgbClr val="363636"/>
                </a:solidFill>
                <a:latin typeface="+mj-lt"/>
              </a:rPr>
              <a:t>        </a:t>
            </a:r>
            <a:r>
              <a:rPr lang="vi-VN" sz="2300" dirty="0" smtClean="0">
                <a:solidFill>
                  <a:srgbClr val="363636"/>
                </a:solidFill>
                <a:latin typeface="+mj-lt"/>
              </a:rPr>
              <a:t>- </a:t>
            </a:r>
            <a:r>
              <a:rPr lang="vi-VN" sz="2300" dirty="0">
                <a:solidFill>
                  <a:srgbClr val="363636"/>
                </a:solidFill>
                <a:latin typeface="+mj-lt"/>
              </a:rPr>
              <a:t>Quốc Toản làm trái phép nước, lẽ ra phải trị tội. Nhưng còn trẻ mà đã biết lo việc nước, ta có lời khen.</a:t>
            </a:r>
          </a:p>
          <a:p>
            <a:pPr algn="just"/>
            <a:r>
              <a:rPr lang="en-US" sz="2300" dirty="0" smtClean="0">
                <a:solidFill>
                  <a:srgbClr val="363636"/>
                </a:solidFill>
                <a:latin typeface="+mj-lt"/>
              </a:rPr>
              <a:t>        </a:t>
            </a:r>
            <a:r>
              <a:rPr lang="vi-VN" sz="2300" dirty="0" smtClean="0">
                <a:solidFill>
                  <a:srgbClr val="363636"/>
                </a:solidFill>
                <a:latin typeface="+mj-lt"/>
              </a:rPr>
              <a:t>Nói </a:t>
            </a:r>
            <a:r>
              <a:rPr lang="vi-VN" sz="2300" dirty="0">
                <a:solidFill>
                  <a:srgbClr val="363636"/>
                </a:solidFill>
                <a:latin typeface="+mj-lt"/>
              </a:rPr>
              <a:t>rồi, vua ban cho Quốc Toản một quả cam</a:t>
            </a:r>
            <a:r>
              <a:rPr lang="vi-VN" sz="2300" dirty="0" smtClean="0">
                <a:solidFill>
                  <a:srgbClr val="363636"/>
                </a:solidFill>
                <a:latin typeface="+mj-lt"/>
              </a:rPr>
              <a:t>.</a:t>
            </a:r>
            <a:endParaRPr lang="vi-VN" sz="2300" dirty="0">
              <a:solidFill>
                <a:srgbClr val="363636"/>
              </a:solidFill>
              <a:latin typeface="+mj-lt"/>
            </a:endParaRPr>
          </a:p>
        </p:txBody>
      </p:sp>
      <p:sp>
        <p:nvSpPr>
          <p:cNvPr id="4" name="Rectangle 3"/>
          <p:cNvSpPr/>
          <p:nvPr/>
        </p:nvSpPr>
        <p:spPr>
          <a:xfrm>
            <a:off x="318248" y="630425"/>
            <a:ext cx="11649634" cy="1508105"/>
          </a:xfrm>
          <a:prstGeom prst="rect">
            <a:avLst/>
          </a:prstGeom>
        </p:spPr>
        <p:txBody>
          <a:bodyPr wrap="square">
            <a:spAutoFit/>
          </a:bodyPr>
          <a:lstStyle/>
          <a:p>
            <a:pPr algn="just"/>
            <a:r>
              <a:rPr lang="en-US" sz="2300" dirty="0" smtClean="0">
                <a:solidFill>
                  <a:srgbClr val="363636"/>
                </a:solidFill>
                <a:latin typeface="+mj-lt"/>
              </a:rPr>
              <a:t>        </a:t>
            </a:r>
            <a:r>
              <a:rPr lang="vi-VN" sz="2300" dirty="0" smtClean="0">
                <a:solidFill>
                  <a:srgbClr val="363636"/>
                </a:solidFill>
                <a:latin typeface="+mj-lt"/>
              </a:rPr>
              <a:t>Giặc </a:t>
            </a:r>
            <a:r>
              <a:rPr lang="vi-VN" sz="2300" dirty="0">
                <a:solidFill>
                  <a:srgbClr val="363636"/>
                </a:solidFill>
                <a:latin typeface="+mj-lt"/>
              </a:rPr>
              <a:t>Nguyên cho sứ thần sang giả vờ mượn đường để xâm chiếm nước ta. Thấy sứ giặc ngang ngược, Trần Quốc Toản vô cùng căm giận.</a:t>
            </a:r>
          </a:p>
          <a:p>
            <a:pPr algn="just"/>
            <a:r>
              <a:rPr lang="en-US" sz="2300" dirty="0" smtClean="0">
                <a:solidFill>
                  <a:srgbClr val="363636"/>
                </a:solidFill>
                <a:latin typeface="+mj-lt"/>
              </a:rPr>
              <a:t>        </a:t>
            </a:r>
            <a:r>
              <a:rPr lang="vi-VN" sz="2300" dirty="0" smtClean="0">
                <a:solidFill>
                  <a:srgbClr val="363636"/>
                </a:solidFill>
                <a:latin typeface="+mj-lt"/>
              </a:rPr>
              <a:t>Biết </a:t>
            </a:r>
            <a:r>
              <a:rPr lang="vi-VN" sz="2300" dirty="0">
                <a:solidFill>
                  <a:srgbClr val="363636"/>
                </a:solidFill>
                <a:latin typeface="+mj-lt"/>
              </a:rPr>
              <a:t>vua họp bàn việc nước dưới thuyền rồng, Quốc Toản quyết đợi gặp nhà vua xin đánh giặc. Đợi mãi không gặp được vua, cậu liều chết xô mấy người lính gác, xăm xăm xuống bến</a:t>
            </a:r>
            <a:r>
              <a:rPr lang="vi-VN" sz="2300" dirty="0" smtClean="0">
                <a:solidFill>
                  <a:srgbClr val="363636"/>
                </a:solidFill>
                <a:latin typeface="+mj-lt"/>
              </a:rPr>
              <a:t>.</a:t>
            </a:r>
            <a:endParaRPr lang="vi-VN" sz="2300" dirty="0">
              <a:solidFill>
                <a:srgbClr val="363636"/>
              </a:solidFill>
              <a:latin typeface="+mj-lt"/>
            </a:endParaRPr>
          </a:p>
        </p:txBody>
      </p:sp>
      <p:sp>
        <p:nvSpPr>
          <p:cNvPr id="5" name="Rectangle 4"/>
          <p:cNvSpPr/>
          <p:nvPr/>
        </p:nvSpPr>
        <p:spPr>
          <a:xfrm>
            <a:off x="204352" y="2110375"/>
            <a:ext cx="11653303" cy="1154162"/>
          </a:xfrm>
          <a:prstGeom prst="rect">
            <a:avLst/>
          </a:prstGeom>
        </p:spPr>
        <p:txBody>
          <a:bodyPr wrap="square">
            <a:spAutoFit/>
          </a:bodyPr>
          <a:lstStyle/>
          <a:p>
            <a:pPr algn="just"/>
            <a:r>
              <a:rPr lang="en-US" sz="2300" dirty="0" smtClean="0">
                <a:solidFill>
                  <a:srgbClr val="363636"/>
                </a:solidFill>
                <a:latin typeface="+mj-lt"/>
              </a:rPr>
              <a:t>         </a:t>
            </a:r>
            <a:r>
              <a:rPr lang="vi-VN" sz="2300" dirty="0" smtClean="0">
                <a:solidFill>
                  <a:srgbClr val="363636"/>
                </a:solidFill>
                <a:latin typeface="+mj-lt"/>
              </a:rPr>
              <a:t>Gặp </a:t>
            </a:r>
            <a:r>
              <a:rPr lang="vi-VN" sz="2300" dirty="0">
                <a:solidFill>
                  <a:srgbClr val="363636"/>
                </a:solidFill>
                <a:latin typeface="+mj-lt"/>
              </a:rPr>
              <a:t>vua, Quốc Toản quỳ xuống tâu:</a:t>
            </a:r>
          </a:p>
          <a:p>
            <a:pPr algn="just"/>
            <a:r>
              <a:rPr lang="en-US" sz="2300" dirty="0" smtClean="0">
                <a:solidFill>
                  <a:srgbClr val="363636"/>
                </a:solidFill>
                <a:latin typeface="+mj-lt"/>
              </a:rPr>
              <a:t>        </a:t>
            </a:r>
            <a:r>
              <a:rPr lang="vi-VN" sz="2300" dirty="0" smtClean="0">
                <a:solidFill>
                  <a:srgbClr val="363636"/>
                </a:solidFill>
                <a:latin typeface="+mj-lt"/>
              </a:rPr>
              <a:t>- </a:t>
            </a:r>
            <a:r>
              <a:rPr lang="vi-VN" sz="2300" dirty="0">
                <a:solidFill>
                  <a:srgbClr val="363636"/>
                </a:solidFill>
                <a:latin typeface="+mj-lt"/>
              </a:rPr>
              <a:t>Cho giặc mượn đường là mất nước. Xin bệ hạ cho đánh!</a:t>
            </a:r>
          </a:p>
          <a:p>
            <a:pPr algn="just"/>
            <a:r>
              <a:rPr lang="en-US" sz="2300" dirty="0" smtClean="0">
                <a:solidFill>
                  <a:srgbClr val="363636"/>
                </a:solidFill>
                <a:latin typeface="+mj-lt"/>
              </a:rPr>
              <a:t>        </a:t>
            </a:r>
            <a:r>
              <a:rPr lang="vi-VN" sz="2300" dirty="0" smtClean="0">
                <a:solidFill>
                  <a:srgbClr val="363636"/>
                </a:solidFill>
                <a:latin typeface="+mj-lt"/>
              </a:rPr>
              <a:t>Nói </a:t>
            </a:r>
            <a:r>
              <a:rPr lang="vi-VN" sz="2300" dirty="0">
                <a:solidFill>
                  <a:srgbClr val="363636"/>
                </a:solidFill>
                <a:latin typeface="+mj-lt"/>
              </a:rPr>
              <a:t>xong, cậu tự đặt thanh gươm lên gáy, xin chịu tội</a:t>
            </a:r>
            <a:r>
              <a:rPr lang="vi-VN" sz="2300" dirty="0" smtClean="0">
                <a:solidFill>
                  <a:srgbClr val="363636"/>
                </a:solidFill>
                <a:latin typeface="+mj-lt"/>
              </a:rPr>
              <a:t>.</a:t>
            </a:r>
            <a:r>
              <a:rPr lang="en-US" sz="2300" dirty="0" smtClean="0">
                <a:solidFill>
                  <a:srgbClr val="363636"/>
                </a:solidFill>
                <a:latin typeface="+mj-lt"/>
              </a:rPr>
              <a:t> </a:t>
            </a:r>
            <a:endParaRPr lang="vi-VN" sz="2300" b="0" i="0" dirty="0">
              <a:solidFill>
                <a:srgbClr val="363636"/>
              </a:solidFill>
              <a:effectLst/>
              <a:latin typeface="+mj-lt"/>
            </a:endParaRPr>
          </a:p>
        </p:txBody>
      </p:sp>
      <p:sp>
        <p:nvSpPr>
          <p:cNvPr id="6" name="Rectangle 5"/>
          <p:cNvSpPr/>
          <p:nvPr/>
        </p:nvSpPr>
        <p:spPr>
          <a:xfrm>
            <a:off x="94126" y="4717222"/>
            <a:ext cx="11873753" cy="1508105"/>
          </a:xfrm>
          <a:prstGeom prst="rect">
            <a:avLst/>
          </a:prstGeom>
        </p:spPr>
        <p:txBody>
          <a:bodyPr wrap="square">
            <a:spAutoFit/>
          </a:bodyPr>
          <a:lstStyle/>
          <a:p>
            <a:pPr algn="just"/>
            <a:r>
              <a:rPr lang="en-US" sz="2300" dirty="0" smtClean="0">
                <a:solidFill>
                  <a:srgbClr val="363636"/>
                </a:solidFill>
                <a:latin typeface="+mj-lt"/>
              </a:rPr>
              <a:t>         </a:t>
            </a:r>
            <a:r>
              <a:rPr lang="vi-VN" sz="2300" dirty="0" smtClean="0">
                <a:solidFill>
                  <a:srgbClr val="363636"/>
                </a:solidFill>
                <a:latin typeface="+mj-lt"/>
              </a:rPr>
              <a:t>Quốc </a:t>
            </a:r>
            <a:r>
              <a:rPr lang="vi-VN" sz="2300" dirty="0">
                <a:solidFill>
                  <a:srgbClr val="363636"/>
                </a:solidFill>
                <a:latin typeface="+mj-lt"/>
              </a:rPr>
              <a:t>Toản ấm ức bước lên bờ: "Vua ban cho cam quý nhưng xem ta như trẻ con, không cho dự bàn việc nước". Nghĩ đến quân giặc ngang ngược, cậu nghiến răng, hai bàn tay bóp chặt.</a:t>
            </a:r>
          </a:p>
          <a:p>
            <a:pPr algn="just"/>
            <a:r>
              <a:rPr lang="en-US" sz="2300" dirty="0" smtClean="0">
                <a:solidFill>
                  <a:srgbClr val="363636"/>
                </a:solidFill>
                <a:latin typeface="+mj-lt"/>
              </a:rPr>
              <a:t>         </a:t>
            </a:r>
            <a:r>
              <a:rPr lang="vi-VN" sz="2300" dirty="0" smtClean="0">
                <a:solidFill>
                  <a:srgbClr val="363636"/>
                </a:solidFill>
                <a:latin typeface="+mj-lt"/>
              </a:rPr>
              <a:t>Khi </a:t>
            </a:r>
            <a:r>
              <a:rPr lang="vi-VN" sz="2300" dirty="0">
                <a:solidFill>
                  <a:srgbClr val="363636"/>
                </a:solidFill>
                <a:latin typeface="+mj-lt"/>
              </a:rPr>
              <a:t>trở ra, Quốc Toản xoè tay cho mọi người xem cam quý. Nhưng quả cam đã nát từ bao giờ.</a:t>
            </a:r>
          </a:p>
          <a:p>
            <a:pPr algn="r"/>
            <a:r>
              <a:rPr lang="vi-VN" sz="2300" dirty="0">
                <a:solidFill>
                  <a:srgbClr val="363636"/>
                </a:solidFill>
                <a:latin typeface="+mj-lt"/>
              </a:rPr>
              <a:t>(</a:t>
            </a:r>
            <a:r>
              <a:rPr lang="vi-VN" sz="2300" i="1" dirty="0">
                <a:solidFill>
                  <a:srgbClr val="363636"/>
                </a:solidFill>
                <a:latin typeface="+mj-lt"/>
              </a:rPr>
              <a:t>Theo</a:t>
            </a:r>
            <a:r>
              <a:rPr lang="vi-VN" sz="2300" dirty="0">
                <a:solidFill>
                  <a:srgbClr val="363636"/>
                </a:solidFill>
                <a:latin typeface="+mj-lt"/>
              </a:rPr>
              <a:t> Nguyễn Huy Tưởng)</a:t>
            </a:r>
            <a:endParaRPr lang="vi-VN" sz="2300" b="0" i="0" dirty="0">
              <a:solidFill>
                <a:srgbClr val="363636"/>
              </a:solidFill>
              <a:effectLst/>
              <a:latin typeface="+mj-lt"/>
            </a:endParaRPr>
          </a:p>
        </p:txBody>
      </p:sp>
      <p:sp>
        <p:nvSpPr>
          <p:cNvPr id="7" name="Oval 6"/>
          <p:cNvSpPr/>
          <p:nvPr/>
        </p:nvSpPr>
        <p:spPr>
          <a:xfrm>
            <a:off x="457200" y="657690"/>
            <a:ext cx="430306" cy="377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1</a:t>
            </a:r>
            <a:endParaRPr lang="en-US" b="1" dirty="0">
              <a:solidFill>
                <a:srgbClr val="FFFF00"/>
              </a:solidFill>
            </a:endParaRPr>
          </a:p>
        </p:txBody>
      </p:sp>
      <p:sp>
        <p:nvSpPr>
          <p:cNvPr id="8" name="Oval 7"/>
          <p:cNvSpPr/>
          <p:nvPr/>
        </p:nvSpPr>
        <p:spPr>
          <a:xfrm>
            <a:off x="457200" y="2137640"/>
            <a:ext cx="430306" cy="377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2</a:t>
            </a:r>
            <a:endParaRPr lang="en-US" b="1" dirty="0">
              <a:solidFill>
                <a:srgbClr val="FFFF00"/>
              </a:solidFill>
            </a:endParaRPr>
          </a:p>
        </p:txBody>
      </p:sp>
      <p:sp>
        <p:nvSpPr>
          <p:cNvPr id="9" name="Oval 8"/>
          <p:cNvSpPr/>
          <p:nvPr/>
        </p:nvSpPr>
        <p:spPr>
          <a:xfrm>
            <a:off x="389965" y="3237272"/>
            <a:ext cx="430306" cy="377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3</a:t>
            </a:r>
            <a:endParaRPr lang="en-US" b="1" dirty="0">
              <a:solidFill>
                <a:srgbClr val="FFFF00"/>
              </a:solidFill>
            </a:endParaRPr>
          </a:p>
        </p:txBody>
      </p:sp>
      <p:sp>
        <p:nvSpPr>
          <p:cNvPr id="10" name="Oval 9"/>
          <p:cNvSpPr/>
          <p:nvPr/>
        </p:nvSpPr>
        <p:spPr>
          <a:xfrm>
            <a:off x="318248" y="4686488"/>
            <a:ext cx="430306" cy="377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4</a:t>
            </a:r>
            <a:endParaRPr lang="en-US" b="1" dirty="0">
              <a:solidFill>
                <a:srgbClr val="FFFF00"/>
              </a:solidFill>
            </a:endParaRPr>
          </a:p>
        </p:txBody>
      </p:sp>
    </p:spTree>
    <p:extLst>
      <p:ext uri="{BB962C8B-B14F-4D97-AF65-F5344CB8AC3E}">
        <p14:creationId xmlns:p14="http://schemas.microsoft.com/office/powerpoint/2010/main" val="292957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1000" fill="hold"/>
                                        <p:tgtEl>
                                          <p:spTgt spid="4"/>
                                        </p:tgtEl>
                                        <p:attrNameLst>
                                          <p:attrName>style.color</p:attrName>
                                        </p:attrNameLst>
                                      </p:cBhvr>
                                      <p:to>
                                        <a:schemeClr val="accent2"/>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dir="cw">
                                      <p:cBhvr override="childStyle">
                                        <p:cTn id="20" dur="2000" fill="hold"/>
                                        <p:tgtEl>
                                          <p:spTgt spid="5"/>
                                        </p:tgtEl>
                                        <p:attrNameLst>
                                          <p:attrName>style.color</p:attrName>
                                        </p:attrNameLst>
                                      </p:cBhvr>
                                      <p:to>
                                        <a:schemeClr val="accent1"/>
                                      </p:to>
                                    </p:animClr>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0" nodeType="clickEffect">
                                  <p:stCondLst>
                                    <p:cond delay="0"/>
                                  </p:stCondLst>
                                  <p:childTnLst>
                                    <p:animClr clrSpc="rgb" dir="cw">
                                      <p:cBhvr override="childStyle">
                                        <p:cTn id="34" dur="2000" fill="hold"/>
                                        <p:tgtEl>
                                          <p:spTgt spid="6"/>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775" y="1085489"/>
            <a:ext cx="11256136" cy="4401205"/>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Giặc </a:t>
            </a:r>
            <a:r>
              <a:rPr lang="vi-VN" sz="4000" dirty="0">
                <a:latin typeface="Times New Roman" panose="02020603050405020304" pitchFamily="18" charset="0"/>
                <a:cs typeface="Times New Roman" panose="02020603050405020304" pitchFamily="18" charset="0"/>
              </a:rPr>
              <a:t>Nguyên cho sứ thần sang giả vờ mượn đường để xâm chiếm nước </a:t>
            </a:r>
            <a:r>
              <a:rPr lang="vi-VN" sz="4000" dirty="0" smtClean="0">
                <a:latin typeface="Times New Roman" panose="02020603050405020304" pitchFamily="18" charset="0"/>
                <a:cs typeface="Times New Roman" panose="02020603050405020304" pitchFamily="18" charset="0"/>
              </a:rPr>
              <a:t>ta.</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Thấy </a:t>
            </a:r>
            <a:r>
              <a:rPr lang="vi-VN" sz="4000" dirty="0">
                <a:latin typeface="Times New Roman" panose="02020603050405020304" pitchFamily="18" charset="0"/>
                <a:cs typeface="Times New Roman" panose="02020603050405020304" pitchFamily="18" charset="0"/>
              </a:rPr>
              <a:t>sứ giặc ngang ngược, Trần Quốc Toản vô cùng căm giận.</a:t>
            </a:r>
          </a:p>
          <a:p>
            <a:pPr algn="just"/>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Biết </a:t>
            </a:r>
            <a:r>
              <a:rPr lang="vi-VN" sz="4000" dirty="0">
                <a:latin typeface="Times New Roman" panose="02020603050405020304" pitchFamily="18" charset="0"/>
                <a:cs typeface="Times New Roman" panose="02020603050405020304" pitchFamily="18" charset="0"/>
              </a:rPr>
              <a:t>vua họp bàn việc nước dưới thuyền rồng, Quốc Toản quyết đợi gặp nhà vua xin đánh giặc. Đợi mãi không gặp được vua, cậu liều chết xô mấy người lính gác, xăm xăm xuống bến.</a:t>
            </a:r>
          </a:p>
        </p:txBody>
      </p:sp>
      <p:sp>
        <p:nvSpPr>
          <p:cNvPr id="4" name="Rectangle 3"/>
          <p:cNvSpPr/>
          <p:nvPr/>
        </p:nvSpPr>
        <p:spPr>
          <a:xfrm>
            <a:off x="3809098" y="329800"/>
            <a:ext cx="4567490" cy="539154"/>
          </a:xfrm>
          <a:prstGeom prst="rect">
            <a:avLst/>
          </a:prstGeom>
          <a:solidFill>
            <a:srgbClr val="FDF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Luyện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đọc</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đoạn</a:t>
            </a:r>
            <a:r>
              <a:rPr lang="en-US" sz="3600" b="1" dirty="0" smtClean="0">
                <a:solidFill>
                  <a:schemeClr val="tx1"/>
                </a:solidFill>
                <a:latin typeface="Times New Roman" panose="02020603050405020304" pitchFamily="18" charset="0"/>
                <a:cs typeface="Times New Roman" panose="02020603050405020304" pitchFamily="18" charset="0"/>
              </a:rPr>
              <a:t> 1</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879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1793" y="237832"/>
            <a:ext cx="1614403" cy="523218"/>
          </a:xfrm>
          <a:prstGeom prst="rect">
            <a:avLst/>
          </a:prstGeom>
          <a:solidFill>
            <a:schemeClr val="accent4">
              <a:lumMod val="60000"/>
              <a:lumOff val="40000"/>
            </a:schemeClr>
          </a:solidFill>
          <a:ln>
            <a:solidFill>
              <a:schemeClr val="tx1"/>
            </a:solidFill>
          </a:ln>
        </p:spPr>
        <p:txBody>
          <a:bodyPr wrap="square" lIns="91438" tIns="45719" rIns="91438" bIns="45719" rtlCol="0">
            <a:spAutoFit/>
          </a:bodyPr>
          <a:lstStyle/>
          <a:p>
            <a:pPr algn="just"/>
            <a:r>
              <a:rPr lang="en-US" sz="2800" b="1" dirty="0" err="1" smtClean="0">
                <a:solidFill>
                  <a:srgbClr val="C00000"/>
                </a:solidFill>
                <a:latin typeface="Times New Roman" panose="02020603050405020304" pitchFamily="18" charset="0"/>
                <a:cs typeface="Times New Roman" panose="02020603050405020304" pitchFamily="18" charset="0"/>
              </a:rPr>
              <a:t>Từ</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ngữ</a:t>
            </a:r>
            <a:r>
              <a:rPr lang="en-US" sz="2800" b="1" dirty="0" smtClean="0">
                <a:solidFill>
                  <a:srgbClr val="C00000"/>
                </a:solidFill>
                <a:latin typeface="Times New Roman" panose="02020603050405020304" pitchFamily="18" charset="0"/>
                <a:cs typeface="Times New Roman" panose="02020603050405020304" pitchFamily="18" charset="0"/>
              </a:rPr>
              <a:t>: </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5" name="Title 3"/>
          <p:cNvSpPr>
            <a:spLocks noGrp="1"/>
          </p:cNvSpPr>
          <p:nvPr>
            <p:ph type="title"/>
          </p:nvPr>
        </p:nvSpPr>
        <p:spPr>
          <a:xfrm>
            <a:off x="873427" y="1545005"/>
            <a:ext cx="3901226" cy="718466"/>
          </a:xfrm>
          <a:prstGeom prst="rect">
            <a:avLst/>
          </a:prstGeom>
        </p:spPr>
        <p:txBody>
          <a:bodyPr wrap="square">
            <a:spAutoFit/>
          </a:bodyPr>
          <a:lstStyle/>
          <a:p>
            <a:pPr algn="just">
              <a:lnSpc>
                <a:spcPct val="107000"/>
              </a:lnSpc>
              <a:spcAft>
                <a:spcPts val="80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ea typeface="Calibri" panose="020F0502020204030204" pitchFamily="34" charset="0"/>
              <a:cs typeface="Times New Roman" panose="02020603050405020304" pitchFamily="18" charset="0"/>
            </a:endParaRPr>
          </a:p>
        </p:txBody>
      </p:sp>
      <p:sp>
        <p:nvSpPr>
          <p:cNvPr id="6" name="Title 3"/>
          <p:cNvSpPr txBox="1">
            <a:spLocks/>
          </p:cNvSpPr>
          <p:nvPr/>
        </p:nvSpPr>
        <p:spPr>
          <a:xfrm>
            <a:off x="4321493" y="1557044"/>
            <a:ext cx="6595057" cy="71846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7000"/>
              </a:lnSpc>
              <a:spcAft>
                <a:spcPts val="800"/>
              </a:spcAft>
            </a:pPr>
            <a:r>
              <a:rPr lang="en-US" sz="4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4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4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ắc</a:t>
            </a:r>
            <a:r>
              <a:rPr lang="en-US" sz="4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1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sp>
        <p:nvSpPr>
          <p:cNvPr id="2" name="Rectangle 1"/>
          <p:cNvSpPr/>
          <p:nvPr/>
        </p:nvSpPr>
        <p:spPr>
          <a:xfrm>
            <a:off x="345077" y="5568506"/>
            <a:ext cx="3677610" cy="646331"/>
          </a:xfrm>
          <a:prstGeom prst="rect">
            <a:avLst/>
          </a:prstGeom>
        </p:spPr>
        <p:txBody>
          <a:bodyPr wrap="none">
            <a:spAutoFit/>
          </a:bodyPr>
          <a:lstStyle/>
          <a:p>
            <a:r>
              <a:rPr lang="vi-VN" sz="3600" b="1" dirty="0">
                <a:latin typeface="Times New Roman" panose="02020603050405020304" pitchFamily="18" charset="0"/>
                <a:ea typeface="Calibri" panose="020F0502020204030204" pitchFamily="34" charset="0"/>
              </a:rPr>
              <a:t>Trần Quốc </a:t>
            </a:r>
            <a:r>
              <a:rPr lang="vi-VN" sz="3600" b="1" dirty="0" smtClean="0">
                <a:latin typeface="Times New Roman" panose="02020603050405020304" pitchFamily="18" charset="0"/>
                <a:ea typeface="Calibri" panose="020F0502020204030204" pitchFamily="34" charset="0"/>
              </a:rPr>
              <a:t>Toản</a:t>
            </a:r>
            <a:r>
              <a:rPr lang="en-US" sz="3600" b="1" dirty="0" smtClean="0">
                <a:latin typeface="Times New Roman" panose="02020603050405020304" pitchFamily="18" charset="0"/>
                <a:ea typeface="Calibri" panose="020F0502020204030204" pitchFamily="34" charset="0"/>
              </a:rPr>
              <a:t>:</a:t>
            </a:r>
            <a:r>
              <a:rPr lang="vi-VN" sz="3600" b="1" dirty="0" smtClean="0">
                <a:latin typeface="Times New Roman" panose="02020603050405020304" pitchFamily="18" charset="0"/>
                <a:ea typeface="Calibri" panose="020F0502020204030204" pitchFamily="34" charset="0"/>
              </a:rPr>
              <a:t> </a:t>
            </a:r>
            <a:endParaRPr lang="en-US" sz="4400" b="1" dirty="0"/>
          </a:p>
        </p:txBody>
      </p:sp>
      <p:sp>
        <p:nvSpPr>
          <p:cNvPr id="4" name="Rectangle 3"/>
          <p:cNvSpPr/>
          <p:nvPr/>
        </p:nvSpPr>
        <p:spPr>
          <a:xfrm>
            <a:off x="233461" y="5245341"/>
            <a:ext cx="3677610" cy="646331"/>
          </a:xfrm>
          <a:prstGeom prst="rect">
            <a:avLst/>
          </a:prstGeom>
        </p:spPr>
        <p:txBody>
          <a:bodyPr wrap="square">
            <a:spAutoFit/>
          </a:bodyPr>
          <a:lstStyle/>
          <a:p>
            <a:r>
              <a:rPr lang="en-US" sz="3600" dirty="0" smtClean="0">
                <a:latin typeface="+mj-lt"/>
              </a:rPr>
              <a:t>                                 </a:t>
            </a:r>
            <a:endParaRPr lang="en-US" sz="3600" dirty="0">
              <a:latin typeface="+mj-lt"/>
            </a:endParaRPr>
          </a:p>
        </p:txBody>
      </p:sp>
      <p:sp>
        <p:nvSpPr>
          <p:cNvPr id="5" name="Rectangle 4"/>
          <p:cNvSpPr/>
          <p:nvPr/>
        </p:nvSpPr>
        <p:spPr>
          <a:xfrm>
            <a:off x="345075" y="5557355"/>
            <a:ext cx="11846923" cy="1200329"/>
          </a:xfrm>
          <a:prstGeom prst="rect">
            <a:avLst/>
          </a:prstGeom>
        </p:spPr>
        <p:txBody>
          <a:bodyPr wrap="square">
            <a:spAutoFit/>
          </a:bodyPr>
          <a:lstStyle/>
          <a:p>
            <a:r>
              <a:rPr lang="en-US" sz="3600" dirty="0" smtClean="0">
                <a:latin typeface="+mj-lt"/>
              </a:rPr>
              <a:t>                                 </a:t>
            </a:r>
            <a:r>
              <a:rPr lang="vi-VN" sz="3600" dirty="0" smtClean="0">
                <a:latin typeface="+mj-lt"/>
              </a:rPr>
              <a:t>(</a:t>
            </a:r>
            <a:r>
              <a:rPr lang="vi-VN" sz="3600" dirty="0">
                <a:latin typeface="+mj-lt"/>
              </a:rPr>
              <a:t>1267 – 1285) là một thiếu niên anh hùng, tham gia kháng chiến chống giặc Nguyên.</a:t>
            </a:r>
            <a:endParaRPr lang="en-US" sz="3600" dirty="0">
              <a:latin typeface="+mj-lt"/>
            </a:endParaRPr>
          </a:p>
        </p:txBody>
      </p:sp>
      <p:sp>
        <p:nvSpPr>
          <p:cNvPr id="7" name="TextBox 6"/>
          <p:cNvSpPr txBox="1"/>
          <p:nvPr/>
        </p:nvSpPr>
        <p:spPr>
          <a:xfrm>
            <a:off x="5461336" y="84769"/>
            <a:ext cx="1614403" cy="523218"/>
          </a:xfrm>
          <a:prstGeom prst="rect">
            <a:avLst/>
          </a:prstGeom>
          <a:solidFill>
            <a:schemeClr val="accent4">
              <a:lumMod val="60000"/>
              <a:lumOff val="40000"/>
            </a:schemeClr>
          </a:solidFill>
          <a:ln>
            <a:solidFill>
              <a:schemeClr val="tx1"/>
            </a:solidFill>
          </a:ln>
        </p:spPr>
        <p:txBody>
          <a:bodyPr wrap="square" lIns="91438" tIns="45719" rIns="91438" bIns="45719" rtlCol="0">
            <a:spAutoFit/>
          </a:bodyPr>
          <a:lstStyle/>
          <a:p>
            <a:pPr algn="just"/>
            <a:r>
              <a:rPr lang="en-US" sz="2800" b="1" dirty="0" err="1" smtClean="0">
                <a:solidFill>
                  <a:srgbClr val="C00000"/>
                </a:solidFill>
                <a:latin typeface="Times New Roman" panose="02020603050405020304" pitchFamily="18" charset="0"/>
                <a:cs typeface="Times New Roman" panose="02020603050405020304" pitchFamily="18" charset="0"/>
              </a:rPr>
              <a:t>Từ</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ngữ</a:t>
            </a:r>
            <a:r>
              <a:rPr lang="en-US" sz="2800" b="1" dirty="0" smtClean="0">
                <a:solidFill>
                  <a:srgbClr val="C00000"/>
                </a:solidFill>
                <a:latin typeface="Times New Roman" panose="02020603050405020304" pitchFamily="18" charset="0"/>
                <a:cs typeface="Times New Roman" panose="02020603050405020304" pitchFamily="18" charset="0"/>
              </a:rPr>
              <a:t>: </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1026" name="Picture 2" descr="https://daivietkynhan.com/wp-content/uploads/2021/05/Tran-Quoc-Toan-12.4x7.4-scaled-e1620812593112-600x6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1" y="641606"/>
            <a:ext cx="6275260" cy="47621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7508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ags/tag10.xml><?xml version="1.0" encoding="utf-8"?>
<p:tagLst xmlns:a="http://schemas.openxmlformats.org/drawingml/2006/main" xmlns:r="http://schemas.openxmlformats.org/officeDocument/2006/relationships" xmlns:p="http://schemas.openxmlformats.org/presentationml/2006/main">
  <p:tag name="TIMING" val="|21.8"/>
</p:tagLst>
</file>

<file path=ppt/tags/tag11.xml><?xml version="1.0" encoding="utf-8"?>
<p:tagLst xmlns:a="http://schemas.openxmlformats.org/drawingml/2006/main" xmlns:r="http://schemas.openxmlformats.org/officeDocument/2006/relationships" xmlns:p="http://schemas.openxmlformats.org/presentationml/2006/main">
  <p:tag name="TIMING" val="|18.9"/>
</p:tagLst>
</file>

<file path=ppt/tags/tag12.xml><?xml version="1.0" encoding="utf-8"?>
<p:tagLst xmlns:a="http://schemas.openxmlformats.org/drawingml/2006/main" xmlns:r="http://schemas.openxmlformats.org/officeDocument/2006/relationships" xmlns:p="http://schemas.openxmlformats.org/presentationml/2006/main">
  <p:tag name="TIMING" val="|11.9"/>
</p:tagLst>
</file>

<file path=ppt/tags/tag13.xml><?xml version="1.0" encoding="utf-8"?>
<p:tagLst xmlns:a="http://schemas.openxmlformats.org/drawingml/2006/main" xmlns:r="http://schemas.openxmlformats.org/officeDocument/2006/relationships" xmlns:p="http://schemas.openxmlformats.org/presentationml/2006/main">
  <p:tag name="TIMING" val="|2.3|9.9"/>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 name="TIMING" val="|39.3|4.9|2.4|2.7|12.2|2.4|2.3"/>
</p:tagLst>
</file>

<file path=ppt/tags/tag15.xml><?xml version="1.0" encoding="utf-8"?>
<p:tagLst xmlns:a="http://schemas.openxmlformats.org/drawingml/2006/main" xmlns:r="http://schemas.openxmlformats.org/officeDocument/2006/relationships" xmlns:p="http://schemas.openxmlformats.org/presentationml/2006/main">
  <p:tag name="TIMING" val="|53.4"/>
</p:tagLst>
</file>

<file path=ppt/tags/tag16.xml><?xml version="1.0" encoding="utf-8"?>
<p:tagLst xmlns:a="http://schemas.openxmlformats.org/drawingml/2006/main" xmlns:r="http://schemas.openxmlformats.org/officeDocument/2006/relationships" xmlns:p="http://schemas.openxmlformats.org/presentationml/2006/main">
  <p:tag name="TIMING" val="|53.4"/>
</p:tagLst>
</file>

<file path=ppt/tags/tag2.xml><?xml version="1.0" encoding="utf-8"?>
<p:tagLst xmlns:a="http://schemas.openxmlformats.org/drawingml/2006/main" xmlns:r="http://schemas.openxmlformats.org/officeDocument/2006/relationships" xmlns:p="http://schemas.openxmlformats.org/presentationml/2006/main">
  <p:tag name="TIMING" val="|10.6"/>
</p:tagLst>
</file>

<file path=ppt/tags/tag3.xml><?xml version="1.0" encoding="utf-8"?>
<p:tagLst xmlns:a="http://schemas.openxmlformats.org/drawingml/2006/main" xmlns:r="http://schemas.openxmlformats.org/officeDocument/2006/relationships" xmlns:p="http://schemas.openxmlformats.org/presentationml/2006/main">
  <p:tag name="TIMING" val="|2.7|8"/>
</p:tagLst>
</file>

<file path=ppt/tags/tag4.xml><?xml version="1.0" encoding="utf-8"?>
<p:tagLst xmlns:a="http://schemas.openxmlformats.org/drawingml/2006/main" xmlns:r="http://schemas.openxmlformats.org/officeDocument/2006/relationships" xmlns:p="http://schemas.openxmlformats.org/presentationml/2006/main">
  <p:tag name="TIMING" val="|6.4"/>
</p:tagLst>
</file>

<file path=ppt/tags/tag5.xml><?xml version="1.0" encoding="utf-8"?>
<p:tagLst xmlns:a="http://schemas.openxmlformats.org/drawingml/2006/main" xmlns:r="http://schemas.openxmlformats.org/officeDocument/2006/relationships" xmlns:p="http://schemas.openxmlformats.org/presentationml/2006/main">
  <p:tag name="TIMING" val="|4.1|33.8"/>
</p:tagLst>
</file>

<file path=ppt/tags/tag6.xml><?xml version="1.0" encoding="utf-8"?>
<p:tagLst xmlns:a="http://schemas.openxmlformats.org/drawingml/2006/main" xmlns:r="http://schemas.openxmlformats.org/officeDocument/2006/relationships" xmlns:p="http://schemas.openxmlformats.org/presentationml/2006/main">
  <p:tag name="TIMING" val="|4.5|4.6"/>
</p:tagLst>
</file>

<file path=ppt/tags/tag7.xml><?xml version="1.0" encoding="utf-8"?>
<p:tagLst xmlns:a="http://schemas.openxmlformats.org/drawingml/2006/main" xmlns:r="http://schemas.openxmlformats.org/officeDocument/2006/relationships" xmlns:p="http://schemas.openxmlformats.org/presentationml/2006/main">
  <p:tag name="TIMING" val="|8.4|4.1|12.2"/>
</p:tagLst>
</file>

<file path=ppt/tags/tag8.xml><?xml version="1.0" encoding="utf-8"?>
<p:tagLst xmlns:a="http://schemas.openxmlformats.org/drawingml/2006/main" xmlns:r="http://schemas.openxmlformats.org/officeDocument/2006/relationships" xmlns:p="http://schemas.openxmlformats.org/presentationml/2006/main">
  <p:tag name="TIMING" val="|19.3"/>
</p:tagLst>
</file>

<file path=ppt/tags/tag9.xml><?xml version="1.0" encoding="utf-8"?>
<p:tagLst xmlns:a="http://schemas.openxmlformats.org/drawingml/2006/main" xmlns:r="http://schemas.openxmlformats.org/officeDocument/2006/relationships" xmlns:p="http://schemas.openxmlformats.org/presentationml/2006/main">
  <p:tag name="TIMING" val="|3.2|1.8"/>
</p:tagLst>
</file>

<file path=ppt/theme/theme1.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3007</TotalTime>
  <Words>1703</Words>
  <Application>Microsoft Office PowerPoint</Application>
  <PresentationFormat>Widescreen</PresentationFormat>
  <Paragraphs>142</Paragraphs>
  <Slides>30</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Microsoft YaHei</vt:lpstr>
      <vt:lpstr>Arial</vt:lpstr>
      <vt:lpstr>Arial-Rounded</vt:lpstr>
      <vt:lpstr>Calibri</vt:lpstr>
      <vt:lpstr>Calibri Light</vt:lpstr>
      <vt:lpstr>DFPOP1-W9</vt:lpstr>
      <vt:lpstr>Montserrat</vt:lpstr>
      <vt:lpstr>Times New Roman</vt:lpstr>
      <vt:lpstr>NỀN 5</vt:lpstr>
      <vt:lpstr>nền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Giặc Nguyên:</vt:lpstr>
      <vt:lpstr>PowerPoint Presentation</vt:lpstr>
      <vt:lpstr>PowerPoint Presentation</vt:lpstr>
      <vt:lpstr>PowerPoint Presentation</vt:lpstr>
      <vt:lpstr>PowerPoint Presentation</vt:lpstr>
      <vt:lpstr>PowerPoint Presentation</vt:lpstr>
      <vt:lpstr>Quốc Toản làm trái phép nước,  lẽ ra phải trị tội.  Nhưng còn trẻ mà biết lo việc nước, ta có lời khen.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250</cp:revision>
  <dcterms:created xsi:type="dcterms:W3CDTF">2021-06-24T12:42:07Z</dcterms:created>
  <dcterms:modified xsi:type="dcterms:W3CDTF">2025-04-20T03:10:51Z</dcterms:modified>
</cp:coreProperties>
</file>