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674" r:id="rId2"/>
  </p:sldMasterIdLst>
  <p:notesMasterIdLst>
    <p:notesMasterId r:id="rId17"/>
  </p:notesMasterIdLst>
  <p:sldIdLst>
    <p:sldId id="688" r:id="rId3"/>
    <p:sldId id="671" r:id="rId4"/>
    <p:sldId id="675" r:id="rId5"/>
    <p:sldId id="676" r:id="rId6"/>
    <p:sldId id="677" r:id="rId7"/>
    <p:sldId id="678" r:id="rId8"/>
    <p:sldId id="679" r:id="rId9"/>
    <p:sldId id="680" r:id="rId10"/>
    <p:sldId id="681" r:id="rId11"/>
    <p:sldId id="682" r:id="rId12"/>
    <p:sldId id="683" r:id="rId13"/>
    <p:sldId id="684" r:id="rId14"/>
    <p:sldId id="685" r:id="rId15"/>
    <p:sldId id="686"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66FF"/>
    <a:srgbClr val="FF5050"/>
    <a:srgbClr val="FF9999"/>
    <a:srgbClr val="FFD394"/>
    <a:srgbClr val="9900CC"/>
    <a:srgbClr val="FFCCCC"/>
    <a:srgbClr val="FFFDEE"/>
    <a:srgbClr val="B092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528" y="5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24855-B3F8-4790-B733-061FB62E9655}" type="datetimeFigureOut">
              <a:rPr lang="en-US" smtClean="0"/>
              <a:t>4/20/2025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0C173-DCFC-45F9-A564-3FF358768AD2}" type="slidenum">
              <a:rPr lang="en-US" smtClean="0"/>
              <a:t>‹#›</a:t>
            </a:fld>
            <a:endParaRPr lang="en-US"/>
          </a:p>
        </p:txBody>
      </p:sp>
    </p:spTree>
    <p:extLst>
      <p:ext uri="{BB962C8B-B14F-4D97-AF65-F5344CB8AC3E}">
        <p14:creationId xmlns:p14="http://schemas.microsoft.com/office/powerpoint/2010/main" val="229105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1259242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4/20/2025</a:t>
            </a:fld>
            <a:endParaRPr lang="en-US"/>
          </a:p>
        </p:txBody>
      </p:sp>
      <p:sp>
        <p:nvSpPr>
          <p:cNvPr id="5" name="Footer Placeholder 4">
            <a:extLst>
              <a:ext uri="{FF2B5EF4-FFF2-40B4-BE49-F238E27FC236}">
                <a16:creationId xmlns:a16="http://schemas.microsoft.com/office/drawing/2014/main"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4005914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4/20/2025</a:t>
            </a:fld>
            <a:endParaRPr lang="en-US"/>
          </a:p>
        </p:txBody>
      </p:sp>
      <p:sp>
        <p:nvSpPr>
          <p:cNvPr id="5" name="Footer Placeholder 4">
            <a:extLst>
              <a:ext uri="{FF2B5EF4-FFF2-40B4-BE49-F238E27FC236}">
                <a16:creationId xmlns:a16="http://schemas.microsoft.com/office/drawing/2014/main"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362428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4/20/2025</a:t>
            </a:fld>
            <a:endParaRPr lang="en-US"/>
          </a:p>
        </p:txBody>
      </p:sp>
      <p:sp>
        <p:nvSpPr>
          <p:cNvPr id="5" name="Footer Placeholder 4">
            <a:extLst>
              <a:ext uri="{FF2B5EF4-FFF2-40B4-BE49-F238E27FC236}">
                <a16:creationId xmlns:a16="http://schemas.microsoft.com/office/drawing/2014/main"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312482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3294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35C9-4149-42E5-9804-A827E93616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46372-FAAD-4D9F-A8E5-B9CCD1E2B1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4FE00-9011-4543-B1A0-E6287F361F9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4/20/2025</a:t>
            </a:fld>
            <a:endParaRPr lang="en-US"/>
          </a:p>
        </p:txBody>
      </p:sp>
      <p:sp>
        <p:nvSpPr>
          <p:cNvPr id="5" name="Footer Placeholder 4">
            <a:extLst>
              <a:ext uri="{FF2B5EF4-FFF2-40B4-BE49-F238E27FC236}">
                <a16:creationId xmlns:a16="http://schemas.microsoft.com/office/drawing/2014/main" id="{21089E28-5384-4FF0-A0CA-B9D2482ED7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4FC6A-56D8-4015-B9D5-0FCBEFBA89E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810742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3008-2785-448E-82DC-F7A0A0D28D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CAFAAE-931A-4633-80DA-0E3E1BA34C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82F86-9549-483C-BB5E-323B357ED217}"/>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4/20/2025</a:t>
            </a:fld>
            <a:endParaRPr lang="en-US"/>
          </a:p>
        </p:txBody>
      </p:sp>
      <p:sp>
        <p:nvSpPr>
          <p:cNvPr id="5" name="Footer Placeholder 4">
            <a:extLst>
              <a:ext uri="{FF2B5EF4-FFF2-40B4-BE49-F238E27FC236}">
                <a16:creationId xmlns:a16="http://schemas.microsoft.com/office/drawing/2014/main" id="{BC51AD5F-C06B-4747-871B-FD82B1DC8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D66F7A-11F0-42CE-A1DF-71139BC9AB1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2639252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5769-78BE-47BF-A436-904C7A088F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47752-B746-4485-B462-50FCE77C913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AF36B-874E-4340-85D9-74784788BFF1}"/>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4/20/2025</a:t>
            </a:fld>
            <a:endParaRPr lang="en-US"/>
          </a:p>
        </p:txBody>
      </p:sp>
      <p:sp>
        <p:nvSpPr>
          <p:cNvPr id="5" name="Footer Placeholder 4">
            <a:extLst>
              <a:ext uri="{FF2B5EF4-FFF2-40B4-BE49-F238E27FC236}">
                <a16:creationId xmlns:a16="http://schemas.microsoft.com/office/drawing/2014/main" id="{0321245F-48D9-4706-BF99-BD7BA067D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11F60C-866B-4EED-A18D-F4C73EF6651A}"/>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599790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45FD-D8FE-48E1-8956-D991FB87CD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C0B030-4C80-44CE-B0AB-A94993DBB1A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DB627-0082-4B8D-8725-BA8384E821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F399E-640C-4934-822B-8B783D336379}"/>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4/20/2025</a:t>
            </a:fld>
            <a:endParaRPr lang="en-US"/>
          </a:p>
        </p:txBody>
      </p:sp>
      <p:sp>
        <p:nvSpPr>
          <p:cNvPr id="6" name="Footer Placeholder 5">
            <a:extLst>
              <a:ext uri="{FF2B5EF4-FFF2-40B4-BE49-F238E27FC236}">
                <a16:creationId xmlns:a16="http://schemas.microsoft.com/office/drawing/2014/main" id="{4F51587A-077B-4878-A029-90F24747B5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9F6B3E-0F8C-49C2-AEE4-6BE74B1ED2C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65414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259-8F97-4FBB-B4FA-8376C699A64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8837B69-3BB3-4CE7-83D0-A1D15BD9633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DCA7F3-014D-4084-B616-A93080B068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75EAC2-4179-4405-BAAB-8E2E4D4A8F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C495C2-577A-46A4-B8CE-D1D5310EF7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93221-30BC-46ED-A3AD-53227E45860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4/20/2025</a:t>
            </a:fld>
            <a:endParaRPr lang="en-US"/>
          </a:p>
        </p:txBody>
      </p:sp>
      <p:sp>
        <p:nvSpPr>
          <p:cNvPr id="8" name="Footer Placeholder 7">
            <a:extLst>
              <a:ext uri="{FF2B5EF4-FFF2-40B4-BE49-F238E27FC236}">
                <a16:creationId xmlns:a16="http://schemas.microsoft.com/office/drawing/2014/main" id="{9B0B9909-3E00-411C-88A5-52F38854DB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33BB796-83D5-4945-930D-19074D4175F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22691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34B4-CC73-4A3B-86ED-77BB26E2C2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3FC915-0484-4CF1-9C78-B8C058224E8A}"/>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4/20/2025</a:t>
            </a:fld>
            <a:endParaRPr lang="en-US"/>
          </a:p>
        </p:txBody>
      </p:sp>
      <p:sp>
        <p:nvSpPr>
          <p:cNvPr id="4" name="Footer Placeholder 3">
            <a:extLst>
              <a:ext uri="{FF2B5EF4-FFF2-40B4-BE49-F238E27FC236}">
                <a16:creationId xmlns:a16="http://schemas.microsoft.com/office/drawing/2014/main" id="{763E8630-9FE4-4690-A807-B827843089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7CF83B7-2B95-47C3-9CB6-798750C9B39F}"/>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1432302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11AD6-C72C-481E-A70F-26C4D789C8E5}"/>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4/20/2025</a:t>
            </a:fld>
            <a:endParaRPr lang="en-US"/>
          </a:p>
        </p:txBody>
      </p:sp>
      <p:sp>
        <p:nvSpPr>
          <p:cNvPr id="3" name="Footer Placeholder 2">
            <a:extLst>
              <a:ext uri="{FF2B5EF4-FFF2-40B4-BE49-F238E27FC236}">
                <a16:creationId xmlns:a16="http://schemas.microsoft.com/office/drawing/2014/main" id="{57B847AD-2624-4B55-AE3C-995AA065F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CDC89B-2D66-4D55-B6B6-06AD603FD1B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1768664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4/20/2025</a:t>
            </a:fld>
            <a:endParaRPr lang="en-US"/>
          </a:p>
        </p:txBody>
      </p:sp>
      <p:sp>
        <p:nvSpPr>
          <p:cNvPr id="5" name="Footer Placeholder 4">
            <a:extLst>
              <a:ext uri="{FF2B5EF4-FFF2-40B4-BE49-F238E27FC236}">
                <a16:creationId xmlns:a16="http://schemas.microsoft.com/office/drawing/2014/main"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1030023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D4E9-C056-448A-ACC7-7D047B58CC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84AEE3-8E68-4D32-B765-5E9441AEA06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A3E5A3-3688-4074-A189-E0AA718EFA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B2C84-CDB0-4489-BCA3-3B9A51AEEB10}"/>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4/20/2025</a:t>
            </a:fld>
            <a:endParaRPr lang="en-US"/>
          </a:p>
        </p:txBody>
      </p:sp>
      <p:sp>
        <p:nvSpPr>
          <p:cNvPr id="6" name="Footer Placeholder 5">
            <a:extLst>
              <a:ext uri="{FF2B5EF4-FFF2-40B4-BE49-F238E27FC236}">
                <a16:creationId xmlns:a16="http://schemas.microsoft.com/office/drawing/2014/main" id="{212EEC87-10BA-441E-A27E-3A69775960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C704D7-1B99-4643-BBB4-99D7E1B9118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5787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1369-CDE7-42D8-8BFF-CD04B3275F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C2F1E-ED24-4E98-AA95-C120EE8FB3E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11DF6-C190-4737-BACB-432B1BC35E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84808-E89C-4665-BA85-1FF29929D6D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4/20/2025</a:t>
            </a:fld>
            <a:endParaRPr lang="en-US"/>
          </a:p>
        </p:txBody>
      </p:sp>
      <p:sp>
        <p:nvSpPr>
          <p:cNvPr id="6" name="Footer Placeholder 5">
            <a:extLst>
              <a:ext uri="{FF2B5EF4-FFF2-40B4-BE49-F238E27FC236}">
                <a16:creationId xmlns:a16="http://schemas.microsoft.com/office/drawing/2014/main" id="{6252BA5E-15FE-4749-9A42-56F47B9755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6351F8A-2FAD-4602-A6BF-E203F2C5A91D}"/>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902446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5A42-0326-44A0-B65B-83353044DB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C8655D-3A7D-464A-85D8-0576586718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25E9-FDFB-46DB-AE58-2924CBB7D3E4}"/>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4/20/2025</a:t>
            </a:fld>
            <a:endParaRPr lang="en-US"/>
          </a:p>
        </p:txBody>
      </p:sp>
      <p:sp>
        <p:nvSpPr>
          <p:cNvPr id="5" name="Footer Placeholder 4">
            <a:extLst>
              <a:ext uri="{FF2B5EF4-FFF2-40B4-BE49-F238E27FC236}">
                <a16:creationId xmlns:a16="http://schemas.microsoft.com/office/drawing/2014/main" id="{A22DF8B9-A17C-455A-AD7F-BC2D1C52DF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E31998-8105-4263-8564-3FFF96CF7D58}"/>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235960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106BF-9CF3-46DF-92DF-B96DC9C3CA0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813A60-4EA1-4376-9534-3D027D06314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C42E5-32C5-41BF-AA1A-BD525CC2757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4/20/2025</a:t>
            </a:fld>
            <a:endParaRPr lang="en-US"/>
          </a:p>
        </p:txBody>
      </p:sp>
      <p:sp>
        <p:nvSpPr>
          <p:cNvPr id="5" name="Footer Placeholder 4">
            <a:extLst>
              <a:ext uri="{FF2B5EF4-FFF2-40B4-BE49-F238E27FC236}">
                <a16:creationId xmlns:a16="http://schemas.microsoft.com/office/drawing/2014/main" id="{D3B05D5E-BF11-4256-B23B-36D3508297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8DA35B-123F-4C95-954B-82F7A422243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171157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4/20/2025</a:t>
            </a:fld>
            <a:endParaRPr lang="en-US"/>
          </a:p>
        </p:txBody>
      </p:sp>
      <p:sp>
        <p:nvSpPr>
          <p:cNvPr id="5" name="Footer Placeholder 4">
            <a:extLst>
              <a:ext uri="{FF2B5EF4-FFF2-40B4-BE49-F238E27FC236}">
                <a16:creationId xmlns:a16="http://schemas.microsoft.com/office/drawing/2014/main"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029391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4/20/2025</a:t>
            </a:fld>
            <a:endParaRPr lang="en-US"/>
          </a:p>
        </p:txBody>
      </p:sp>
      <p:sp>
        <p:nvSpPr>
          <p:cNvPr id="6" name="Footer Placeholder 5">
            <a:extLst>
              <a:ext uri="{FF2B5EF4-FFF2-40B4-BE49-F238E27FC236}">
                <a16:creationId xmlns:a16="http://schemas.microsoft.com/office/drawing/2014/main"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577771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4/20/2025</a:t>
            </a:fld>
            <a:endParaRPr lang="en-US"/>
          </a:p>
        </p:txBody>
      </p:sp>
      <p:sp>
        <p:nvSpPr>
          <p:cNvPr id="8" name="Footer Placeholder 7">
            <a:extLst>
              <a:ext uri="{FF2B5EF4-FFF2-40B4-BE49-F238E27FC236}">
                <a16:creationId xmlns:a16="http://schemas.microsoft.com/office/drawing/2014/main"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135303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a16="http://schemas.microsoft.com/office/drawing/2014/main"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321509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4/20/2025</a:t>
            </a:fld>
            <a:endParaRPr lang="en-US"/>
          </a:p>
        </p:txBody>
      </p:sp>
      <p:sp>
        <p:nvSpPr>
          <p:cNvPr id="3" name="Footer Placeholder 2">
            <a:extLst>
              <a:ext uri="{FF2B5EF4-FFF2-40B4-BE49-F238E27FC236}">
                <a16:creationId xmlns:a16="http://schemas.microsoft.com/office/drawing/2014/main"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037020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4/20/2025</a:t>
            </a:fld>
            <a:endParaRPr lang="en-US"/>
          </a:p>
        </p:txBody>
      </p:sp>
      <p:sp>
        <p:nvSpPr>
          <p:cNvPr id="6" name="Footer Placeholder 5">
            <a:extLst>
              <a:ext uri="{FF2B5EF4-FFF2-40B4-BE49-F238E27FC236}">
                <a16:creationId xmlns:a16="http://schemas.microsoft.com/office/drawing/2014/main"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704968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4/20/2025</a:t>
            </a:fld>
            <a:endParaRPr lang="en-US"/>
          </a:p>
        </p:txBody>
      </p:sp>
      <p:sp>
        <p:nvSpPr>
          <p:cNvPr id="6" name="Footer Placeholder 5">
            <a:extLst>
              <a:ext uri="{FF2B5EF4-FFF2-40B4-BE49-F238E27FC236}">
                <a16:creationId xmlns:a16="http://schemas.microsoft.com/office/drawing/2014/main"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05677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249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86"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6385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32">
              <a:defRPr/>
            </a:pPr>
            <a:endParaRPr lang="en-US" dirty="0">
              <a:solidFill>
                <a:prstClr val="black"/>
              </a:solidFill>
              <a:latin typeface="DFPOP1-W9"/>
            </a:endParaRPr>
          </a:p>
        </p:txBody>
      </p:sp>
      <p:sp>
        <p:nvSpPr>
          <p:cNvPr id="5" name="TextBox 4"/>
          <p:cNvSpPr txBox="1"/>
          <p:nvPr/>
        </p:nvSpPr>
        <p:spPr>
          <a:xfrm>
            <a:off x="-101598" y="1448301"/>
            <a:ext cx="12253036" cy="1405641"/>
          </a:xfrm>
          <a:prstGeom prst="rect">
            <a:avLst/>
          </a:prstGeom>
          <a:noFill/>
        </p:spPr>
        <p:txBody>
          <a:bodyPr wrap="square">
            <a:spAutoFit/>
          </a:bodyPr>
          <a:lstStyle/>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6"/>
            <a:ext cx="7070955" cy="523220"/>
          </a:xfrm>
          <a:prstGeom prst="rect">
            <a:avLst/>
          </a:prstGeom>
          <a:noFill/>
        </p:spPr>
        <p:txBody>
          <a:bodyPr wrap="square">
            <a:spAutoFit/>
          </a:bodyPr>
          <a:lstStyle/>
          <a:p>
            <a:pPr defTabSz="685766">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2" y="3137099"/>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Việt</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2A</a:t>
            </a: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88047"/>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8" y="5443866"/>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4"/>
            <a:ext cx="2472596" cy="3624775"/>
          </a:xfrm>
          <a:prstGeom prst="rect">
            <a:avLst/>
          </a:prstGeom>
        </p:spPr>
      </p:pic>
      <p:sp>
        <p:nvSpPr>
          <p:cNvPr id="12" name="TextBox 11"/>
          <p:cNvSpPr txBox="1"/>
          <p:nvPr/>
        </p:nvSpPr>
        <p:spPr>
          <a:xfrm>
            <a:off x="1771659" y="4328506"/>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Nguyễn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Thị</a:t>
            </a:r>
            <a:r>
              <a:rPr lang="en-US" sz="3200" b="1" dirty="0">
                <a:solidFill>
                  <a:srgbClr val="FF0000"/>
                </a:solidFill>
                <a:latin typeface="Times New Roman" panose="02020603050405020304" pitchFamily="18" charset="0"/>
                <a:cs typeface="Times New Roman" panose="02020603050405020304" pitchFamily="18" charset="0"/>
              </a:rPr>
              <a:t> Mai Lan</a:t>
            </a:r>
          </a:p>
        </p:txBody>
      </p:sp>
    </p:spTree>
    <p:extLst>
      <p:ext uri="{BB962C8B-B14F-4D97-AF65-F5344CB8AC3E}">
        <p14:creationId xmlns:p14="http://schemas.microsoft.com/office/powerpoint/2010/main" val="290649116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g.loigiaihay.com/picture/question_lgh/2021_51/1623999235-u3jw.jpg"/>
          <p:cNvPicPr>
            <a:picLocks noChangeAspect="1" noChangeArrowheads="1"/>
          </p:cNvPicPr>
          <p:nvPr/>
        </p:nvPicPr>
        <p:blipFill rotWithShape="1">
          <a:blip r:embed="rId2">
            <a:extLst>
              <a:ext uri="{28A0092B-C50C-407E-A947-70E740481C1C}">
                <a14:useLocalDpi xmlns:a14="http://schemas.microsoft.com/office/drawing/2010/main" val="0"/>
              </a:ext>
            </a:extLst>
          </a:blip>
          <a:srcRect l="48171" r="1770" b="58440"/>
          <a:stretch/>
        </p:blipFill>
        <p:spPr bwMode="auto">
          <a:xfrm>
            <a:off x="5768788" y="334773"/>
            <a:ext cx="6423212" cy="61736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6165" y="1681806"/>
            <a:ext cx="5437094" cy="3046988"/>
          </a:xfrm>
          <a:prstGeom prst="rect">
            <a:avLst/>
          </a:prstGeom>
        </p:spPr>
        <p:txBody>
          <a:bodyPr wrap="square">
            <a:spAutoFit/>
          </a:bodyPr>
          <a:lstStyle/>
          <a:p>
            <a:r>
              <a:rPr lang="vi-VN" sz="3200" dirty="0" smtClean="0">
                <a:solidFill>
                  <a:srgbClr val="222222"/>
                </a:solidFill>
                <a:latin typeface="+mj-lt"/>
              </a:rPr>
              <a:t>Gặp </a:t>
            </a:r>
            <a:r>
              <a:rPr lang="vi-VN" sz="3200" dirty="0">
                <a:solidFill>
                  <a:srgbClr val="222222"/>
                </a:solidFill>
                <a:latin typeface="+mj-lt"/>
              </a:rPr>
              <a:t>vua, Quốc Toản quỳ xuống tâu:</a:t>
            </a:r>
          </a:p>
          <a:p>
            <a:r>
              <a:rPr lang="vi-VN" sz="3200" dirty="0" smtClean="0">
                <a:solidFill>
                  <a:srgbClr val="222222"/>
                </a:solidFill>
                <a:latin typeface="+mj-lt"/>
              </a:rPr>
              <a:t>- Cho </a:t>
            </a:r>
            <a:r>
              <a:rPr lang="vi-VN" sz="3200" dirty="0">
                <a:solidFill>
                  <a:srgbClr val="222222"/>
                </a:solidFill>
                <a:latin typeface="+mj-lt"/>
              </a:rPr>
              <a:t>giặc mượn đường là mất nước. Xin bệ hạ cho đánh!</a:t>
            </a:r>
          </a:p>
          <a:p>
            <a:r>
              <a:rPr lang="vi-VN" sz="3200" dirty="0">
                <a:solidFill>
                  <a:srgbClr val="222222"/>
                </a:solidFill>
                <a:latin typeface="+mj-lt"/>
              </a:rPr>
              <a:t>Nói xong, cậu tự đặt thanh gươm lên gáy, xin chịu tội.</a:t>
            </a:r>
            <a:endParaRPr lang="vi-VN" sz="3200" b="0" i="0" dirty="0">
              <a:solidFill>
                <a:srgbClr val="222222"/>
              </a:solidFill>
              <a:effectLst/>
              <a:latin typeface="+mj-lt"/>
            </a:endParaRPr>
          </a:p>
        </p:txBody>
      </p:sp>
    </p:spTree>
    <p:extLst>
      <p:ext uri="{BB962C8B-B14F-4D97-AF65-F5344CB8AC3E}">
        <p14:creationId xmlns:p14="http://schemas.microsoft.com/office/powerpoint/2010/main" val="480012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g.loigiaihay.com/picture/question_lgh/2021_51/1623999235-u3jw.jpg"/>
          <p:cNvPicPr>
            <a:picLocks noChangeAspect="1" noChangeArrowheads="1"/>
          </p:cNvPicPr>
          <p:nvPr/>
        </p:nvPicPr>
        <p:blipFill rotWithShape="1">
          <a:blip r:embed="rId2">
            <a:extLst>
              <a:ext uri="{28A0092B-C50C-407E-A947-70E740481C1C}">
                <a14:useLocalDpi xmlns:a14="http://schemas.microsoft.com/office/drawing/2010/main" val="0"/>
              </a:ext>
            </a:extLst>
          </a:blip>
          <a:srcRect t="50381" r="49957" b="7925"/>
          <a:stretch/>
        </p:blipFill>
        <p:spPr bwMode="auto">
          <a:xfrm>
            <a:off x="6225988" y="591670"/>
            <a:ext cx="5966012" cy="57015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1694" y="1537919"/>
            <a:ext cx="5786718" cy="4031873"/>
          </a:xfrm>
          <a:prstGeom prst="rect">
            <a:avLst/>
          </a:prstGeom>
        </p:spPr>
        <p:txBody>
          <a:bodyPr wrap="square">
            <a:spAutoFit/>
          </a:bodyPr>
          <a:lstStyle/>
          <a:p>
            <a:r>
              <a:rPr lang="vi-VN" sz="3200" dirty="0">
                <a:solidFill>
                  <a:srgbClr val="222222"/>
                </a:solidFill>
                <a:latin typeface="+mj-lt"/>
              </a:rPr>
              <a:t>Vua cho Quốc Toản đứng dậy, ôn tồn bảo:</a:t>
            </a:r>
          </a:p>
          <a:p>
            <a:r>
              <a:rPr lang="vi-VN" sz="3200" dirty="0" smtClean="0">
                <a:solidFill>
                  <a:srgbClr val="222222"/>
                </a:solidFill>
                <a:latin typeface="+mj-lt"/>
              </a:rPr>
              <a:t>- Quốc </a:t>
            </a:r>
            <a:r>
              <a:rPr lang="vi-VN" sz="3200" dirty="0">
                <a:solidFill>
                  <a:srgbClr val="222222"/>
                </a:solidFill>
                <a:latin typeface="+mj-lt"/>
              </a:rPr>
              <a:t>Toản làm trái phép nước, lẽ ra phải trị tội. Nhưng còn trẻ mà đã biết lo việc nước, ta có lời khen</a:t>
            </a:r>
            <a:r>
              <a:rPr lang="vi-VN" sz="3200" dirty="0" smtClean="0">
                <a:solidFill>
                  <a:srgbClr val="222222"/>
                </a:solidFill>
                <a:latin typeface="+mj-lt"/>
              </a:rPr>
              <a:t>.</a:t>
            </a:r>
          </a:p>
          <a:p>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vua</a:t>
            </a:r>
            <a:r>
              <a:rPr lang="en-US" sz="3200" dirty="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ba</a:t>
            </a:r>
            <a:r>
              <a:rPr lang="en-US" sz="3200" dirty="0" smtClean="0">
                <a:latin typeface="Times New Roman" panose="02020603050405020304" pitchFamily="18" charset="0"/>
                <a:cs typeface="Times New Roman" panose="02020603050405020304" pitchFamily="18" charset="0"/>
              </a:rPr>
              <a:t>n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cam.</a:t>
            </a:r>
            <a:endParaRPr lang="vi-VN" sz="3200" b="0" i="0" dirty="0">
              <a:solidFill>
                <a:srgbClr val="2222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8209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g.loigiaihay.com/picture/question_lgh/2021_51/1623999235-u3jw.jpg"/>
          <p:cNvPicPr>
            <a:picLocks noChangeAspect="1" noChangeArrowheads="1"/>
          </p:cNvPicPr>
          <p:nvPr/>
        </p:nvPicPr>
        <p:blipFill rotWithShape="1">
          <a:blip r:embed="rId2">
            <a:extLst>
              <a:ext uri="{28A0092B-C50C-407E-A947-70E740481C1C}">
                <a14:useLocalDpi xmlns:a14="http://schemas.microsoft.com/office/drawing/2010/main" val="0"/>
              </a:ext>
            </a:extLst>
          </a:blip>
          <a:srcRect l="51472" t="49728" r="-687" b="7523"/>
          <a:stretch/>
        </p:blipFill>
        <p:spPr bwMode="auto">
          <a:xfrm>
            <a:off x="6293225" y="605118"/>
            <a:ext cx="5898776" cy="57687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7224" y="1473575"/>
            <a:ext cx="6257363" cy="4524315"/>
          </a:xfrm>
          <a:prstGeom prst="rect">
            <a:avLst/>
          </a:prstGeom>
        </p:spPr>
        <p:txBody>
          <a:bodyPr wrap="square">
            <a:spAutoFit/>
          </a:bodyPr>
          <a:lstStyle/>
          <a:p>
            <a:r>
              <a:rPr lang="vi-VN" sz="3200" dirty="0" smtClean="0">
                <a:solidFill>
                  <a:srgbClr val="222222"/>
                </a:solidFill>
                <a:latin typeface="+mj-lt"/>
              </a:rPr>
              <a:t>     Quốc </a:t>
            </a:r>
            <a:r>
              <a:rPr lang="vi-VN" sz="3200" dirty="0">
                <a:solidFill>
                  <a:srgbClr val="222222"/>
                </a:solidFill>
                <a:latin typeface="+mj-lt"/>
              </a:rPr>
              <a:t>Toản ấm ức bước lên bờ: </a:t>
            </a:r>
            <a:r>
              <a:rPr lang="vi-VN" sz="3200" dirty="0" smtClean="0">
                <a:solidFill>
                  <a:srgbClr val="222222"/>
                </a:solidFill>
                <a:latin typeface="+mj-lt"/>
              </a:rPr>
              <a:t>“Vua </a:t>
            </a:r>
            <a:r>
              <a:rPr lang="vi-VN" sz="3200" dirty="0">
                <a:solidFill>
                  <a:srgbClr val="222222"/>
                </a:solidFill>
                <a:latin typeface="+mj-lt"/>
              </a:rPr>
              <a:t>ban cho cam quý nhưng xem ta như trẻ con, không cho dự bàn việc nước”. Nghĩ đến quân giặc ngang ngược, cậu nghiến răng, hai bàn tay bóp </a:t>
            </a:r>
            <a:r>
              <a:rPr lang="vi-VN" sz="3200" dirty="0" smtClean="0">
                <a:solidFill>
                  <a:srgbClr val="222222"/>
                </a:solidFill>
                <a:latin typeface="+mj-lt"/>
              </a:rPr>
              <a:t>chặt. </a:t>
            </a:r>
          </a:p>
          <a:p>
            <a:r>
              <a:rPr lang="vi-VN" sz="3200" dirty="0" smtClean="0">
                <a:solidFill>
                  <a:srgbClr val="222222"/>
                </a:solidFill>
                <a:latin typeface="+mj-lt"/>
              </a:rPr>
              <a:t>     Khi </a:t>
            </a:r>
            <a:r>
              <a:rPr lang="vi-VN" sz="3200" dirty="0">
                <a:solidFill>
                  <a:srgbClr val="222222"/>
                </a:solidFill>
                <a:latin typeface="+mj-lt"/>
              </a:rPr>
              <a:t>trở ra, Quốc Toản xoè tay cho mọi người xem cam quý. Nhưng quả cam đã nát từ bao giờ.</a:t>
            </a:r>
            <a:endParaRPr lang="en-US" sz="3200" dirty="0">
              <a:latin typeface="+mj-lt"/>
            </a:endParaRPr>
          </a:p>
        </p:txBody>
      </p:sp>
    </p:spTree>
    <p:extLst>
      <p:ext uri="{BB962C8B-B14F-4D97-AF65-F5344CB8AC3E}">
        <p14:creationId xmlns:p14="http://schemas.microsoft.com/office/powerpoint/2010/main" val="2738115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189" y="407015"/>
            <a:ext cx="10586300" cy="42043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166662" y="4802679"/>
            <a:ext cx="11817927" cy="1877437"/>
          </a:xfrm>
          <a:prstGeom prst="rect">
            <a:avLst/>
          </a:prstGeom>
          <a:noFill/>
        </p:spPr>
        <p:txBody>
          <a:bodyPr wrap="square" rtlCol="0">
            <a:spAutoFit/>
          </a:bodyPr>
          <a:lstStyle/>
          <a:p>
            <a:pPr algn="just"/>
            <a:r>
              <a:rPr lang="vi-VN" sz="3200" dirty="0">
                <a:latin typeface="Times New Roman" panose="02020603050405020304" pitchFamily="18" charset="0"/>
                <a:cs typeface="Times New Roman" panose="02020603050405020304" pitchFamily="18" charset="0"/>
              </a:rPr>
              <a:t>Câu chuyện ca ngợi người anh hùng nhỏ tuổi Trần Quốc Toản. Ngay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vi-VN" sz="3200" dirty="0">
                <a:latin typeface="Times New Roman" panose="02020603050405020304" pitchFamily="18" charset="0"/>
                <a:cs typeface="Times New Roman" panose="02020603050405020304" pitchFamily="18" charset="0"/>
              </a:rPr>
              <a:t> khi còn bé, </a:t>
            </a:r>
            <a:r>
              <a:rPr lang="vi-VN" sz="3200" dirty="0" smtClean="0">
                <a:latin typeface="Times New Roman" panose="02020603050405020304" pitchFamily="18" charset="0"/>
                <a:cs typeface="Times New Roman" panose="02020603050405020304" pitchFamily="18" charset="0"/>
              </a:rPr>
              <a:t>Trần </a:t>
            </a:r>
            <a:r>
              <a:rPr lang="vi-VN" sz="3200" dirty="0">
                <a:latin typeface="Times New Roman" panose="02020603050405020304" pitchFamily="18" charset="0"/>
                <a:cs typeface="Times New Roman" panose="02020603050405020304" pitchFamily="18" charset="0"/>
              </a:rPr>
              <a:t>Quốc Toản đã rất quan tâm đến việc nư</a:t>
            </a:r>
            <a:r>
              <a:rPr lang="en-US" sz="3200" dirty="0">
                <a:latin typeface="Times New Roman" panose="02020603050405020304" pitchFamily="18" charset="0"/>
                <a:cs typeface="Times New Roman" panose="02020603050405020304" pitchFamily="18" charset="0"/>
              </a:rPr>
              <a:t>ớ</a:t>
            </a:r>
            <a:r>
              <a:rPr lang="vi-VN" sz="3200" dirty="0">
                <a:latin typeface="Times New Roman" panose="02020603050405020304" pitchFamily="18" charset="0"/>
                <a:cs typeface="Times New Roman" panose="02020603050405020304" pitchFamily="18" charset="0"/>
              </a:rPr>
              <a:t>c. Điều này thể hiện Trần Quốc Toản </a:t>
            </a:r>
            <a:r>
              <a:rPr lang="vi-VN" sz="3200" dirty="0" smtClean="0">
                <a:latin typeface="Times New Roman" panose="02020603050405020304" pitchFamily="18" charset="0"/>
                <a:cs typeface="Times New Roman" panose="02020603050405020304" pitchFamily="18" charset="0"/>
              </a:rPr>
              <a:t>là </a:t>
            </a:r>
            <a:r>
              <a:rPr lang="vi-VN" sz="3200" dirty="0">
                <a:latin typeface="Times New Roman" panose="02020603050405020304" pitchFamily="18" charset="0"/>
                <a:cs typeface="Times New Roman" panose="02020603050405020304" pitchFamily="18" charset="0"/>
              </a:rPr>
              <a:t>người yêu nước và có chí lớn.</a:t>
            </a:r>
            <a:endParaRPr lang="en-US" sz="3200" dirty="0">
              <a:latin typeface="Times New Roman" panose="02020603050405020304" pitchFamily="18" charset="0"/>
              <a:cs typeface="Times New Roman" panose="02020603050405020304" pitchFamily="18" charset="0"/>
            </a:endParaRPr>
          </a:p>
          <a:p>
            <a:pPr lvl="0" algn="just"/>
            <a:endParaRPr lang="en-US" sz="2000" dirty="0"/>
          </a:p>
        </p:txBody>
      </p:sp>
    </p:spTree>
    <p:extLst>
      <p:ext uri="{BB962C8B-B14F-4D97-AF65-F5344CB8AC3E}">
        <p14:creationId xmlns:p14="http://schemas.microsoft.com/office/powerpoint/2010/main" val="2863202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p:cNvPicPr>
            <a:picLocks noChangeAspect="1"/>
          </p:cNvPicPr>
          <p:nvPr/>
        </p:nvPicPr>
        <p:blipFill rotWithShape="1">
          <a:blip r:embed="rId2">
            <a:extLst>
              <a:ext uri="{28A0092B-C50C-407E-A947-70E740481C1C}">
                <a14:useLocalDpi xmlns:a14="http://schemas.microsoft.com/office/drawing/2010/main" val="0"/>
              </a:ext>
            </a:extLst>
          </a:blip>
          <a:srcRect l="31067" t="15000" r="30666" b="14667"/>
          <a:stretch/>
        </p:blipFill>
        <p:spPr>
          <a:xfrm flipH="1">
            <a:off x="-186971" y="0"/>
            <a:ext cx="4829795" cy="5136119"/>
          </a:xfrm>
          <a:prstGeom prst="rect">
            <a:avLst/>
          </a:prstGeom>
        </p:spPr>
      </p:pic>
      <p:sp>
        <p:nvSpPr>
          <p:cNvPr id="5" name="TextBox 4"/>
          <p:cNvSpPr txBox="1"/>
          <p:nvPr/>
        </p:nvSpPr>
        <p:spPr>
          <a:xfrm rot="1274579">
            <a:off x="1189892" y="3035757"/>
            <a:ext cx="1363252" cy="954107"/>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151" t="16074" r="11519" b="15079"/>
          <a:stretch/>
        </p:blipFill>
        <p:spPr>
          <a:xfrm>
            <a:off x="5545379" y="0"/>
            <a:ext cx="6014031" cy="3482788"/>
          </a:xfrm>
          <a:prstGeom prst="rect">
            <a:avLst/>
          </a:prstGeom>
        </p:spPr>
      </p:pic>
      <p:sp>
        <p:nvSpPr>
          <p:cNvPr id="10" name="Rectangle 9"/>
          <p:cNvSpPr/>
          <p:nvPr/>
        </p:nvSpPr>
        <p:spPr>
          <a:xfrm>
            <a:off x="6542063" y="596316"/>
            <a:ext cx="4208922" cy="1815882"/>
          </a:xfrm>
          <a:prstGeom prst="rect">
            <a:avLst/>
          </a:prstGeom>
        </p:spPr>
        <p:txBody>
          <a:bodyPr wrap="square">
            <a:spAutoFit/>
          </a:bodyPr>
          <a:lstStyle/>
          <a:p>
            <a:r>
              <a:rPr lang="vi-VN" sz="2800" b="1" dirty="0">
                <a:latin typeface="Times New Roman" panose="02020603050405020304" pitchFamily="18" charset="0"/>
                <a:ea typeface="Courier New" panose="02070309020205020404" pitchFamily="49" charset="0"/>
                <a:cs typeface="Times New Roman" panose="02020603050405020304" pitchFamily="18" charset="0"/>
              </a:rPr>
              <a:t>Chọn chi tiết </a:t>
            </a:r>
            <a:r>
              <a:rPr lang="vi-VN" sz="2800" b="1" dirty="0" smtClean="0">
                <a:latin typeface="Times New Roman" panose="02020603050405020304" pitchFamily="18" charset="0"/>
                <a:ea typeface="Courier New" panose="02070309020205020404" pitchFamily="49" charset="0"/>
                <a:cs typeface="Times New Roman" panose="02020603050405020304" pitchFamily="18" charset="0"/>
              </a:rPr>
              <a:t>hoặc điều </a:t>
            </a:r>
            <a:r>
              <a:rPr lang="vi-VN" sz="2800" b="1" dirty="0">
                <a:latin typeface="Times New Roman" panose="02020603050405020304" pitchFamily="18" charset="0"/>
                <a:ea typeface="Courier New" panose="02070309020205020404" pitchFamily="49" charset="0"/>
                <a:cs typeface="Times New Roman" panose="02020603050405020304" pitchFamily="18" charset="0"/>
              </a:rPr>
              <a:t>em thích về nhân vật Tr</a:t>
            </a:r>
            <a:r>
              <a:rPr lang="en-US" sz="2800" b="1" dirty="0">
                <a:latin typeface="Times New Roman" panose="02020603050405020304" pitchFamily="18" charset="0"/>
                <a:ea typeface="Courier New" panose="02070309020205020404" pitchFamily="49" charset="0"/>
                <a:cs typeface="Times New Roman" panose="02020603050405020304" pitchFamily="18" charset="0"/>
              </a:rPr>
              <a:t>ầ</a:t>
            </a:r>
            <a:r>
              <a:rPr lang="vi-VN" sz="2800" b="1" dirty="0">
                <a:latin typeface="Times New Roman" panose="02020603050405020304" pitchFamily="18" charset="0"/>
                <a:ea typeface="Courier New" panose="02070309020205020404" pitchFamily="49" charset="0"/>
                <a:cs typeface="Times New Roman" panose="02020603050405020304" pitchFamily="18" charset="0"/>
              </a:rPr>
              <a:t>n Quốc Toản để kể cho người thân nghe</a:t>
            </a:r>
            <a:r>
              <a:rPr lang="en-US" sz="2800" b="1" dirty="0">
                <a:latin typeface="Times New Roman" panose="02020603050405020304" pitchFamily="18" charset="0"/>
                <a:ea typeface="Courier New" panose="02070309020205020404" pitchFamily="49" charset="0"/>
                <a:cs typeface="Times New Roman" panose="02020603050405020304" pitchFamily="18" charset="0"/>
              </a:rPr>
              <a:t>.</a:t>
            </a:r>
            <a:r>
              <a:rPr lang="vi-VN" sz="2800" b="1" dirty="0">
                <a:latin typeface="Times New Roman" panose="02020603050405020304" pitchFamily="18" charset="0"/>
                <a:ea typeface="Courier New" panose="02070309020205020404" pitchFamily="49"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2" name="Rectangle 1"/>
          <p:cNvSpPr/>
          <p:nvPr/>
        </p:nvSpPr>
        <p:spPr>
          <a:xfrm>
            <a:off x="3930007" y="3482788"/>
            <a:ext cx="8114782" cy="2858475"/>
          </a:xfrm>
          <a:prstGeom prst="rect">
            <a:avLst/>
          </a:prstGeom>
        </p:spPr>
        <p:txBody>
          <a:bodyPr wrap="square">
            <a:spAutoFit/>
          </a:bodyPr>
          <a:lstStyle/>
          <a:p>
            <a:pPr algn="just">
              <a:lnSpc>
                <a:spcPct val="107000"/>
              </a:lnSpc>
              <a:spcAft>
                <a:spcPts val="0"/>
              </a:spcAft>
            </a:pPr>
            <a:r>
              <a:rPr lang="vi-VN" sz="2800" b="1" dirty="0" smtClean="0">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 Trước khi kể, em đọc lại bài Bóp nát quả cam </a:t>
            </a:r>
            <a:r>
              <a:rPr lang="vi-VN" sz="2800" b="1" dirty="0" smtClean="0">
                <a:latin typeface="Times New Roman" panose="02020603050405020304" pitchFamily="18" charset="0"/>
                <a:ea typeface="Times New Roman" panose="02020603050405020304" pitchFamily="18" charset="0"/>
                <a:cs typeface="Times New Roman" panose="02020603050405020304" pitchFamily="18" charset="0"/>
              </a:rPr>
              <a:t>để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nhớ các chi tiết chính </a:t>
            </a:r>
            <a:r>
              <a:rPr lang="vi-VN" sz="2800" b="1" dirty="0" smtClean="0">
                <a:latin typeface="Times New Roman" panose="02020603050405020304" pitchFamily="18" charset="0"/>
                <a:ea typeface="Times New Roman" panose="02020603050405020304" pitchFamily="18" charset="0"/>
                <a:cs typeface="Times New Roman" panose="02020603050405020304" pitchFamily="18" charset="0"/>
              </a:rPr>
              <a:t>về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nhân vật Trần Quốc Toản.</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 Chọn chi tiết hoặc </a:t>
            </a:r>
            <a:r>
              <a:rPr lang="vi-VN" sz="2800" b="1" dirty="0" smtClean="0">
                <a:latin typeface="Times New Roman" panose="02020603050405020304" pitchFamily="18" charset="0"/>
                <a:ea typeface="Times New Roman" panose="02020603050405020304" pitchFamily="18" charset="0"/>
                <a:cs typeface="Times New Roman" panose="02020603050405020304" pitchFamily="18" charset="0"/>
              </a:rPr>
              <a:t>điều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em thích </a:t>
            </a:r>
            <a:r>
              <a:rPr lang="vi-VN" sz="2800" b="1" dirty="0" smtClean="0">
                <a:latin typeface="Times New Roman" panose="02020603050405020304" pitchFamily="18" charset="0"/>
                <a:ea typeface="Times New Roman" panose="02020603050405020304" pitchFamily="18" charset="0"/>
                <a:cs typeface="Times New Roman" panose="02020603050405020304" pitchFamily="18" charset="0"/>
              </a:rPr>
              <a:t>về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nhân vật Trần Quốc Toàn để kể cho người thân nghe (có thể chọn một chi tiết hoặc </a:t>
            </a:r>
            <a:r>
              <a:rPr lang="vi-VN" sz="2800" b="1" dirty="0" smtClean="0">
                <a:latin typeface="Times New Roman" panose="02020603050405020304" pitchFamily="18" charset="0"/>
                <a:ea typeface="Times New Roman" panose="02020603050405020304" pitchFamily="18" charset="0"/>
                <a:cs typeface="Times New Roman" panose="02020603050405020304" pitchFamily="18" charset="0"/>
              </a:rPr>
              <a:t>nhiều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chi tiết).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9456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343" y="2070492"/>
            <a:ext cx="6598348" cy="3925225"/>
          </a:xfrm>
          <a:prstGeom prst="rect">
            <a:avLst/>
          </a:prstGeom>
        </p:spPr>
      </p:pic>
      <p:pic>
        <p:nvPicPr>
          <p:cNvPr id="4"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1506762" y="2274054"/>
            <a:ext cx="2983258" cy="2470902"/>
          </a:xfrm>
          <a:prstGeom prst="rect">
            <a:avLst/>
          </a:prstGeom>
        </p:spPr>
      </p:pic>
      <p:sp>
        <p:nvSpPr>
          <p:cNvPr id="5" name="Rectangle 4"/>
          <p:cNvSpPr/>
          <p:nvPr/>
        </p:nvSpPr>
        <p:spPr>
          <a:xfrm>
            <a:off x="5404104" y="4400620"/>
            <a:ext cx="2728825" cy="582627"/>
          </a:xfrm>
          <a:prstGeom prst="rect">
            <a:avLst/>
          </a:prstGeom>
          <a:noFill/>
        </p:spPr>
        <p:txBody>
          <a:bodyPr wrap="none" lIns="68580" tIns="34290" rIns="68580" bIns="34290">
            <a:prstTxWarp prst="textArchDown">
              <a:avLst/>
            </a:prstTxWarp>
            <a:spAutoFit/>
          </a:bodyPr>
          <a:lstStyle/>
          <a:p>
            <a:pPr algn="ctr"/>
            <a:r>
              <a:rPr lang="vi-VN" sz="6000" b="1" cap="none" spc="0" dirty="0" smtClean="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NÓI VÀ NGHE</a:t>
            </a:r>
            <a:endParaRPr lang="en-US" sz="60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
        <p:nvSpPr>
          <p:cNvPr id="6" name="TextBox 67"/>
          <p:cNvSpPr txBox="1"/>
          <p:nvPr/>
        </p:nvSpPr>
        <p:spPr>
          <a:xfrm>
            <a:off x="5735443" y="3617605"/>
            <a:ext cx="3086824" cy="830997"/>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300" normalizeH="0" baseline="0" noProof="0" dirty="0" err="1">
                <a:ln>
                  <a:noFill/>
                </a:ln>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4800" b="1" i="0" u="none" strike="noStrike" kern="1200" cap="none" spc="300" normalizeH="0" baseline="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vi-VN" altLang="zh-CN" sz="4800" b="1" i="0" u="none" strike="noStrike" kern="1200" cap="none" spc="300" normalizeH="0" baseline="0" noProof="0" dirty="0" smtClean="0">
                <a:ln>
                  <a:noFill/>
                </a:ln>
                <a:effectLst/>
                <a:uLnTx/>
                <a:uFillTx/>
                <a:latin typeface="Times New Roman" panose="02020603050405020304" pitchFamily="18" charset="0"/>
                <a:ea typeface="Microsoft YaHei" panose="020B0503020204020204" charset="-122"/>
                <a:cs typeface="Times New Roman" panose="02020603050405020304" pitchFamily="18" charset="0"/>
              </a:rPr>
              <a:t>4</a:t>
            </a:r>
            <a:endParaRPr kumimoji="0" lang="zh-CN" altLang="en-US" sz="4800" b="1" i="0" u="none" strike="noStrike" kern="1200" cap="none" spc="300" normalizeH="0" baseline="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2670360891"/>
      </p:ext>
    </p:extLst>
  </p:cSld>
  <p:clrMapOvr>
    <a:masterClrMapping/>
  </p:clrMapOvr>
  <mc:AlternateContent xmlns:mc="http://schemas.openxmlformats.org/markup-compatibility/2006" xmlns:p14="http://schemas.microsoft.com/office/powerpoint/2010/main">
    <mc:Choice Requires="p14">
      <p:transition spd="med" p14:dur="700" advClick="0" advTm="3713">
        <p:fade/>
      </p:transition>
    </mc:Choice>
    <mc:Fallback xmlns="">
      <p:transition spd="med" advClick="0" advTm="3713">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9096" y="273474"/>
            <a:ext cx="5709192" cy="259045"/>
          </a:xfrm>
          <a:prstGeom prst="rect">
            <a:avLst/>
          </a:prstGeom>
        </p:spPr>
        <p:txBody>
          <a:bodyPr wrap="none">
            <a:spAutoFit/>
          </a:bodyPr>
          <a:lstStyle/>
          <a:p>
            <a:pPr marR="0" lvl="0" algn="just">
              <a:lnSpc>
                <a:spcPts val="1300"/>
              </a:lnSpc>
              <a:spcBef>
                <a:spcPts val="0"/>
              </a:spcBef>
              <a:spcAft>
                <a:spcPts val="330"/>
              </a:spcAft>
              <a:buClr>
                <a:srgbClr val="000000"/>
              </a:buClr>
              <a:buSzPts val="1300"/>
              <a:tabLst>
                <a:tab pos="295275" algn="l"/>
              </a:tabLst>
            </a:pPr>
            <a:r>
              <a:rPr lang="en-US"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Courier New" panose="02070309020205020404" pitchFamily="49" charset="0"/>
                <a:cs typeface="Times New Roman" panose="02020603050405020304" pitchFamily="18" charset="0"/>
              </a:rPr>
              <a:t>1. </a:t>
            </a:r>
            <a:r>
              <a:rPr lang="vi-VN"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Courier New" panose="02070309020205020404" pitchFamily="49" charset="0"/>
                <a:cs typeface="Times New Roman" panose="02020603050405020304" pitchFamily="18" charset="0"/>
              </a:rPr>
              <a:t>Nêu sự việc trong từng tranh</a:t>
            </a:r>
            <a:r>
              <a:rPr lang="vi-VN"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endParaRPr lang="en-US" sz="16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3832412" y="745123"/>
            <a:ext cx="4145699"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Bóp</a:t>
            </a:r>
            <a:r>
              <a:rPr kumimoji="0" lang="en-US" sz="24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nát</a:t>
            </a:r>
            <a:r>
              <a:rPr kumimoji="0" lang="en-US" sz="24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quả</a:t>
            </a:r>
            <a:r>
              <a:rPr kumimoji="0" lang="en-US" sz="24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cam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p>
        </p:txBody>
      </p:sp>
      <p:pic>
        <p:nvPicPr>
          <p:cNvPr id="1026" name="Picture 2" descr="https://img.loigiaihay.com/picture/question_lgh/2021_51/1623999235-u3j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95" y="1143000"/>
            <a:ext cx="10650070" cy="550763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874059" y="562095"/>
            <a:ext cx="1801906" cy="134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79377" y="562095"/>
            <a:ext cx="25818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0154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par>
                                <p:cTn id="14" presetID="1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loigiaihay.com/picture/question_lgh/2021_51/1623999235-u3jw.jpg"/>
          <p:cNvPicPr>
            <a:picLocks noChangeAspect="1" noChangeArrowheads="1"/>
          </p:cNvPicPr>
          <p:nvPr/>
        </p:nvPicPr>
        <p:blipFill rotWithShape="1">
          <a:blip r:embed="rId2">
            <a:extLst>
              <a:ext uri="{28A0092B-C50C-407E-A947-70E740481C1C}">
                <a14:useLocalDpi xmlns:a14="http://schemas.microsoft.com/office/drawing/2010/main" val="0"/>
              </a:ext>
            </a:extLst>
          </a:blip>
          <a:srcRect r="51789" b="59678"/>
          <a:stretch/>
        </p:blipFill>
        <p:spPr bwMode="auto">
          <a:xfrm>
            <a:off x="1129553" y="797255"/>
            <a:ext cx="10107198" cy="41541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13569" y="5593122"/>
            <a:ext cx="10539166" cy="1077218"/>
          </a:xfrm>
          <a:prstGeom prst="rect">
            <a:avLst/>
          </a:prstGeom>
        </p:spPr>
        <p:txBody>
          <a:bodyPr wrap="square">
            <a:spAutoFit/>
          </a:bodyPr>
          <a:lstStyle/>
          <a:p>
            <a:pPr marL="190500" marR="12700" indent="0" algn="just">
              <a:spcBef>
                <a:spcPts val="0"/>
              </a:spcBef>
              <a:spcAft>
                <a:spcPts val="0"/>
              </a:spcAft>
            </a:pPr>
            <a:r>
              <a:rPr lang="vi-VN" sz="3200" dirty="0" smtClean="0">
                <a:solidFill>
                  <a:srgbClr val="0000CC"/>
                </a:solidFill>
                <a:latin typeface="Times New Roman" panose="02020603050405020304" pitchFamily="18" charset="0"/>
                <a:ea typeface="Times New Roman" panose="02020603050405020304" pitchFamily="18" charset="0"/>
              </a:rPr>
              <a:t>Trần </a:t>
            </a:r>
            <a:r>
              <a:rPr lang="vi-VN" sz="3200" dirty="0">
                <a:solidFill>
                  <a:srgbClr val="0000CC"/>
                </a:solidFill>
                <a:latin typeface="Times New Roman" panose="02020603050405020304" pitchFamily="18" charset="0"/>
                <a:ea typeface="Times New Roman" panose="02020603050405020304" pitchFamily="18" charset="0"/>
              </a:rPr>
              <a:t>Quốc Toản xô </a:t>
            </a:r>
            <a:r>
              <a:rPr lang="vi-VN" sz="3200" dirty="0" smtClean="0">
                <a:solidFill>
                  <a:srgbClr val="0000CC"/>
                </a:solidFill>
                <a:latin typeface="Times New Roman" panose="02020603050405020304" pitchFamily="18" charset="0"/>
                <a:ea typeface="Times New Roman" panose="02020603050405020304" pitchFamily="18" charset="0"/>
              </a:rPr>
              <a:t>những </a:t>
            </a:r>
            <a:r>
              <a:rPr lang="vi-VN" sz="3200" dirty="0">
                <a:solidFill>
                  <a:srgbClr val="0000CC"/>
                </a:solidFill>
                <a:latin typeface="Times New Roman" panose="02020603050405020304" pitchFamily="18" charset="0"/>
                <a:ea typeface="Times New Roman" panose="02020603050405020304" pitchFamily="18" charset="0"/>
              </a:rPr>
              <a:t>người lính gác để được vào gặp vua, xin đánh giặc.</a:t>
            </a:r>
            <a:endParaRPr lang="en-US" sz="3200" dirty="0">
              <a:solidFill>
                <a:srgbClr val="0000CC"/>
              </a:solidFill>
              <a:latin typeface="Times New Roman" panose="02020603050405020304" pitchFamily="18" charset="0"/>
              <a:ea typeface="Times New Roman" panose="02020603050405020304" pitchFamily="18" charset="0"/>
            </a:endParaRPr>
          </a:p>
        </p:txBody>
      </p:sp>
      <p:sp>
        <p:nvSpPr>
          <p:cNvPr id="7" name="Rectangle 6"/>
          <p:cNvSpPr/>
          <p:nvPr/>
        </p:nvSpPr>
        <p:spPr>
          <a:xfrm>
            <a:off x="913569" y="5016534"/>
            <a:ext cx="9105321" cy="584775"/>
          </a:xfrm>
          <a:prstGeom prst="rect">
            <a:avLst/>
          </a:prstGeom>
        </p:spPr>
        <p:txBody>
          <a:bodyPr wrap="square">
            <a:spAutoFit/>
          </a:bodyPr>
          <a:lstStyle/>
          <a:p>
            <a:pPr marL="190500" marR="12700" indent="0" algn="just">
              <a:spcBef>
                <a:spcPts val="0"/>
              </a:spcBef>
              <a:spcAft>
                <a:spcPts val="0"/>
              </a:spcAft>
            </a:pPr>
            <a:r>
              <a:rPr lang="vi-VN" sz="3200" dirty="0" smtClean="0">
                <a:latin typeface="Times New Roman" panose="02020603050405020304" pitchFamily="18" charset="0"/>
                <a:ea typeface="Times New Roman" panose="02020603050405020304" pitchFamily="18" charset="0"/>
              </a:rPr>
              <a:t>Trần </a:t>
            </a:r>
            <a:r>
              <a:rPr lang="vi-VN" sz="3200" dirty="0">
                <a:latin typeface="Times New Roman" panose="02020603050405020304" pitchFamily="18" charset="0"/>
                <a:ea typeface="Times New Roman" panose="02020603050405020304" pitchFamily="18" charset="0"/>
              </a:rPr>
              <a:t>Quốc Toản xô </a:t>
            </a:r>
            <a:r>
              <a:rPr lang="en-US" sz="3200" dirty="0" err="1" smtClean="0">
                <a:latin typeface="Times New Roman" panose="02020603050405020304" pitchFamily="18" charset="0"/>
                <a:ea typeface="Times New Roman" panose="02020603050405020304" pitchFamily="18" charset="0"/>
              </a:rPr>
              <a:t>những</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người</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lính</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gác</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để</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đi</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đâu</a:t>
            </a:r>
            <a:r>
              <a:rPr lang="en-US" sz="3200" dirty="0" smtClean="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p:sp>
        <p:nvSpPr>
          <p:cNvPr id="8" name="Rectangle 7"/>
          <p:cNvSpPr/>
          <p:nvPr/>
        </p:nvSpPr>
        <p:spPr>
          <a:xfrm>
            <a:off x="473960" y="310182"/>
            <a:ext cx="5709192" cy="259045"/>
          </a:xfrm>
          <a:prstGeom prst="rect">
            <a:avLst/>
          </a:prstGeom>
        </p:spPr>
        <p:txBody>
          <a:bodyPr wrap="none">
            <a:spAutoFit/>
          </a:bodyPr>
          <a:lstStyle/>
          <a:p>
            <a:pPr marR="0" lvl="0" algn="just">
              <a:lnSpc>
                <a:spcPts val="1300"/>
              </a:lnSpc>
              <a:spcBef>
                <a:spcPts val="0"/>
              </a:spcBef>
              <a:spcAft>
                <a:spcPts val="330"/>
              </a:spcAft>
              <a:buClr>
                <a:srgbClr val="000000"/>
              </a:buClr>
              <a:buSzPts val="1300"/>
              <a:tabLst>
                <a:tab pos="295275" algn="l"/>
              </a:tabLst>
            </a:pPr>
            <a:r>
              <a:rPr lang="en-US"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Courier New" panose="02070309020205020404" pitchFamily="49" charset="0"/>
                <a:cs typeface="Times New Roman" panose="02020603050405020304" pitchFamily="18" charset="0"/>
              </a:rPr>
              <a:t>1. </a:t>
            </a:r>
            <a:r>
              <a:rPr lang="vi-VN"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Courier New" panose="02070309020205020404" pitchFamily="49" charset="0"/>
                <a:cs typeface="Times New Roman" panose="02020603050405020304" pitchFamily="18" charset="0"/>
              </a:rPr>
              <a:t>Nêu sự việc trong từng tranh</a:t>
            </a:r>
            <a:r>
              <a:rPr lang="vi-VN"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endParaRPr lang="en-US" sz="16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7585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508975"/>
            <a:ext cx="12021671" cy="1077218"/>
          </a:xfrm>
          <a:prstGeom prst="rect">
            <a:avLst/>
          </a:prstGeom>
        </p:spPr>
        <p:txBody>
          <a:bodyPr wrap="square">
            <a:spAutoFit/>
          </a:bodyPr>
          <a:lstStyle/>
          <a:p>
            <a:pPr marL="190500" marR="12700" indent="0" algn="just">
              <a:spcBef>
                <a:spcPts val="0"/>
              </a:spcBef>
              <a:spcAft>
                <a:spcPts val="0"/>
              </a:spcAft>
            </a:pPr>
            <a:r>
              <a:rPr lang="vi-VN" sz="3200" dirty="0" smtClean="0">
                <a:solidFill>
                  <a:srgbClr val="0000CC"/>
                </a:solidFill>
                <a:latin typeface="Times New Roman" panose="02020603050405020304" pitchFamily="18" charset="0"/>
                <a:ea typeface="Times New Roman" panose="02020603050405020304" pitchFamily="18" charset="0"/>
              </a:rPr>
              <a:t>Trần </a:t>
            </a:r>
            <a:r>
              <a:rPr lang="vi-VN" sz="3200" dirty="0">
                <a:solidFill>
                  <a:srgbClr val="0000CC"/>
                </a:solidFill>
                <a:latin typeface="Times New Roman" panose="02020603050405020304" pitchFamily="18" charset="0"/>
                <a:ea typeface="Times New Roman" panose="02020603050405020304" pitchFamily="18" charset="0"/>
              </a:rPr>
              <a:t>Quốc Toản quỳ xuống tâu với vua: </a:t>
            </a:r>
            <a:r>
              <a:rPr lang="vi-VN" sz="3200" i="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“Cho giặc mượn đường là mất nước. Xin bệ hạ cho đánh!”</a:t>
            </a:r>
            <a:r>
              <a:rPr lang="vi-VN" sz="3200" dirty="0">
                <a:solidFill>
                  <a:srgbClr val="0000CC"/>
                </a:solidFill>
                <a:latin typeface="Times New Roman" panose="02020603050405020304" pitchFamily="18" charset="0"/>
                <a:ea typeface="Times New Roman" panose="02020603050405020304" pitchFamily="18" charset="0"/>
              </a:rPr>
              <a:t> và đặt thanh gươm lên gáy xin chịu tội.</a:t>
            </a:r>
            <a:endParaRPr lang="en-US" sz="3200" dirty="0">
              <a:solidFill>
                <a:srgbClr val="0000CC"/>
              </a:solidFill>
              <a:latin typeface="Times New Roman" panose="02020603050405020304" pitchFamily="18" charset="0"/>
              <a:ea typeface="Times New Roman" panose="02020603050405020304" pitchFamily="18" charset="0"/>
            </a:endParaRPr>
          </a:p>
        </p:txBody>
      </p:sp>
      <p:pic>
        <p:nvPicPr>
          <p:cNvPr id="5" name="Picture 2" descr="https://img.loigiaihay.com/picture/question_lgh/2021_51/1623999235-u3jw.jpg"/>
          <p:cNvPicPr>
            <a:picLocks noChangeAspect="1" noChangeArrowheads="1"/>
          </p:cNvPicPr>
          <p:nvPr/>
        </p:nvPicPr>
        <p:blipFill rotWithShape="1">
          <a:blip r:embed="rId2">
            <a:extLst>
              <a:ext uri="{28A0092B-C50C-407E-A947-70E740481C1C}">
                <a14:useLocalDpi xmlns:a14="http://schemas.microsoft.com/office/drawing/2010/main" val="0"/>
              </a:ext>
            </a:extLst>
          </a:blip>
          <a:srcRect l="48171" r="1770" b="58440"/>
          <a:stretch/>
        </p:blipFill>
        <p:spPr bwMode="auto">
          <a:xfrm>
            <a:off x="1765793" y="590268"/>
            <a:ext cx="8834717" cy="46256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73960" y="310182"/>
            <a:ext cx="5709192" cy="259045"/>
          </a:xfrm>
          <a:prstGeom prst="rect">
            <a:avLst/>
          </a:prstGeom>
        </p:spPr>
        <p:txBody>
          <a:bodyPr wrap="none">
            <a:spAutoFit/>
          </a:bodyPr>
          <a:lstStyle/>
          <a:p>
            <a:pPr marR="0" lvl="0" algn="just">
              <a:lnSpc>
                <a:spcPts val="1300"/>
              </a:lnSpc>
              <a:spcBef>
                <a:spcPts val="0"/>
              </a:spcBef>
              <a:spcAft>
                <a:spcPts val="330"/>
              </a:spcAft>
              <a:buClr>
                <a:srgbClr val="000000"/>
              </a:buClr>
              <a:buSzPts val="1300"/>
              <a:tabLst>
                <a:tab pos="295275" algn="l"/>
              </a:tabLst>
            </a:pPr>
            <a:r>
              <a:rPr lang="en-US"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Courier New" panose="02070309020205020404" pitchFamily="49" charset="0"/>
                <a:cs typeface="Times New Roman" panose="02020603050405020304" pitchFamily="18" charset="0"/>
              </a:rPr>
              <a:t>1. </a:t>
            </a:r>
            <a:r>
              <a:rPr lang="vi-VN"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Courier New" panose="02070309020205020404" pitchFamily="49" charset="0"/>
                <a:cs typeface="Times New Roman" panose="02020603050405020304" pitchFamily="18" charset="0"/>
              </a:rPr>
              <a:t>Nêu sự việc trong từng tranh</a:t>
            </a:r>
            <a:r>
              <a:rPr lang="vi-VN"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endParaRPr lang="en-US" sz="16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0" y="5024183"/>
            <a:ext cx="9105321" cy="584775"/>
          </a:xfrm>
          <a:prstGeom prst="rect">
            <a:avLst/>
          </a:prstGeom>
        </p:spPr>
        <p:txBody>
          <a:bodyPr wrap="square">
            <a:spAutoFit/>
          </a:bodyPr>
          <a:lstStyle/>
          <a:p>
            <a:pPr marL="190500" marR="12700" indent="0" algn="just">
              <a:spcBef>
                <a:spcPts val="0"/>
              </a:spcBef>
              <a:spcAft>
                <a:spcPts val="0"/>
              </a:spcAft>
            </a:pPr>
            <a:r>
              <a:rPr lang="vi-VN" sz="3200" dirty="0" smtClean="0">
                <a:latin typeface="Times New Roman" panose="02020603050405020304" pitchFamily="18" charset="0"/>
                <a:ea typeface="Times New Roman" panose="02020603050405020304" pitchFamily="18" charset="0"/>
              </a:rPr>
              <a:t>Trần </a:t>
            </a:r>
            <a:r>
              <a:rPr lang="vi-VN" sz="3200" dirty="0">
                <a:latin typeface="Times New Roman" panose="02020603050405020304" pitchFamily="18" charset="0"/>
                <a:ea typeface="Times New Roman" panose="02020603050405020304" pitchFamily="18" charset="0"/>
              </a:rPr>
              <a:t>Quốc Toản </a:t>
            </a:r>
            <a:r>
              <a:rPr lang="vi-VN" sz="3200" dirty="0" smtClean="0">
                <a:latin typeface="Times New Roman" panose="02020603050405020304" pitchFamily="18" charset="0"/>
                <a:ea typeface="Times New Roman" panose="02020603050405020304" pitchFamily="18" charset="0"/>
              </a:rPr>
              <a:t>nói với vua điều gì</a:t>
            </a:r>
            <a:r>
              <a:rPr lang="en-US" sz="3200" dirty="0" smtClean="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68449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3960" y="5288340"/>
            <a:ext cx="10997938" cy="1569660"/>
          </a:xfrm>
          <a:prstGeom prst="rect">
            <a:avLst/>
          </a:prstGeom>
        </p:spPr>
        <p:txBody>
          <a:bodyPr wrap="square">
            <a:spAutoFit/>
          </a:bodyPr>
          <a:lstStyle/>
          <a:p>
            <a:pPr marL="190500" marR="12700" algn="just">
              <a:spcBef>
                <a:spcPts val="0"/>
              </a:spcBef>
              <a:spcAft>
                <a:spcPts val="0"/>
              </a:spcAft>
            </a:pPr>
            <a:r>
              <a:rPr lang="vi-VN" sz="32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Vua </a:t>
            </a:r>
            <a:r>
              <a:rPr lang="vi-VN" sz="32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nói: </a:t>
            </a:r>
            <a:r>
              <a:rPr lang="vi-VN" sz="3200" i="1" dirty="0">
                <a:solidFill>
                  <a:srgbClr val="0000CC"/>
                </a:solidFill>
                <a:latin typeface="Times New Roman" panose="02020603050405020304" pitchFamily="18" charset="0"/>
                <a:ea typeface="Times New Roman" panose="02020603050405020304" pitchFamily="18" charset="0"/>
              </a:rPr>
              <a:t>“Quốc Toản làm trái phép nước, lẽ ra phải trị tội. Nhưng còn trẻ mà đã biết </a:t>
            </a:r>
            <a:r>
              <a:rPr lang="vi-VN" sz="3200" i="1" dirty="0" smtClean="0">
                <a:solidFill>
                  <a:srgbClr val="0000CC"/>
                </a:solidFill>
                <a:latin typeface="Times New Roman" panose="02020603050405020304" pitchFamily="18" charset="0"/>
                <a:ea typeface="Times New Roman" panose="02020603050405020304" pitchFamily="18" charset="0"/>
              </a:rPr>
              <a:t>lo </a:t>
            </a:r>
            <a:r>
              <a:rPr lang="vi-VN" sz="3200" i="1" dirty="0">
                <a:solidFill>
                  <a:srgbClr val="0000CC"/>
                </a:solidFill>
                <a:latin typeface="Times New Roman" panose="02020603050405020304" pitchFamily="18" charset="0"/>
                <a:ea typeface="Times New Roman" panose="02020603050405020304" pitchFamily="18" charset="0"/>
              </a:rPr>
              <a:t>việc nước, ta có lời khen."</a:t>
            </a:r>
            <a:r>
              <a:rPr lang="vi-VN" sz="32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và ban cho Quốc Toản một quả cam.</a:t>
            </a:r>
            <a:endParaRPr lang="en-US" sz="3200" i="1" dirty="0">
              <a:solidFill>
                <a:srgbClr val="0000CC"/>
              </a:solidFill>
              <a:latin typeface="Times New Roman" panose="02020603050405020304" pitchFamily="18" charset="0"/>
              <a:ea typeface="Times New Roman" panose="02020603050405020304" pitchFamily="18" charset="0"/>
            </a:endParaRPr>
          </a:p>
        </p:txBody>
      </p:sp>
      <p:pic>
        <p:nvPicPr>
          <p:cNvPr id="5" name="Picture 2" descr="https://img.loigiaihay.com/picture/question_lgh/2021_51/1623999235-u3jw.jpg"/>
          <p:cNvPicPr>
            <a:picLocks noChangeAspect="1" noChangeArrowheads="1"/>
          </p:cNvPicPr>
          <p:nvPr/>
        </p:nvPicPr>
        <p:blipFill rotWithShape="1">
          <a:blip r:embed="rId2">
            <a:extLst>
              <a:ext uri="{28A0092B-C50C-407E-A947-70E740481C1C}">
                <a14:useLocalDpi xmlns:a14="http://schemas.microsoft.com/office/drawing/2010/main" val="0"/>
              </a:ext>
            </a:extLst>
          </a:blip>
          <a:srcRect t="50381" r="49957" b="7925"/>
          <a:stretch/>
        </p:blipFill>
        <p:spPr bwMode="auto">
          <a:xfrm>
            <a:off x="2407024" y="766482"/>
            <a:ext cx="8001000" cy="41416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73960" y="310182"/>
            <a:ext cx="5709192" cy="259045"/>
          </a:xfrm>
          <a:prstGeom prst="rect">
            <a:avLst/>
          </a:prstGeom>
        </p:spPr>
        <p:txBody>
          <a:bodyPr wrap="none">
            <a:spAutoFit/>
          </a:bodyPr>
          <a:lstStyle/>
          <a:p>
            <a:pPr marR="0" lvl="0" algn="just">
              <a:lnSpc>
                <a:spcPts val="1300"/>
              </a:lnSpc>
              <a:spcBef>
                <a:spcPts val="0"/>
              </a:spcBef>
              <a:spcAft>
                <a:spcPts val="330"/>
              </a:spcAft>
              <a:buClr>
                <a:srgbClr val="000000"/>
              </a:buClr>
              <a:buSzPts val="1300"/>
              <a:tabLst>
                <a:tab pos="295275" algn="l"/>
              </a:tabLst>
            </a:pPr>
            <a:r>
              <a:rPr lang="en-US"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Courier New" panose="02070309020205020404" pitchFamily="49" charset="0"/>
                <a:cs typeface="Times New Roman" panose="02020603050405020304" pitchFamily="18" charset="0"/>
              </a:rPr>
              <a:t>1. </a:t>
            </a:r>
            <a:r>
              <a:rPr lang="vi-VN"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Courier New" panose="02070309020205020404" pitchFamily="49" charset="0"/>
                <a:cs typeface="Times New Roman" panose="02020603050405020304" pitchFamily="18" charset="0"/>
              </a:rPr>
              <a:t>Nêu sự việc trong từng tranh</a:t>
            </a:r>
            <a:r>
              <a:rPr lang="vi-VN"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endParaRPr lang="en-US" sz="16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404691" y="4813043"/>
            <a:ext cx="9105321" cy="584775"/>
          </a:xfrm>
          <a:prstGeom prst="rect">
            <a:avLst/>
          </a:prstGeom>
        </p:spPr>
        <p:txBody>
          <a:bodyPr wrap="square">
            <a:spAutoFit/>
          </a:bodyPr>
          <a:lstStyle/>
          <a:p>
            <a:pPr marL="190500" marR="12700" indent="0" algn="just">
              <a:spcBef>
                <a:spcPts val="0"/>
              </a:spcBef>
              <a:spcAft>
                <a:spcPts val="0"/>
              </a:spcAft>
            </a:pPr>
            <a:r>
              <a:rPr lang="vi-VN" sz="3200" dirty="0" smtClean="0">
                <a:latin typeface="Times New Roman" panose="02020603050405020304" pitchFamily="18" charset="0"/>
                <a:ea typeface="Times New Roman" panose="02020603050405020304" pitchFamily="18" charset="0"/>
              </a:rPr>
              <a:t>Vua nói với Trần </a:t>
            </a:r>
            <a:r>
              <a:rPr lang="vi-VN" sz="3200" dirty="0">
                <a:latin typeface="Times New Roman" panose="02020603050405020304" pitchFamily="18" charset="0"/>
                <a:ea typeface="Times New Roman" panose="02020603050405020304" pitchFamily="18" charset="0"/>
              </a:rPr>
              <a:t>Quốc Toản </a:t>
            </a:r>
            <a:r>
              <a:rPr lang="vi-VN" sz="3200" dirty="0" smtClean="0">
                <a:latin typeface="Times New Roman" panose="02020603050405020304" pitchFamily="18" charset="0"/>
                <a:ea typeface="Times New Roman" panose="02020603050405020304" pitchFamily="18" charset="0"/>
              </a:rPr>
              <a:t>điều gì</a:t>
            </a:r>
            <a:r>
              <a:rPr lang="en-US" sz="3200" dirty="0" smtClean="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53218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960" y="5600528"/>
            <a:ext cx="10988512" cy="1077218"/>
          </a:xfrm>
          <a:prstGeom prst="rect">
            <a:avLst/>
          </a:prstGeom>
        </p:spPr>
        <p:txBody>
          <a:bodyPr wrap="square">
            <a:spAutoFit/>
          </a:bodyPr>
          <a:lstStyle/>
          <a:p>
            <a:pPr marL="190500" marR="12700" indent="0" algn="just">
              <a:spcBef>
                <a:spcPts val="0"/>
              </a:spcBef>
              <a:spcAft>
                <a:spcPts val="865"/>
              </a:spcAft>
            </a:pPr>
            <a:r>
              <a:rPr lang="vi-VN" sz="3200" dirty="0" smtClean="0">
                <a:solidFill>
                  <a:srgbClr val="0000CC"/>
                </a:solidFill>
                <a:latin typeface="Times New Roman" panose="02020603050405020304" pitchFamily="18" charset="0"/>
                <a:ea typeface="Times New Roman" panose="02020603050405020304" pitchFamily="18" charset="0"/>
              </a:rPr>
              <a:t>Quốc </a:t>
            </a:r>
            <a:r>
              <a:rPr lang="vi-VN" sz="3200" dirty="0">
                <a:solidFill>
                  <a:srgbClr val="0000CC"/>
                </a:solidFill>
                <a:latin typeface="Times New Roman" panose="02020603050405020304" pitchFamily="18" charset="0"/>
                <a:ea typeface="Times New Roman" panose="02020603050405020304" pitchFamily="18" charset="0"/>
              </a:rPr>
              <a:t>Toản xoè tay cho mọi người xem quả cam vua ban nhưng quả cam đã nát từ bao </a:t>
            </a:r>
            <a:r>
              <a:rPr lang="vi-VN" sz="3200" dirty="0" smtClean="0">
                <a:solidFill>
                  <a:srgbClr val="0000CC"/>
                </a:solidFill>
                <a:latin typeface="Times New Roman" panose="02020603050405020304" pitchFamily="18" charset="0"/>
                <a:ea typeface="Times New Roman" panose="02020603050405020304" pitchFamily="18" charset="0"/>
              </a:rPr>
              <a:t>giờ.</a:t>
            </a:r>
            <a:endParaRPr lang="en-US" sz="3200" dirty="0">
              <a:solidFill>
                <a:srgbClr val="0000CC"/>
              </a:solidFill>
              <a:latin typeface="Times New Roman" panose="02020603050405020304" pitchFamily="18" charset="0"/>
              <a:ea typeface="Times New Roman" panose="02020603050405020304" pitchFamily="18" charset="0"/>
            </a:endParaRPr>
          </a:p>
        </p:txBody>
      </p:sp>
      <p:pic>
        <p:nvPicPr>
          <p:cNvPr id="5" name="Picture 2" descr="https://img.loigiaihay.com/picture/question_lgh/2021_51/1623999235-u3jw.jpg"/>
          <p:cNvPicPr>
            <a:picLocks noChangeAspect="1" noChangeArrowheads="1"/>
          </p:cNvPicPr>
          <p:nvPr/>
        </p:nvPicPr>
        <p:blipFill rotWithShape="1">
          <a:blip r:embed="rId2">
            <a:extLst>
              <a:ext uri="{28A0092B-C50C-407E-A947-70E740481C1C}">
                <a14:useLocalDpi xmlns:a14="http://schemas.microsoft.com/office/drawing/2010/main" val="0"/>
              </a:ext>
            </a:extLst>
          </a:blip>
          <a:srcRect l="51472" t="49728" r="-687" b="7523"/>
          <a:stretch/>
        </p:blipFill>
        <p:spPr bwMode="auto">
          <a:xfrm>
            <a:off x="2433918" y="699247"/>
            <a:ext cx="7436223" cy="43165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73960" y="310182"/>
            <a:ext cx="5709192" cy="259045"/>
          </a:xfrm>
          <a:prstGeom prst="rect">
            <a:avLst/>
          </a:prstGeom>
        </p:spPr>
        <p:txBody>
          <a:bodyPr wrap="none">
            <a:spAutoFit/>
          </a:bodyPr>
          <a:lstStyle/>
          <a:p>
            <a:pPr marR="0" lvl="0" algn="just">
              <a:lnSpc>
                <a:spcPts val="1300"/>
              </a:lnSpc>
              <a:spcBef>
                <a:spcPts val="0"/>
              </a:spcBef>
              <a:spcAft>
                <a:spcPts val="330"/>
              </a:spcAft>
              <a:buClr>
                <a:srgbClr val="000000"/>
              </a:buClr>
              <a:buSzPts val="1300"/>
              <a:tabLst>
                <a:tab pos="295275" algn="l"/>
              </a:tabLst>
            </a:pPr>
            <a:r>
              <a:rPr lang="en-US"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Courier New" panose="02070309020205020404" pitchFamily="49" charset="0"/>
                <a:cs typeface="Times New Roman" panose="02020603050405020304" pitchFamily="18" charset="0"/>
              </a:rPr>
              <a:t>1. </a:t>
            </a:r>
            <a:r>
              <a:rPr lang="vi-VN"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Courier New" panose="02070309020205020404" pitchFamily="49" charset="0"/>
                <a:cs typeface="Times New Roman" panose="02020603050405020304" pitchFamily="18" charset="0"/>
              </a:rPr>
              <a:t>Nêu sự việc trong từng tranh</a:t>
            </a:r>
            <a:r>
              <a:rPr lang="vi-VN"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endParaRPr lang="en-US" sz="16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473960" y="5015753"/>
            <a:ext cx="9105321" cy="584775"/>
          </a:xfrm>
          <a:prstGeom prst="rect">
            <a:avLst/>
          </a:prstGeom>
        </p:spPr>
        <p:txBody>
          <a:bodyPr wrap="square">
            <a:spAutoFit/>
          </a:bodyPr>
          <a:lstStyle/>
          <a:p>
            <a:pPr marL="190500" marR="12700" indent="0" algn="just">
              <a:spcBef>
                <a:spcPts val="0"/>
              </a:spcBef>
              <a:spcAft>
                <a:spcPts val="0"/>
              </a:spcAft>
            </a:pPr>
            <a:r>
              <a:rPr lang="vi-VN" sz="3200" dirty="0" smtClean="0">
                <a:latin typeface="Times New Roman" panose="02020603050405020304" pitchFamily="18" charset="0"/>
                <a:ea typeface="Times New Roman" panose="02020603050405020304" pitchFamily="18" charset="0"/>
              </a:rPr>
              <a:t>Quả cam trên tay Trần </a:t>
            </a:r>
            <a:r>
              <a:rPr lang="vi-VN" sz="3200" dirty="0">
                <a:latin typeface="Times New Roman" panose="02020603050405020304" pitchFamily="18" charset="0"/>
                <a:ea typeface="Times New Roman" panose="02020603050405020304" pitchFamily="18" charset="0"/>
              </a:rPr>
              <a:t>Quốc Toản </a:t>
            </a:r>
            <a:r>
              <a:rPr lang="vi-VN" sz="3200" dirty="0" smtClean="0">
                <a:latin typeface="Times New Roman" panose="02020603050405020304" pitchFamily="18" charset="0"/>
                <a:ea typeface="Times New Roman" panose="02020603050405020304" pitchFamily="18" charset="0"/>
              </a:rPr>
              <a:t>thế nào</a:t>
            </a:r>
            <a:r>
              <a:rPr lang="en-US" sz="3200" dirty="0" smtClean="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93128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5029" y="281653"/>
            <a:ext cx="7335663" cy="259045"/>
          </a:xfrm>
          <a:prstGeom prst="rect">
            <a:avLst/>
          </a:prstGeom>
        </p:spPr>
        <p:txBody>
          <a:bodyPr wrap="none">
            <a:spAutoFit/>
          </a:bodyPr>
          <a:lstStyle/>
          <a:p>
            <a:pPr marR="0" lvl="0" algn="just">
              <a:lnSpc>
                <a:spcPts val="1300"/>
              </a:lnSpc>
              <a:spcBef>
                <a:spcPts val="0"/>
              </a:spcBef>
              <a:spcAft>
                <a:spcPts val="330"/>
              </a:spcAft>
              <a:buClr>
                <a:srgbClr val="000000"/>
              </a:buClr>
              <a:buSzPts val="1300"/>
              <a:tabLst>
                <a:tab pos="295275" algn="l"/>
              </a:tabLst>
            </a:pPr>
            <a:r>
              <a:rPr lang="en-US" sz="2800" b="1" dirty="0">
                <a:solidFill>
                  <a:srgbClr val="000000"/>
                </a:solidFill>
                <a:effectLst>
                  <a:outerShdw blurRad="38100" dist="38100" dir="2700000" algn="tl">
                    <a:srgbClr val="000000">
                      <a:alpha val="43137"/>
                    </a:srgbClr>
                  </a:outerShdw>
                </a:effectLst>
                <a:latin typeface="Times New Roman" panose="02020603050405020304" pitchFamily="18" charset="0"/>
                <a:ea typeface="Courier New" panose="02070309020205020404" pitchFamily="49" charset="0"/>
                <a:cs typeface="Times New Roman" panose="02020603050405020304" pitchFamily="18" charset="0"/>
              </a:rPr>
              <a:t>2. </a:t>
            </a:r>
            <a:r>
              <a:rPr lang="vi-VN" sz="2800" b="1" dirty="0">
                <a:solidFill>
                  <a:srgbClr val="000000"/>
                </a:solidFill>
                <a:effectLst>
                  <a:outerShdw blurRad="38100" dist="38100" dir="2700000" algn="tl">
                    <a:srgbClr val="000000">
                      <a:alpha val="43137"/>
                    </a:srgbClr>
                  </a:outerShdw>
                </a:effectLst>
                <a:latin typeface="Times New Roman" panose="02020603050405020304" pitchFamily="18" charset="0"/>
                <a:ea typeface="Courier New" panose="02070309020205020404" pitchFamily="49" charset="0"/>
                <a:cs typeface="Times New Roman" panose="02020603050405020304" pitchFamily="18" charset="0"/>
              </a:rPr>
              <a:t>Kể lại từng đoạn của câu chuyện theo tranh.</a:t>
            </a:r>
            <a:endParaRPr lang="en-US" sz="2400" b="1" u="none" strike="noStrike" spc="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1264023" y="540698"/>
            <a:ext cx="25549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448786" y="540698"/>
            <a:ext cx="14984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2" descr="https://img.loigiaihay.com/picture/question_lgh/2021_51/1623999235-u3j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25" y="799743"/>
            <a:ext cx="11013140" cy="550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6396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g.loigiaihay.com/picture/question_lgh/2021_51/1623999235-u3jw.jpg"/>
          <p:cNvPicPr>
            <a:picLocks noChangeAspect="1" noChangeArrowheads="1"/>
          </p:cNvPicPr>
          <p:nvPr/>
        </p:nvPicPr>
        <p:blipFill rotWithShape="1">
          <a:blip r:embed="rId2">
            <a:extLst>
              <a:ext uri="{28A0092B-C50C-407E-A947-70E740481C1C}">
                <a14:useLocalDpi xmlns:a14="http://schemas.microsoft.com/office/drawing/2010/main" val="0"/>
              </a:ext>
            </a:extLst>
          </a:blip>
          <a:srcRect r="51789" b="59678"/>
          <a:stretch/>
        </p:blipFill>
        <p:spPr bwMode="auto">
          <a:xfrm>
            <a:off x="6145307" y="578224"/>
            <a:ext cx="5615880" cy="56237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3741" y="692747"/>
            <a:ext cx="5437094" cy="5509200"/>
          </a:xfrm>
          <a:prstGeom prst="rect">
            <a:avLst/>
          </a:prstGeom>
        </p:spPr>
        <p:txBody>
          <a:bodyPr wrap="square">
            <a:spAutoFit/>
          </a:bodyPr>
          <a:lstStyle/>
          <a:p>
            <a:pPr algn="just"/>
            <a:r>
              <a:rPr lang="vi-VN" sz="3200" dirty="0" smtClean="0">
                <a:solidFill>
                  <a:srgbClr val="222222"/>
                </a:solidFill>
                <a:latin typeface="+mj-lt"/>
                <a:ea typeface="Verdana" panose="020B0604030504040204" pitchFamily="34" charset="0"/>
              </a:rPr>
              <a:t>Giặc </a:t>
            </a:r>
            <a:r>
              <a:rPr lang="vi-VN" sz="3200" dirty="0">
                <a:solidFill>
                  <a:srgbClr val="222222"/>
                </a:solidFill>
                <a:latin typeface="+mj-lt"/>
                <a:ea typeface="Verdana" panose="020B0604030504040204" pitchFamily="34" charset="0"/>
              </a:rPr>
              <a:t>Nguyên cho sứ thần sang giả vờ mượn đường để xâm chiếm nước ta. Thấy sứ giặc ngang ngược, Trần Quốc Toản vô cùng căm giận. Biết vua họp bàn việc nước dưới thuyền rồng, Quốc Toản quyết đợi gặp nhà vua xin đánh giặc. Đợi mãi không gặp được vua, cậu liều chết xô mấy người lính gác, xăm xăm xuống bến.</a:t>
            </a:r>
            <a:endParaRPr lang="en-US" sz="3200" dirty="0">
              <a:latin typeface="+mj-lt"/>
              <a:ea typeface="Verdana" panose="020B0604030504040204" pitchFamily="34" charset="0"/>
            </a:endParaRPr>
          </a:p>
        </p:txBody>
      </p:sp>
    </p:spTree>
    <p:extLst>
      <p:ext uri="{BB962C8B-B14F-4D97-AF65-F5344CB8AC3E}">
        <p14:creationId xmlns:p14="http://schemas.microsoft.com/office/powerpoint/2010/main" val="2759906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BF30E823-DE71-4314-9CA2-02BFC57E0858}"/>
  <p:tag name="ISPRING_RESOURCE_FOLDER" val="C:\Users\Lenovo\Desktop\E LEARNING\SẢN PHẨM NGUỒN\LÀM VIỆC THẬT LÀ VUI (T1+2)\LÀM VIỆC THẬT LÀ VUI (T1+2)\"/>
  <p:tag name="ISPRING_PRESENTATION_PATH" val="C:\Users\Lenovo\Desktop\E LEARNING\SẢN PHẨM NGUỒN\LÀM VIỆC THẬT LÀ VUI (T1+2)\LÀM VIỆC THẬT LÀ VUI (T1+2).pptx"/>
  <p:tag name="ISPRING_PROJECT_VERSION" val="9"/>
  <p:tag name="ISPRING_PROJECT_FOLDER_UPDATED" val="1"/>
  <p:tag name="ISPRING_SCREEN_RECS_UPDATED" val="C:\Users\Lenovo\Desktop\E LEARNING\SẢN PHẨM NGUỒN\LÀM VIỆC THẬT LÀ VUI (T1+2)\LÀM VIỆC THẬT LÀ VUI (T1+2)\"/>
  <p:tag name="FLASHSPRING_PRESENTATION_REFERENCES" val=""/>
</p:tagLst>
</file>

<file path=ppt/theme/theme1.xml><?xml version="1.0" encoding="utf-8"?>
<a:theme xmlns:a="http://schemas.openxmlformats.org/drawingml/2006/main" name="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ề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3006</TotalTime>
  <Words>622</Words>
  <Application>Microsoft Office PowerPoint</Application>
  <PresentationFormat>Widescreen</PresentationFormat>
  <Paragraphs>40</Paragraphs>
  <Slides>14</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Microsoft YaHei</vt:lpstr>
      <vt:lpstr>Arial</vt:lpstr>
      <vt:lpstr>Calibri</vt:lpstr>
      <vt:lpstr>Calibri Light</vt:lpstr>
      <vt:lpstr>Courier New</vt:lpstr>
      <vt:lpstr>DFPOP1-W9</vt:lpstr>
      <vt:lpstr>Times New Roman</vt:lpstr>
      <vt:lpstr>Verdana</vt:lpstr>
      <vt:lpstr>NỀN 5</vt:lpstr>
      <vt:lpstr>nền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MAIHUNG</cp:lastModifiedBy>
  <cp:revision>250</cp:revision>
  <dcterms:created xsi:type="dcterms:W3CDTF">2021-06-24T12:42:07Z</dcterms:created>
  <dcterms:modified xsi:type="dcterms:W3CDTF">2025-04-20T03:13:24Z</dcterms:modified>
</cp:coreProperties>
</file>