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Lst>
  <p:notesMasterIdLst>
    <p:notesMasterId r:id="rId21"/>
  </p:notesMasterIdLst>
  <p:sldIdLst>
    <p:sldId id="526" r:id="rId3"/>
    <p:sldId id="353" r:id="rId4"/>
    <p:sldId id="393" r:id="rId5"/>
    <p:sldId id="391" r:id="rId6"/>
    <p:sldId id="392" r:id="rId7"/>
    <p:sldId id="375" r:id="rId8"/>
    <p:sldId id="256" r:id="rId9"/>
    <p:sldId id="394" r:id="rId10"/>
    <p:sldId id="523" r:id="rId11"/>
    <p:sldId id="359" r:id="rId12"/>
    <p:sldId id="524" r:id="rId13"/>
    <p:sldId id="360" r:id="rId14"/>
    <p:sldId id="386" r:id="rId15"/>
    <p:sldId id="525" r:id="rId16"/>
    <p:sldId id="361" r:id="rId17"/>
    <p:sldId id="384" r:id="rId18"/>
    <p:sldId id="363" r:id="rId19"/>
    <p:sldId id="387" r:id="rId20"/>
  </p:sldIdLst>
  <p:sldSz cx="6858000" cy="5143500"/>
  <p:notesSz cx="6858000" cy="9144000"/>
  <p:embeddedFontLst>
    <p:embeddedFont>
      <p:font typeface="Kalam" panose="020B0604020202020204" charset="0"/>
      <p:regular r:id="rId22"/>
      <p:bold r:id="rId23"/>
    </p:embeddedFont>
    <p:embeddedFont>
      <p:font typeface="Montserrat" panose="020B0604020202020204" charset="0"/>
      <p:regular r:id="rId24"/>
      <p:bold r:id="rId25"/>
      <p:italic r:id="rId26"/>
      <p:boldItalic r:id="rId27"/>
    </p:embeddedFont>
    <p:embeddedFont>
      <p:font typeface="Calibri Light" panose="020F0302020204030204" pitchFamily="34" charset="0"/>
      <p:regular r:id="rId28"/>
      <p:italic r:id="rId29"/>
    </p:embeddedFont>
    <p:embeddedFont>
      <p:font typeface="Calibri" panose="020F0502020204030204" pitchFamily="34" charset="0"/>
      <p:regular r:id="rId30"/>
      <p:bold r:id="rId31"/>
      <p:italic r:id="rId32"/>
      <p:boldItalic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90"/>
    <a:srgbClr val="AEE2FA"/>
    <a:srgbClr val="07A7AF"/>
    <a:srgbClr val="F6D5A8"/>
    <a:srgbClr val="F45A21"/>
    <a:srgbClr val="DBE9AE"/>
    <a:srgbClr val="72B451"/>
    <a:srgbClr val="F9B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2818" autoAdjust="0"/>
  </p:normalViewPr>
  <p:slideViewPr>
    <p:cSldViewPr snapToGrid="0">
      <p:cViewPr varScale="1">
        <p:scale>
          <a:sx n="115" d="100"/>
          <a:sy n="115" d="100"/>
        </p:scale>
        <p:origin x="6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40216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970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61975195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CD5C7-CF36-4C1D-B15A-773D0D547641}"/>
              </a:ext>
            </a:extLst>
          </p:cNvPr>
          <p:cNvSpPr>
            <a:spLocks noGrp="1"/>
          </p:cNvSpPr>
          <p:nvPr>
            <p:ph type="dt" sz="half" idx="10"/>
          </p:nvPr>
        </p:nvSpPr>
        <p:spPr/>
        <p:txBody>
          <a:bodyPr/>
          <a:lstStyle/>
          <a:p>
            <a:fld id="{83E351EE-8839-4BA5-9433-A3AB790C209C}" type="datetimeFigureOut">
              <a:rPr lang="en-US" smtClean="0"/>
              <a:t>4/20/2025</a:t>
            </a:fld>
            <a:endParaRPr lang="en-US"/>
          </a:p>
        </p:txBody>
      </p:sp>
      <p:sp>
        <p:nvSpPr>
          <p:cNvPr id="5" name="Footer Placeholder 4">
            <a:extLst>
              <a:ext uri="{FF2B5EF4-FFF2-40B4-BE49-F238E27FC236}">
                <a16:creationId xmlns:a16="http://schemas.microsoft.com/office/drawing/2014/main"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8BDBA-477A-41FA-8EF6-A128ECA54F38}"/>
              </a:ext>
            </a:extLst>
          </p:cNvPr>
          <p:cNvSpPr>
            <a:spLocks noGrp="1"/>
          </p:cNvSpPr>
          <p:nvPr>
            <p:ph type="dt" sz="half" idx="10"/>
          </p:nvPr>
        </p:nvSpPr>
        <p:spPr/>
        <p:txBody>
          <a:bodyPr/>
          <a:lstStyle/>
          <a:p>
            <a:fld id="{83E351EE-8839-4BA5-9433-A3AB790C209C}" type="datetimeFigureOut">
              <a:rPr lang="en-US" smtClean="0"/>
              <a:t>4/20/2025</a:t>
            </a:fld>
            <a:endParaRPr lang="en-US"/>
          </a:p>
        </p:txBody>
      </p:sp>
      <p:sp>
        <p:nvSpPr>
          <p:cNvPr id="5" name="Footer Placeholder 4">
            <a:extLst>
              <a:ext uri="{FF2B5EF4-FFF2-40B4-BE49-F238E27FC236}">
                <a16:creationId xmlns:a16="http://schemas.microsoft.com/office/drawing/2014/main"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A19-EF26-4488-9C6C-F995FC313F64}"/>
              </a:ext>
            </a:extLst>
          </p:cNvPr>
          <p:cNvSpPr>
            <a:spLocks noGrp="1"/>
          </p:cNvSpPr>
          <p:nvPr>
            <p:ph type="dt" sz="half" idx="10"/>
          </p:nvPr>
        </p:nvSpPr>
        <p:spPr/>
        <p:txBody>
          <a:bodyPr/>
          <a:lstStyle/>
          <a:p>
            <a:fld id="{83E351EE-8839-4BA5-9433-A3AB790C209C}" type="datetimeFigureOut">
              <a:rPr lang="en-US" smtClean="0"/>
              <a:t>4/20/2025</a:t>
            </a:fld>
            <a:endParaRPr lang="en-US"/>
          </a:p>
        </p:txBody>
      </p:sp>
      <p:sp>
        <p:nvSpPr>
          <p:cNvPr id="5" name="Footer Placeholder 4">
            <a:extLst>
              <a:ext uri="{FF2B5EF4-FFF2-40B4-BE49-F238E27FC236}">
                <a16:creationId xmlns:a16="http://schemas.microsoft.com/office/drawing/2014/main"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763B3-4CE6-45C9-A209-D84FAD88FC3F}"/>
              </a:ext>
            </a:extLst>
          </p:cNvPr>
          <p:cNvSpPr>
            <a:spLocks noGrp="1"/>
          </p:cNvSpPr>
          <p:nvPr>
            <p:ph type="dt" sz="half" idx="10"/>
          </p:nvPr>
        </p:nvSpPr>
        <p:spPr/>
        <p:txBody>
          <a:bodyPr/>
          <a:lstStyle/>
          <a:p>
            <a:fld id="{83E351EE-8839-4BA5-9433-A3AB790C209C}" type="datetimeFigureOut">
              <a:rPr lang="en-US" smtClean="0"/>
              <a:t>4/20/2025</a:t>
            </a:fld>
            <a:endParaRPr lang="en-US"/>
          </a:p>
        </p:txBody>
      </p:sp>
      <p:sp>
        <p:nvSpPr>
          <p:cNvPr id="6" name="Footer Placeholder 5">
            <a:extLst>
              <a:ext uri="{FF2B5EF4-FFF2-40B4-BE49-F238E27FC236}">
                <a16:creationId xmlns:a16="http://schemas.microsoft.com/office/drawing/2014/main"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59021-E7D0-4019-B89A-68E963A14A07}"/>
              </a:ext>
            </a:extLst>
          </p:cNvPr>
          <p:cNvSpPr>
            <a:spLocks noGrp="1"/>
          </p:cNvSpPr>
          <p:nvPr>
            <p:ph type="dt" sz="half" idx="10"/>
          </p:nvPr>
        </p:nvSpPr>
        <p:spPr/>
        <p:txBody>
          <a:bodyPr/>
          <a:lstStyle/>
          <a:p>
            <a:fld id="{83E351EE-8839-4BA5-9433-A3AB790C209C}" type="datetimeFigureOut">
              <a:rPr lang="en-US" smtClean="0"/>
              <a:t>4/20/2025</a:t>
            </a:fld>
            <a:endParaRPr lang="en-US"/>
          </a:p>
        </p:txBody>
      </p:sp>
      <p:sp>
        <p:nvSpPr>
          <p:cNvPr id="8" name="Footer Placeholder 7">
            <a:extLst>
              <a:ext uri="{FF2B5EF4-FFF2-40B4-BE49-F238E27FC236}">
                <a16:creationId xmlns:a16="http://schemas.microsoft.com/office/drawing/2014/main"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F394E-89C4-46E8-ADFA-2D841AE07AC0}"/>
              </a:ext>
            </a:extLst>
          </p:cNvPr>
          <p:cNvSpPr>
            <a:spLocks noGrp="1"/>
          </p:cNvSpPr>
          <p:nvPr>
            <p:ph type="dt" sz="half" idx="10"/>
          </p:nvPr>
        </p:nvSpPr>
        <p:spPr/>
        <p:txBody>
          <a:bodyPr/>
          <a:lstStyle/>
          <a:p>
            <a:fld id="{83E351EE-8839-4BA5-9433-A3AB790C209C}" type="datetimeFigureOut">
              <a:rPr lang="en-US" smtClean="0"/>
              <a:t>4/20/2025</a:t>
            </a:fld>
            <a:endParaRPr lang="en-US"/>
          </a:p>
        </p:txBody>
      </p:sp>
      <p:sp>
        <p:nvSpPr>
          <p:cNvPr id="4" name="Footer Placeholder 3">
            <a:extLst>
              <a:ext uri="{FF2B5EF4-FFF2-40B4-BE49-F238E27FC236}">
                <a16:creationId xmlns:a16="http://schemas.microsoft.com/office/drawing/2014/main"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A8966-EA34-47B8-BC89-0FAE8FDFE8D0}"/>
              </a:ext>
            </a:extLst>
          </p:cNvPr>
          <p:cNvSpPr>
            <a:spLocks noGrp="1"/>
          </p:cNvSpPr>
          <p:nvPr>
            <p:ph type="dt" sz="half" idx="10"/>
          </p:nvPr>
        </p:nvSpPr>
        <p:spPr/>
        <p:txBody>
          <a:bodyPr/>
          <a:lstStyle/>
          <a:p>
            <a:fld id="{83E351EE-8839-4BA5-9433-A3AB790C209C}" type="datetimeFigureOut">
              <a:rPr lang="en-US" smtClean="0"/>
              <a:t>4/20/2025</a:t>
            </a:fld>
            <a:endParaRPr lang="en-US"/>
          </a:p>
        </p:txBody>
      </p:sp>
      <p:sp>
        <p:nvSpPr>
          <p:cNvPr id="3" name="Footer Placeholder 2">
            <a:extLst>
              <a:ext uri="{FF2B5EF4-FFF2-40B4-BE49-F238E27FC236}">
                <a16:creationId xmlns:a16="http://schemas.microsoft.com/office/drawing/2014/main"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EB1EC-453F-418F-810F-EF3E7FBA6AF6}"/>
              </a:ext>
            </a:extLst>
          </p:cNvPr>
          <p:cNvSpPr>
            <a:spLocks noGrp="1"/>
          </p:cNvSpPr>
          <p:nvPr>
            <p:ph type="dt" sz="half" idx="10"/>
          </p:nvPr>
        </p:nvSpPr>
        <p:spPr/>
        <p:txBody>
          <a:bodyPr/>
          <a:lstStyle/>
          <a:p>
            <a:fld id="{83E351EE-8839-4BA5-9433-A3AB790C209C}" type="datetimeFigureOut">
              <a:rPr lang="en-US" smtClean="0"/>
              <a:t>4/20/2025</a:t>
            </a:fld>
            <a:endParaRPr lang="en-US"/>
          </a:p>
        </p:txBody>
      </p:sp>
      <p:sp>
        <p:nvSpPr>
          <p:cNvPr id="6" name="Footer Placeholder 5">
            <a:extLst>
              <a:ext uri="{FF2B5EF4-FFF2-40B4-BE49-F238E27FC236}">
                <a16:creationId xmlns:a16="http://schemas.microsoft.com/office/drawing/2014/main"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74F8-5759-4D1C-99D7-E6BD5789D10B}"/>
              </a:ext>
            </a:extLst>
          </p:cNvPr>
          <p:cNvSpPr>
            <a:spLocks noGrp="1"/>
          </p:cNvSpPr>
          <p:nvPr>
            <p:ph type="dt" sz="half" idx="10"/>
          </p:nvPr>
        </p:nvSpPr>
        <p:spPr/>
        <p:txBody>
          <a:bodyPr/>
          <a:lstStyle/>
          <a:p>
            <a:fld id="{83E351EE-8839-4BA5-9433-A3AB790C209C}" type="datetimeFigureOut">
              <a:rPr lang="en-US" smtClean="0"/>
              <a:t>4/20/2025</a:t>
            </a:fld>
            <a:endParaRPr lang="en-US"/>
          </a:p>
        </p:txBody>
      </p:sp>
      <p:sp>
        <p:nvSpPr>
          <p:cNvPr id="6" name="Footer Placeholder 5">
            <a:extLst>
              <a:ext uri="{FF2B5EF4-FFF2-40B4-BE49-F238E27FC236}">
                <a16:creationId xmlns:a16="http://schemas.microsoft.com/office/drawing/2014/main"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48F21-8527-45A8-A913-46E7BFF71802}"/>
              </a:ext>
            </a:extLst>
          </p:cNvPr>
          <p:cNvSpPr>
            <a:spLocks noGrp="1"/>
          </p:cNvSpPr>
          <p:nvPr>
            <p:ph type="dt" sz="half" idx="10"/>
          </p:nvPr>
        </p:nvSpPr>
        <p:spPr/>
        <p:txBody>
          <a:bodyPr/>
          <a:lstStyle/>
          <a:p>
            <a:fld id="{83E351EE-8839-4BA5-9433-A3AB790C209C}" type="datetimeFigureOut">
              <a:rPr lang="en-US" smtClean="0"/>
              <a:t>4/20/2025</a:t>
            </a:fld>
            <a:endParaRPr lang="en-US"/>
          </a:p>
        </p:txBody>
      </p:sp>
      <p:sp>
        <p:nvSpPr>
          <p:cNvPr id="5" name="Footer Placeholder 4">
            <a:extLst>
              <a:ext uri="{FF2B5EF4-FFF2-40B4-BE49-F238E27FC236}">
                <a16:creationId xmlns:a16="http://schemas.microsoft.com/office/drawing/2014/main"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941A8-77B1-4BFD-81B6-F028F0C834F8}"/>
              </a:ext>
            </a:extLst>
          </p:cNvPr>
          <p:cNvSpPr>
            <a:spLocks noGrp="1"/>
          </p:cNvSpPr>
          <p:nvPr>
            <p:ph type="dt" sz="half" idx="10"/>
          </p:nvPr>
        </p:nvSpPr>
        <p:spPr/>
        <p:txBody>
          <a:bodyPr/>
          <a:lstStyle/>
          <a:p>
            <a:fld id="{83E351EE-8839-4BA5-9433-A3AB790C209C}" type="datetimeFigureOut">
              <a:rPr lang="en-US" smtClean="0"/>
              <a:t>4/20/2025</a:t>
            </a:fld>
            <a:endParaRPr lang="en-US"/>
          </a:p>
        </p:txBody>
      </p:sp>
      <p:sp>
        <p:nvSpPr>
          <p:cNvPr id="5" name="Footer Placeholder 4">
            <a:extLst>
              <a:ext uri="{FF2B5EF4-FFF2-40B4-BE49-F238E27FC236}">
                <a16:creationId xmlns:a16="http://schemas.microsoft.com/office/drawing/2014/main"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reserve="1" userDrawn="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6858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 y="3458213"/>
            <a:ext cx="6858008" cy="1685306"/>
          </a:xfrm>
          <a:prstGeom prst="rect">
            <a:avLst/>
          </a:prstGeom>
        </p:spPr>
      </p:pic>
    </p:spTree>
    <p:extLst>
      <p:ext uri="{BB962C8B-B14F-4D97-AF65-F5344CB8AC3E}">
        <p14:creationId xmlns:p14="http://schemas.microsoft.com/office/powerpoint/2010/main" val="994506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2">
            <a:lum/>
            <a:extLst>
              <a:ext uri="{BEBA8EAE-BF5A-486C-A8C5-ECC9F3942E4B}">
                <a14:imgProps xmlns:a14="http://schemas.microsoft.com/office/drawing/2010/main">
                  <a14:imgLayer r:embed="rId13">
                    <a14:imgEffect>
                      <a14:artisticPencilSketch/>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 id="2147483706" r:id="rId9"/>
    <p:sldLayoutId id="214748370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extLst>
              <a:ext uri="{BEBA8EAE-BF5A-486C-A8C5-ECC9F3942E4B}">
                <a14:imgProps xmlns:a14="http://schemas.microsoft.com/office/drawing/2010/main">
                  <a14:imgLayer r:embed="rId14">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4/20/2025</a:t>
            </a:fld>
            <a:endParaRPr lang="en-US"/>
          </a:p>
        </p:txBody>
      </p:sp>
      <p:sp>
        <p:nvSpPr>
          <p:cNvPr id="5" name="Footer Placeholder 4">
            <a:extLst>
              <a:ext uri="{FF2B5EF4-FFF2-40B4-BE49-F238E27FC236}">
                <a16:creationId xmlns:a16="http://schemas.microsoft.com/office/drawing/2014/main"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6.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4.wdp"/><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7.jpeg"/><Relationship Id="rId5" Type="http://schemas.microsoft.com/office/2007/relationships/hdphoto" Target="../media/hdphoto2.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9.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4.wdp"/><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9.wdp"/><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3.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4.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4.wdp"/><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0" y="-1"/>
            <a:ext cx="6858000" cy="5088835"/>
          </a:xfrm>
          <a:prstGeom prst="rect">
            <a:avLst/>
          </a:prstGeom>
          <a:solidFill>
            <a:schemeClr val="accent2">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514312">
              <a:defRPr/>
            </a:pPr>
            <a:endParaRPr lang="en-US" sz="788" dirty="0">
              <a:solidFill>
                <a:prstClr val="black"/>
              </a:solidFill>
              <a:latin typeface="DFPOP1-W9"/>
            </a:endParaRPr>
          </a:p>
        </p:txBody>
      </p:sp>
      <p:sp>
        <p:nvSpPr>
          <p:cNvPr id="5" name="TextBox 4"/>
          <p:cNvSpPr txBox="1"/>
          <p:nvPr/>
        </p:nvSpPr>
        <p:spPr>
          <a:xfrm>
            <a:off x="-57149" y="1457607"/>
            <a:ext cx="6892333" cy="830997"/>
          </a:xfrm>
          <a:prstGeom prst="rect">
            <a:avLst/>
          </a:prstGeom>
          <a:noFill/>
        </p:spPr>
        <p:txBody>
          <a:bodyPr wrap="square">
            <a:spAutoFit/>
          </a:bodyPr>
          <a:lstStyle/>
          <a:p>
            <a:pPr algn="ctr" defTabSz="385743">
              <a:defRPr/>
            </a:pPr>
            <a:r>
              <a:rPr lang="en-US" sz="2400" b="1" dirty="0">
                <a:solidFill>
                  <a:srgbClr val="FF0000"/>
                </a:solidFill>
                <a:latin typeface="Times New Roman" panose="02020603050405020304" pitchFamily="18" charset="0"/>
                <a:cs typeface="Times New Roman" panose="02020603050405020304" pitchFamily="18" charset="0"/>
              </a:rPr>
              <a:t>CHÀO MỪNG </a:t>
            </a:r>
          </a:p>
          <a:p>
            <a:pPr algn="ctr" defTabSz="385743">
              <a:defRPr/>
            </a:pPr>
            <a:r>
              <a:rPr lang="en-US" sz="24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2400" b="1" dirty="0">
              <a:solidFill>
                <a:srgbClr val="FF0000"/>
              </a:solidFill>
              <a:latin typeface="+mj-lt"/>
              <a:cs typeface="Times New Roman" panose="02020603050405020304" pitchFamily="18" charset="0"/>
            </a:endParaRPr>
          </a:p>
        </p:txBody>
      </p:sp>
      <p:sp>
        <p:nvSpPr>
          <p:cNvPr id="6" name="TextBox 5"/>
          <p:cNvSpPr txBox="1"/>
          <p:nvPr/>
        </p:nvSpPr>
        <p:spPr>
          <a:xfrm>
            <a:off x="2064747" y="856027"/>
            <a:ext cx="3977412" cy="334707"/>
          </a:xfrm>
          <a:prstGeom prst="rect">
            <a:avLst/>
          </a:prstGeom>
          <a:noFill/>
        </p:spPr>
        <p:txBody>
          <a:bodyPr wrap="square">
            <a:spAutoFit/>
          </a:bodyPr>
          <a:lstStyle/>
          <a:p>
            <a:pPr defTabSz="385743">
              <a:defRPr/>
            </a:pPr>
            <a:r>
              <a:rPr lang="en-US" sz="1575"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914401" y="2407556"/>
            <a:ext cx="4784917" cy="369332"/>
          </a:xfrm>
          <a:prstGeom prst="rect">
            <a:avLst/>
          </a:prstGeom>
          <a:noFill/>
        </p:spPr>
        <p:txBody>
          <a:bodyPr wrap="square">
            <a:spAutoFit/>
          </a:bodyPr>
          <a:lstStyle/>
          <a:p>
            <a:pPr algn="ctr" defTabSz="385743">
              <a:defRPr/>
            </a:pPr>
            <a:r>
              <a:rPr lang="en-US" sz="1800" b="1" dirty="0" err="1">
                <a:solidFill>
                  <a:srgbClr val="FF0000"/>
                </a:solidFill>
                <a:latin typeface="Times New Roman" panose="02020603050405020304" pitchFamily="18" charset="0"/>
                <a:cs typeface="Times New Roman" panose="02020603050405020304" pitchFamily="18" charset="0"/>
              </a:rPr>
              <a:t>Môn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Tiếng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Việt</a:t>
            </a:r>
            <a:r>
              <a:rPr lang="en-US" sz="1800" b="1" dirty="0">
                <a:solidFill>
                  <a:srgbClr val="FF0000"/>
                </a:solidFill>
                <a:latin typeface="Times New Roman" panose="02020603050405020304" pitchFamily="18" charset="0"/>
                <a:cs typeface="Times New Roman" panose="02020603050405020304" pitchFamily="18" charset="0"/>
              </a:rPr>
              <a:t> - </a:t>
            </a:r>
            <a:r>
              <a:rPr lang="en-US" sz="1800" b="1" dirty="0" err="1">
                <a:solidFill>
                  <a:srgbClr val="FF0000"/>
                </a:solidFill>
                <a:latin typeface="Times New Roman" panose="02020603050405020304" pitchFamily="18" charset="0"/>
                <a:cs typeface="Times New Roman" panose="02020603050405020304" pitchFamily="18" charset="0"/>
              </a:rPr>
              <a:t>Lớp</a:t>
            </a:r>
            <a:r>
              <a:rPr lang="en-US" sz="18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842464"/>
            <a:ext cx="6860738" cy="1301036"/>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2909"/>
            <a:ext cx="2434934" cy="763258"/>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4349" y="3049898"/>
            <a:ext cx="1390835" cy="2038936"/>
          </a:xfrm>
          <a:prstGeom prst="rect">
            <a:avLst/>
          </a:prstGeom>
        </p:spPr>
      </p:pic>
      <p:sp>
        <p:nvSpPr>
          <p:cNvPr id="12" name="TextBox 11"/>
          <p:cNvSpPr txBox="1"/>
          <p:nvPr/>
        </p:nvSpPr>
        <p:spPr>
          <a:xfrm>
            <a:off x="996558" y="3077722"/>
            <a:ext cx="4784917" cy="369332"/>
          </a:xfrm>
          <a:prstGeom prst="rect">
            <a:avLst/>
          </a:prstGeom>
          <a:noFill/>
        </p:spPr>
        <p:txBody>
          <a:bodyPr wrap="square">
            <a:spAutoFit/>
          </a:bodyPr>
          <a:lstStyle/>
          <a:p>
            <a:pPr algn="ctr" defTabSz="385743">
              <a:defRPr/>
            </a:pPr>
            <a:r>
              <a:rPr lang="en-US" sz="1800" b="1" dirty="0" err="1">
                <a:solidFill>
                  <a:srgbClr val="FF0000"/>
                </a:solidFill>
                <a:latin typeface="Times New Roman" panose="02020603050405020304" pitchFamily="18" charset="0"/>
                <a:cs typeface="Times New Roman" panose="02020603050405020304" pitchFamily="18" charset="0"/>
              </a:rPr>
              <a:t>Giáo</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viên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Nguyễn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Thị</a:t>
            </a:r>
            <a:r>
              <a:rPr lang="en-US" sz="18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376358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50605" y="331633"/>
            <a:ext cx="582308" cy="525172"/>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300527" y="469239"/>
            <a:ext cx="2316155" cy="506292"/>
          </a:xfrm>
          <a:prstGeom prst="rect">
            <a:avLst/>
          </a:prstGeom>
          <a:solidFill>
            <a:schemeClr val="accent4">
              <a:lumMod val="90000"/>
            </a:schemeClr>
          </a:solidFill>
        </p:spPr>
        <p:txBody>
          <a:bodyPr wrap="square" rtlCol="0">
            <a:spAutoFit/>
          </a:bodyPr>
          <a:lstStyle/>
          <a:p>
            <a:pPr algn="ctr">
              <a:lnSpc>
                <a:spcPct val="150000"/>
              </a:lnSpc>
            </a:pPr>
            <a:r>
              <a:rPr lang="vi-VN" sz="2000" b="1" dirty="0">
                <a:solidFill>
                  <a:schemeClr val="bg1">
                    <a:lumMod val="10000"/>
                  </a:schemeClr>
                </a:solidFill>
                <a:latin typeface="UTM Avo" panose="02040603050506020204" pitchFamily="18" charset="0"/>
              </a:rPr>
              <a:t>GIẢI NGHĨA TỪ</a:t>
            </a:r>
            <a:endParaRPr lang="en-US" sz="2000" b="1" dirty="0">
              <a:solidFill>
                <a:schemeClr val="bg1">
                  <a:lumMod val="1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B74CAE37-C031-447C-A0D4-4B3695F007FD}"/>
              </a:ext>
            </a:extLst>
          </p:cNvPr>
          <p:cNvSpPr/>
          <p:nvPr/>
        </p:nvSpPr>
        <p:spPr>
          <a:xfrm>
            <a:off x="460224" y="1266212"/>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Khí hậu</a:t>
            </a:r>
            <a:endParaRPr lang="vi-VN" sz="1800" dirty="0"/>
          </a:p>
        </p:txBody>
      </p:sp>
      <p:sp>
        <p:nvSpPr>
          <p:cNvPr id="6" name="Oval 5">
            <a:extLst>
              <a:ext uri="{FF2B5EF4-FFF2-40B4-BE49-F238E27FC236}">
                <a16:creationId xmlns:a16="http://schemas.microsoft.com/office/drawing/2014/main" id="{05260A31-877E-46DB-BCEB-DF51C579FAA0}"/>
              </a:ext>
            </a:extLst>
          </p:cNvPr>
          <p:cNvSpPr/>
          <p:nvPr/>
        </p:nvSpPr>
        <p:spPr>
          <a:xfrm>
            <a:off x="550605" y="1403641"/>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21F1432A-BE85-4E86-9EFF-105953948C84}"/>
              </a:ext>
            </a:extLst>
          </p:cNvPr>
          <p:cNvSpPr txBox="1"/>
          <p:nvPr/>
        </p:nvSpPr>
        <p:spPr>
          <a:xfrm>
            <a:off x="1624894" y="1266212"/>
            <a:ext cx="4966344"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các đặc điểm về nắng, mưa, nhiệt độ,... được lặp lại hàng năm của một vùng.</a:t>
            </a:r>
            <a:endParaRPr lang="en-US" sz="1800" dirty="0">
              <a:solidFill>
                <a:schemeClr val="accent6">
                  <a:lumMod val="50000"/>
                </a:schemeClr>
              </a:solidFill>
              <a:latin typeface="UTM Avo" panose="02040603050506020204" pitchFamily="18" charset="0"/>
            </a:endParaRPr>
          </a:p>
        </p:txBody>
      </p:sp>
      <p:grpSp>
        <p:nvGrpSpPr>
          <p:cNvPr id="7" name="Group 6">
            <a:extLst>
              <a:ext uri="{FF2B5EF4-FFF2-40B4-BE49-F238E27FC236}">
                <a16:creationId xmlns:a16="http://schemas.microsoft.com/office/drawing/2014/main" id="{6F33C6A8-86AA-4700-B2C2-5F18B5C11524}"/>
              </a:ext>
            </a:extLst>
          </p:cNvPr>
          <p:cNvGrpSpPr/>
          <p:nvPr/>
        </p:nvGrpSpPr>
        <p:grpSpPr>
          <a:xfrm>
            <a:off x="271226" y="2217234"/>
            <a:ext cx="6091474" cy="2224591"/>
            <a:chOff x="271226" y="2217234"/>
            <a:chExt cx="6091474" cy="2224591"/>
          </a:xfrm>
        </p:grpSpPr>
        <p:pic>
          <p:nvPicPr>
            <p:cNvPr id="1026" name="Picture 2" descr="Cartoon Weather Set - Seasons Nature">
              <a:extLst>
                <a:ext uri="{FF2B5EF4-FFF2-40B4-BE49-F238E27FC236}">
                  <a16:creationId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551889" y="685870"/>
            <a:ext cx="6155313" cy="492443"/>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a:t>
            </a:r>
            <a:r>
              <a:rPr lang="vi-VN" sz="1300" dirty="0" err="1">
                <a:latin typeface="UTM Avo" panose="02040603050506020204" pitchFamily="18" charset="0"/>
              </a:rPr>
              <a:t>cánh</a:t>
            </a:r>
            <a:r>
              <a:rPr lang="vi-VN" sz="1300" dirty="0">
                <a:latin typeface="UTM Avo" panose="02040603050506020204" pitchFamily="18" charset="0"/>
              </a:rPr>
              <a:t>.</a:t>
            </a:r>
            <a:endParaRPr lang="en-US" sz="1300" dirty="0">
              <a:latin typeface="UTM Avo" panose="02040603050506020204" pitchFamily="18" charset="0"/>
            </a:endParaRPr>
          </a:p>
        </p:txBody>
      </p:sp>
      <p:grpSp>
        <p:nvGrpSpPr>
          <p:cNvPr id="3" name="Group 2">
            <a:extLst>
              <a:ext uri="{FF2B5EF4-FFF2-40B4-BE49-F238E27FC236}">
                <a16:creationId xmlns:a16="http://schemas.microsoft.com/office/drawing/2014/main" id="{9D0F22DC-6D72-483F-8FD5-D3D31A098AA8}"/>
              </a:ext>
            </a:extLst>
          </p:cNvPr>
          <p:cNvGrpSpPr/>
          <p:nvPr/>
        </p:nvGrpSpPr>
        <p:grpSpPr>
          <a:xfrm>
            <a:off x="551889" y="31960"/>
            <a:ext cx="1305582" cy="525172"/>
            <a:chOff x="635794" y="14285"/>
            <a:chExt cx="1305582"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488487" y="117334"/>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003874" y="3268344"/>
            <a:ext cx="1974992" cy="1292662"/>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269759" y="1895573"/>
            <a:ext cx="2625058" cy="2562057"/>
          </a:xfrm>
          <a:prstGeom prst="rect">
            <a:avLst/>
          </a:prstGeom>
        </p:spPr>
      </p:pic>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83" y="646030"/>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8011" y="1139403"/>
            <a:ext cx="297267" cy="297267"/>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1239" y="2175064"/>
            <a:ext cx="288000" cy="288000"/>
          </a:xfrm>
          <a:prstGeom prst="rect">
            <a:avLst/>
          </a:prstGeom>
        </p:spPr>
      </p:pic>
      <p:grpSp>
        <p:nvGrpSpPr>
          <p:cNvPr id="17" name="Group 16">
            <a:extLst>
              <a:ext uri="{FF2B5EF4-FFF2-40B4-BE49-F238E27FC236}">
                <a16:creationId xmlns:a16="http://schemas.microsoft.com/office/drawing/2014/main" id="{BA4736CC-CD28-4F38-BB7A-B660EC7B3FEF}"/>
              </a:ext>
            </a:extLst>
          </p:cNvPr>
          <p:cNvGrpSpPr/>
          <p:nvPr/>
        </p:nvGrpSpPr>
        <p:grpSpPr>
          <a:xfrm>
            <a:off x="2852306" y="3079219"/>
            <a:ext cx="385691" cy="646331"/>
            <a:chOff x="3381838" y="2889107"/>
            <a:chExt cx="385691" cy="646331"/>
          </a:xfrm>
        </p:grpSpPr>
        <p:sp>
          <p:nvSpPr>
            <p:cNvPr id="18" name="Oval 17">
              <a:extLst>
                <a:ext uri="{FF2B5EF4-FFF2-40B4-BE49-F238E27FC236}">
                  <a16:creationId xmlns:a16="http://schemas.microsoft.com/office/drawing/2014/main"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FD5E1ED6-4148-4173-97D9-22A9850A1518}"/>
                </a:ext>
              </a:extLst>
            </p:cNvPr>
            <p:cNvSpPr/>
            <p:nvPr/>
          </p:nvSpPr>
          <p:spPr>
            <a:xfrm rot="21163024">
              <a:off x="3381838" y="2889107"/>
              <a:ext cx="380233" cy="646331"/>
            </a:xfrm>
            <a:prstGeom prst="rect">
              <a:avLst/>
            </a:prstGeom>
          </p:spPr>
          <p:txBody>
            <a:bodyPr wrap="none">
              <a:spAutoFit/>
            </a:bodyPr>
            <a:lstStyle/>
            <a:p>
              <a:pPr algn="ctr"/>
              <a:r>
                <a:rPr lang="en-VN" sz="3600" b="1" i="1" dirty="0">
                  <a:solidFill>
                    <a:schemeClr val="accent2"/>
                  </a:solidFill>
                  <a:latin typeface="UTM Charlotte" panose="02040603050506020204" pitchFamily="18" charset="0"/>
                </a:rPr>
                <a:t>4</a:t>
              </a:r>
            </a:p>
          </p:txBody>
        </p:sp>
      </p:grpSp>
      <p:sp>
        <p:nvSpPr>
          <p:cNvPr id="20" name="TextBox 19">
            <a:extLst>
              <a:ext uri="{FF2B5EF4-FFF2-40B4-BE49-F238E27FC236}">
                <a16:creationId xmlns:a16="http://schemas.microsoft.com/office/drawing/2014/main" id="{7447E87E-6FE9-49EA-9DAC-11FC87F5583A}"/>
              </a:ext>
            </a:extLst>
          </p:cNvPr>
          <p:cNvSpPr txBox="1"/>
          <p:nvPr/>
        </p:nvSpPr>
        <p:spPr>
          <a:xfrm>
            <a:off x="505927" y="1209163"/>
            <a:ext cx="6155313" cy="692497"/>
          </a:xfrm>
          <a:prstGeom prst="rect">
            <a:avLst/>
          </a:prstGeom>
          <a:noFill/>
        </p:spPr>
        <p:txBody>
          <a:bodyPr wrap="square" rtlCol="0">
            <a:spAutoFit/>
          </a:bodyPr>
          <a:lstStyle/>
          <a:p>
            <a:pPr indent="171450" algn="just"/>
            <a:r>
              <a:rPr lang="vi-VN" sz="1300" dirty="0" err="1">
                <a:latin typeface="UTM Avo" panose="02040603050506020204" pitchFamily="18" charset="0"/>
              </a:rPr>
              <a:t>Việt</a:t>
            </a:r>
            <a:r>
              <a:rPr lang="vi-VN" sz="1300" dirty="0">
                <a:latin typeface="UTM Avo" panose="02040603050506020204" pitchFamily="18" charset="0"/>
              </a:rPr>
              <a:t> Nam có những vị anh hùng có công lớn với đất nước như Hai Bà Trưng, Bà Triệu, Trần Hưng Đạo, Quang Trung, Hồ Chí Minh,... Những con người ấy đã làm rạng danh lịch sử nước nhà.</a:t>
            </a:r>
          </a:p>
        </p:txBody>
      </p:sp>
      <p:sp>
        <p:nvSpPr>
          <p:cNvPr id="7" name="TextBox 6">
            <a:extLst>
              <a:ext uri="{FF2B5EF4-FFF2-40B4-BE49-F238E27FC236}">
                <a16:creationId xmlns:a16="http://schemas.microsoft.com/office/drawing/2014/main" id="{C97D325F-758E-45FC-8064-BD3D1089CEA7}"/>
              </a:ext>
            </a:extLst>
          </p:cNvPr>
          <p:cNvSpPr txBox="1"/>
          <p:nvPr/>
        </p:nvSpPr>
        <p:spPr>
          <a:xfrm>
            <a:off x="4401140" y="135803"/>
            <a:ext cx="2459675" cy="400110"/>
          </a:xfrm>
          <a:prstGeom prst="rect">
            <a:avLst/>
          </a:prstGeom>
          <a:solidFill>
            <a:srgbClr val="FFC000"/>
          </a:solidFill>
        </p:spPr>
        <p:txBody>
          <a:bodyPr wrap="square" rtlCol="0">
            <a:spAutoFit/>
          </a:bodyPr>
          <a:lstStyle/>
          <a:p>
            <a:r>
              <a:rPr lang="vi-VN" sz="2000" dirty="0" err="1">
                <a:solidFill>
                  <a:srgbClr val="FF0000"/>
                </a:solidFill>
              </a:rPr>
              <a:t>Luyện</a:t>
            </a:r>
            <a:r>
              <a:rPr lang="vi-VN" sz="2000" dirty="0">
                <a:solidFill>
                  <a:srgbClr val="FF0000"/>
                </a:solidFill>
              </a:rPr>
              <a:t> </a:t>
            </a:r>
            <a:r>
              <a:rPr lang="vi-VN" sz="2000" dirty="0" err="1">
                <a:solidFill>
                  <a:srgbClr val="FF0000"/>
                </a:solidFill>
              </a:rPr>
              <a:t>đọc</a:t>
            </a:r>
            <a:r>
              <a:rPr lang="vi-VN" sz="2000" dirty="0">
                <a:solidFill>
                  <a:srgbClr val="FF0000"/>
                </a:solidFill>
              </a:rPr>
              <a:t> theo </a:t>
            </a:r>
            <a:r>
              <a:rPr lang="vi-VN" sz="2000" dirty="0" err="1">
                <a:solidFill>
                  <a:srgbClr val="FF0000"/>
                </a:solidFill>
              </a:rPr>
              <a:t>cặp</a:t>
            </a:r>
            <a:endParaRPr lang="en-US" sz="2000" dirty="0">
              <a:solidFill>
                <a:srgbClr val="FF0000"/>
              </a:solidFill>
            </a:endParaRPr>
          </a:p>
        </p:txBody>
      </p:sp>
    </p:spTree>
    <p:custDataLst>
      <p:tags r:id="rId1"/>
    </p:custDataLst>
    <p:extLst>
      <p:ext uri="{BB962C8B-B14F-4D97-AF65-F5344CB8AC3E}">
        <p14:creationId xmlns:p14="http://schemas.microsoft.com/office/powerpoint/2010/main" val="353848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781005" y="243110"/>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1666396" y="1366970"/>
            <a:ext cx="4812513" cy="735842"/>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1</a:t>
            </a:r>
            <a:r>
              <a:rPr lang="vi-VN" sz="1500" b="1" dirty="0">
                <a:solidFill>
                  <a:schemeClr val="accent6">
                    <a:lumMod val="75000"/>
                  </a:schemeClr>
                </a:solidFill>
                <a:latin typeface="UTM Avo" panose="02040603050506020204" pitchFamily="18" charset="0"/>
              </a:rPr>
              <a:t>. </a:t>
            </a:r>
            <a:r>
              <a:rPr lang="vi-VN" sz="1500" dirty="0">
                <a:latin typeface="UTM Avo" panose="02040603050506020204" pitchFamily="18" charset="0"/>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620483" y="2137461"/>
            <a:ext cx="2710543" cy="481002"/>
            <a:chOff x="718457" y="2123591"/>
            <a:chExt cx="2710543" cy="48100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468000"/>
              <a:chOff x="718457" y="2123591"/>
              <a:chExt cx="2710543" cy="468000"/>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Các miền, khí hậu</a:t>
                </a:r>
                <a:endParaRPr lang="vi-VN" dirty="0"/>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1</a:t>
              </a:r>
              <a:endParaRPr lang="vi-VN" sz="2400" dirty="0">
                <a:solidFill>
                  <a:schemeClr val="accent2"/>
                </a:solidFill>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3667967" y="2147129"/>
            <a:ext cx="2710543" cy="481002"/>
            <a:chOff x="718457" y="2123591"/>
            <a:chExt cx="2710543" cy="481002"/>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Tên nước, thủ đô, lá cờ</a:t>
                </a:r>
                <a:endParaRPr lang="vi-VN" dirty="0"/>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2</a:t>
              </a:r>
              <a:endParaRPr lang="vi-VN" sz="2400" dirty="0">
                <a:solidFill>
                  <a:schemeClr val="accent2"/>
                </a:solidFill>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620483" y="2736642"/>
            <a:ext cx="2710543" cy="481002"/>
            <a:chOff x="718457" y="2123591"/>
            <a:chExt cx="2710543" cy="481002"/>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Những người anh hùng</a:t>
                </a:r>
                <a:endParaRPr lang="vi-VN" dirty="0"/>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3</a:t>
              </a:r>
              <a:endParaRPr lang="vi-VN" sz="2400" dirty="0">
                <a:solidFill>
                  <a:schemeClr val="accent2"/>
                </a:solidFill>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3667967" y="2746310"/>
            <a:ext cx="2767398" cy="481002"/>
            <a:chOff x="718457" y="2123591"/>
            <a:chExt cx="2767398" cy="481002"/>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307777"/>
              </a:xfrm>
              <a:prstGeom prst="rect">
                <a:avLst/>
              </a:prstGeom>
            </p:spPr>
            <p:txBody>
              <a:bodyPr wrap="square">
                <a:spAutoFit/>
              </a:bodyPr>
              <a:lstStyle/>
              <a:p>
                <a:pPr algn="ctr"/>
                <a:r>
                  <a:rPr lang="vi-VN" dirty="0">
                    <a:latin typeface="UTM Avo" panose="02040603050506020204" pitchFamily="18" charset="0"/>
                  </a:rPr>
                  <a:t>Trang phục truyền thống</a:t>
                </a:r>
                <a:endParaRPr lang="vi-VN" dirty="0"/>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4</a:t>
              </a:r>
              <a:endParaRPr lang="vi-VN" sz="2400" dirty="0">
                <a:solidFill>
                  <a:schemeClr val="accent2"/>
                </a:solidFill>
              </a:endParaRPr>
            </a:p>
          </p:txBody>
        </p:sp>
      </p:grpSp>
      <p:sp>
        <p:nvSpPr>
          <p:cNvPr id="38" name="TextBox 37">
            <a:extLst>
              <a:ext uri="{FF2B5EF4-FFF2-40B4-BE49-F238E27FC236}">
                <a16:creationId xmlns:a16="http://schemas.microsoft.com/office/drawing/2014/main" id="{F38F0C59-CD49-47A3-A7C5-9FFC0FD0D364}"/>
              </a:ext>
            </a:extLst>
          </p:cNvPr>
          <p:cNvSpPr txBox="1"/>
          <p:nvPr/>
        </p:nvSpPr>
        <p:spPr>
          <a:xfrm>
            <a:off x="422501" y="3293331"/>
            <a:ext cx="6056408"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Lá cờ Tổ quốc ta được tả như thế nào?</a:t>
            </a:r>
          </a:p>
        </p:txBody>
      </p:sp>
      <p:sp>
        <p:nvSpPr>
          <p:cNvPr id="39" name="TextBox 38">
            <a:extLst>
              <a:ext uri="{FF2B5EF4-FFF2-40B4-BE49-F238E27FC236}">
                <a16:creationId xmlns:a16="http://schemas.microsoft.com/office/drawing/2014/main" id="{2B3AFC8E-C57A-43EE-8979-915DE9407EC4}"/>
              </a:ext>
            </a:extLst>
          </p:cNvPr>
          <p:cNvSpPr txBox="1"/>
          <p:nvPr/>
        </p:nvSpPr>
        <p:spPr>
          <a:xfrm>
            <a:off x="620483" y="3659769"/>
            <a:ext cx="3245467" cy="1148007"/>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3932" y="3689219"/>
            <a:ext cx="1887099" cy="112770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Rounded Corners 39">
            <a:extLst>
              <a:ext uri="{FF2B5EF4-FFF2-40B4-BE49-F238E27FC236}">
                <a16:creationId xmlns:a16="http://schemas.microsoft.com/office/drawing/2014/main" id="{5E61D4C0-A826-4B80-8EDB-304DA3FD2350}"/>
              </a:ext>
            </a:extLst>
          </p:cNvPr>
          <p:cNvSpPr/>
          <p:nvPr/>
        </p:nvSpPr>
        <p:spPr>
          <a:xfrm>
            <a:off x="1817848" y="145986"/>
            <a:ext cx="4096204" cy="598838"/>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96296E-6 2.96296E-6 L 1.11111E-6 0.11667 " pathEditMode="relative" rAng="0" ptsTypes="AA">
                                      <p:cBhvr>
                                        <p:cTn id="25" dur="2000" fill="hold"/>
                                        <p:tgtEl>
                                          <p:spTgt spid="16"/>
                                        </p:tgtEl>
                                        <p:attrNameLst>
                                          <p:attrName>ppt_x</p:attrName>
                                          <p:attrName>ppt_y</p:attrName>
                                        </p:attrNameLst>
                                      </p:cBhvr>
                                      <p:rCtr x="46" y="5772"/>
                                    </p:animMotion>
                                  </p:childTnLst>
                                </p:cTn>
                              </p:par>
                              <p:par>
                                <p:cTn id="26" presetID="42" presetClass="path" presetSubtype="0" accel="50000" decel="50000" fill="hold" nodeType="withEffect">
                                  <p:stCondLst>
                                    <p:cond delay="0"/>
                                  </p:stCondLst>
                                  <p:childTnLst>
                                    <p:animMotion origin="layout" path="M 2.59259E-6 2.46914E-6 L -0.44445 -0.00216 " pathEditMode="relative" rAng="0" ptsTypes="AA">
                                      <p:cBhvr>
                                        <p:cTn id="27" dur="2000" fill="hold"/>
                                        <p:tgtEl>
                                          <p:spTgt spid="17"/>
                                        </p:tgtEl>
                                        <p:attrNameLst>
                                          <p:attrName>ppt_x</p:attrName>
                                          <p:attrName>ppt_y</p:attrName>
                                        </p:attrNameLst>
                                      </p:cBhvr>
                                      <p:rCtr x="-22222" y="-123"/>
                                    </p:animMotion>
                                  </p:childTnLst>
                                </p:cTn>
                              </p:par>
                              <p:par>
                                <p:cTn id="28" presetID="42" presetClass="path" presetSubtype="0" accel="50000" decel="50000" fill="hold" nodeType="withEffect">
                                  <p:stCondLst>
                                    <p:cond delay="0"/>
                                  </p:stCondLst>
                                  <p:childTnLst>
                                    <p:animMotion origin="layout" path="M -2.96296E-6 -3.7037E-6 L 0.44445 -0.1145 " pathEditMode="relative" rAng="0" ptsTypes="AA">
                                      <p:cBhvr>
                                        <p:cTn id="29" dur="2000" fill="hold"/>
                                        <p:tgtEl>
                                          <p:spTgt spid="24"/>
                                        </p:tgtEl>
                                        <p:attrNameLst>
                                          <p:attrName>ppt_x</p:attrName>
                                          <p:attrName>ppt_y</p:attrName>
                                        </p:attrNameLst>
                                      </p:cBhvr>
                                      <p:rCtr x="22222" y="-5741"/>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455498" y="441684"/>
            <a:ext cx="58582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709613" y="1013857"/>
            <a:ext cx="2090031"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id="{BB40F87F-F644-43FE-B086-FF414383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470" y="1013857"/>
            <a:ext cx="1398523"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575" y="3063959"/>
            <a:ext cx="2090031" cy="1567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510" y="3063959"/>
            <a:ext cx="1974463" cy="15544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916" y="1013857"/>
            <a:ext cx="1338471" cy="1870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32363-112E-46E7-93E7-B8582312DA01}"/>
              </a:ext>
            </a:extLst>
          </p:cNvPr>
          <p:cNvSpPr/>
          <p:nvPr/>
        </p:nvSpPr>
        <p:spPr>
          <a:xfrm>
            <a:off x="1126090" y="2512671"/>
            <a:ext cx="1257075" cy="307777"/>
          </a:xfrm>
          <a:prstGeom prst="rect">
            <a:avLst/>
          </a:prstGeom>
          <a:solidFill>
            <a:schemeClr val="accent2"/>
          </a:solidFill>
          <a:scene3d>
            <a:camera prst="orthographicFront"/>
            <a:lightRig rig="threePt" dir="t"/>
          </a:scene3d>
          <a:sp3d>
            <a:bevelT/>
          </a:sp3d>
        </p:spPr>
        <p:txBody>
          <a:bodyPr wrap="none">
            <a:spAutoFit/>
          </a:bodyPr>
          <a:lstStyle/>
          <a:p>
            <a:r>
              <a:rPr lang="vi-VN" dirty="0">
                <a:solidFill>
                  <a:srgbClr val="FF0000"/>
                </a:solidFill>
                <a:latin typeface="UTM Avo" panose="02040603050506020204" pitchFamily="18" charset="0"/>
              </a:rPr>
              <a:t>Hai Bà Trưng</a:t>
            </a:r>
            <a:endParaRPr lang="vi-VN" dirty="0">
              <a:solidFill>
                <a:srgbClr val="FF0000"/>
              </a:solidFill>
            </a:endParaRPr>
          </a:p>
        </p:txBody>
      </p:sp>
      <p:sp>
        <p:nvSpPr>
          <p:cNvPr id="11" name="Rectangle 10">
            <a:extLst>
              <a:ext uri="{FF2B5EF4-FFF2-40B4-BE49-F238E27FC236}">
                <a16:creationId xmlns:a16="http://schemas.microsoft.com/office/drawing/2014/main" id="{B37F30D1-C7BB-4147-8FF7-0876FE82D631}"/>
              </a:ext>
            </a:extLst>
          </p:cNvPr>
          <p:cNvSpPr/>
          <p:nvPr/>
        </p:nvSpPr>
        <p:spPr>
          <a:xfrm>
            <a:off x="3388971" y="2512671"/>
            <a:ext cx="85151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Bà Triệu</a:t>
            </a:r>
            <a:endParaRPr lang="vi-VN" dirty="0">
              <a:solidFill>
                <a:srgbClr val="FF0000"/>
              </a:solidFill>
            </a:endParaRPr>
          </a:p>
        </p:txBody>
      </p:sp>
      <p:sp>
        <p:nvSpPr>
          <p:cNvPr id="12" name="Rectangle 11">
            <a:extLst>
              <a:ext uri="{FF2B5EF4-FFF2-40B4-BE49-F238E27FC236}">
                <a16:creationId xmlns:a16="http://schemas.microsoft.com/office/drawing/2014/main" id="{64BEF960-0659-47EA-AB93-D8B96E2099AE}"/>
              </a:ext>
            </a:extLst>
          </p:cNvPr>
          <p:cNvSpPr/>
          <p:nvPr/>
        </p:nvSpPr>
        <p:spPr>
          <a:xfrm>
            <a:off x="1644022" y="4229639"/>
            <a:ext cx="1478290"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Trần Hưng Đạo</a:t>
            </a:r>
            <a:endParaRPr lang="vi-VN" dirty="0">
              <a:solidFill>
                <a:srgbClr val="FF0000"/>
              </a:solidFill>
            </a:endParaRPr>
          </a:p>
        </p:txBody>
      </p:sp>
      <p:sp>
        <p:nvSpPr>
          <p:cNvPr id="13" name="Rectangle 12">
            <a:extLst>
              <a:ext uri="{FF2B5EF4-FFF2-40B4-BE49-F238E27FC236}">
                <a16:creationId xmlns:a16="http://schemas.microsoft.com/office/drawing/2014/main" id="{39A0160A-D9AE-4336-9F70-BF800452C89B}"/>
              </a:ext>
            </a:extLst>
          </p:cNvPr>
          <p:cNvSpPr/>
          <p:nvPr/>
        </p:nvSpPr>
        <p:spPr>
          <a:xfrm>
            <a:off x="4113145" y="4229639"/>
            <a:ext cx="132119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Quang Trung</a:t>
            </a:r>
            <a:endParaRPr lang="vi-VN" dirty="0">
              <a:solidFill>
                <a:srgbClr val="FF0000"/>
              </a:solidFill>
            </a:endParaRPr>
          </a:p>
        </p:txBody>
      </p:sp>
      <p:sp>
        <p:nvSpPr>
          <p:cNvPr id="14" name="Rectangle 13">
            <a:extLst>
              <a:ext uri="{FF2B5EF4-FFF2-40B4-BE49-F238E27FC236}">
                <a16:creationId xmlns:a16="http://schemas.microsoft.com/office/drawing/2014/main" id="{A69B9220-33D7-43C2-A17C-4567052F01E2}"/>
              </a:ext>
            </a:extLst>
          </p:cNvPr>
          <p:cNvSpPr/>
          <p:nvPr/>
        </p:nvSpPr>
        <p:spPr>
          <a:xfrm>
            <a:off x="4874706" y="2513408"/>
            <a:ext cx="1231426"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Hồ Chí Minh</a:t>
            </a:r>
            <a:endParaRPr lang="vi-VN" dirty="0">
              <a:solidFill>
                <a:srgbClr val="FF0000"/>
              </a:solidFill>
            </a:endParaRPr>
          </a:p>
        </p:txBody>
      </p:sp>
      <p:sp>
        <p:nvSpPr>
          <p:cNvPr id="15" name="Rectangle: Rounded Corners 14">
            <a:extLst>
              <a:ext uri="{FF2B5EF4-FFF2-40B4-BE49-F238E27FC236}">
                <a16:creationId xmlns:a16="http://schemas.microsoft.com/office/drawing/2014/main" id="{F73205D0-ED34-4580-811F-9451B60AB9F4}"/>
              </a:ext>
            </a:extLst>
          </p:cNvPr>
          <p:cNvSpPr/>
          <p:nvPr/>
        </p:nvSpPr>
        <p:spPr>
          <a:xfrm>
            <a:off x="1410902" y="38089"/>
            <a:ext cx="4096204" cy="392928"/>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37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BF8305-1486-4CF3-A94B-82DF39152316}"/>
              </a:ext>
            </a:extLst>
          </p:cNvPr>
          <p:cNvSpPr txBox="1"/>
          <p:nvPr/>
        </p:nvSpPr>
        <p:spPr>
          <a:xfrm>
            <a:off x="222777" y="575955"/>
            <a:ext cx="6596647" cy="589072"/>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4. </a:t>
            </a:r>
            <a:r>
              <a:rPr lang="vi-VN" sz="2400" dirty="0">
                <a:latin typeface="UTM Avo" panose="02040603050506020204" pitchFamily="18" charset="0"/>
              </a:rPr>
              <a:t>Kể tên các mùa trong năm của ba miền đất nước.</a:t>
            </a:r>
          </a:p>
        </p:txBody>
      </p:sp>
      <p:sp>
        <p:nvSpPr>
          <p:cNvPr id="3" name="Rectangle: Rounded Corners 2">
            <a:extLst>
              <a:ext uri="{FF2B5EF4-FFF2-40B4-BE49-F238E27FC236}">
                <a16:creationId xmlns:a16="http://schemas.microsoft.com/office/drawing/2014/main" id="{10A7F7F6-D4A4-4EB7-9098-644FF90B3819}"/>
              </a:ext>
            </a:extLst>
          </p:cNvPr>
          <p:cNvSpPr/>
          <p:nvPr/>
        </p:nvSpPr>
        <p:spPr>
          <a:xfrm>
            <a:off x="1472999" y="67151"/>
            <a:ext cx="4096204" cy="371806"/>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19693C21-BEA9-4140-A05B-B12D1D62C372}"/>
              </a:ext>
            </a:extLst>
          </p:cNvPr>
          <p:cNvSpPr txBox="1"/>
          <p:nvPr/>
        </p:nvSpPr>
        <p:spPr>
          <a:xfrm>
            <a:off x="586407" y="1722813"/>
            <a:ext cx="5227983" cy="369332"/>
          </a:xfrm>
          <a:prstGeom prst="rect">
            <a:avLst/>
          </a:prstGeom>
          <a:noFill/>
        </p:spPr>
        <p:txBody>
          <a:bodyPr wrap="square" rtlCol="0">
            <a:spAutoFit/>
          </a:bodyPr>
          <a:lstStyle/>
          <a:p>
            <a:r>
              <a:rPr lang="vi-VN" sz="1800" dirty="0"/>
              <a:t>- Ba </a:t>
            </a:r>
            <a:r>
              <a:rPr lang="vi-VN" sz="1800" dirty="0" err="1"/>
              <a:t>miền</a:t>
            </a:r>
            <a:r>
              <a:rPr lang="vi-VN" sz="1800" dirty="0"/>
              <a:t> </a:t>
            </a:r>
            <a:r>
              <a:rPr lang="vi-VN" sz="1800" dirty="0" err="1"/>
              <a:t>đất</a:t>
            </a:r>
            <a:r>
              <a:rPr lang="vi-VN" sz="1800" dirty="0"/>
              <a:t> </a:t>
            </a:r>
            <a:r>
              <a:rPr lang="vi-VN" sz="1800" dirty="0" err="1"/>
              <a:t>nước</a:t>
            </a:r>
            <a:r>
              <a:rPr lang="vi-VN" sz="1800" dirty="0"/>
              <a:t> </a:t>
            </a:r>
            <a:r>
              <a:rPr lang="vi-VN" sz="1800" dirty="0" err="1"/>
              <a:t>là</a:t>
            </a:r>
            <a:r>
              <a:rPr lang="vi-VN" sz="1800" dirty="0"/>
              <a:t> </a:t>
            </a:r>
            <a:r>
              <a:rPr lang="vi-VN" sz="1800" dirty="0" err="1"/>
              <a:t>những</a:t>
            </a:r>
            <a:r>
              <a:rPr lang="vi-VN" sz="1800" dirty="0"/>
              <a:t> </a:t>
            </a:r>
            <a:r>
              <a:rPr lang="vi-VN" sz="1800" dirty="0" err="1"/>
              <a:t>miền</a:t>
            </a:r>
            <a:r>
              <a:rPr lang="vi-VN" sz="1800" dirty="0"/>
              <a:t> </a:t>
            </a:r>
            <a:r>
              <a:rPr lang="vi-VN" sz="1800" dirty="0" err="1"/>
              <a:t>nào</a:t>
            </a:r>
            <a:r>
              <a:rPr lang="vi-VN" sz="1800" dirty="0"/>
              <a:t>?</a:t>
            </a:r>
            <a:endParaRPr lang="en-US" sz="1800" dirty="0"/>
          </a:p>
        </p:txBody>
      </p:sp>
      <p:sp>
        <p:nvSpPr>
          <p:cNvPr id="5" name="TextBox 4">
            <a:extLst>
              <a:ext uri="{FF2B5EF4-FFF2-40B4-BE49-F238E27FC236}">
                <a16:creationId xmlns:a16="http://schemas.microsoft.com/office/drawing/2014/main" id="{AED0C6D0-D0A3-40DE-9758-07839ED38926}"/>
              </a:ext>
            </a:extLst>
          </p:cNvPr>
          <p:cNvSpPr txBox="1"/>
          <p:nvPr/>
        </p:nvSpPr>
        <p:spPr>
          <a:xfrm>
            <a:off x="586407" y="2294995"/>
            <a:ext cx="6233015" cy="338554"/>
          </a:xfrm>
          <a:prstGeom prst="rect">
            <a:avLst/>
          </a:prstGeom>
          <a:noFill/>
        </p:spPr>
        <p:txBody>
          <a:bodyPr wrap="square" rtlCol="0">
            <a:spAutoFit/>
          </a:bodyPr>
          <a:lstStyle/>
          <a:p>
            <a:r>
              <a:rPr lang="vi-VN" sz="1600" dirty="0">
                <a:solidFill>
                  <a:srgbClr val="FF0000"/>
                </a:solidFill>
              </a:rPr>
              <a:t> </a:t>
            </a:r>
            <a:r>
              <a:rPr lang="vi-VN" sz="1600" dirty="0">
                <a:solidFill>
                  <a:srgbClr val="FF0000"/>
                </a:solidFill>
                <a:sym typeface="Wingdings" panose="05000000000000000000" pitchFamily="2" charset="2"/>
              </a:rPr>
              <a:t></a:t>
            </a:r>
            <a:r>
              <a:rPr lang="vi-VN" sz="1600" dirty="0">
                <a:solidFill>
                  <a:srgbClr val="FF0000"/>
                </a:solidFill>
              </a:rPr>
              <a:t>Ba </a:t>
            </a:r>
            <a:r>
              <a:rPr lang="vi-VN" sz="1600" dirty="0" err="1">
                <a:solidFill>
                  <a:srgbClr val="FF0000"/>
                </a:solidFill>
              </a:rPr>
              <a:t>miền</a:t>
            </a:r>
            <a:r>
              <a:rPr lang="vi-VN" sz="1600" dirty="0">
                <a:solidFill>
                  <a:srgbClr val="FF0000"/>
                </a:solidFill>
              </a:rPr>
              <a:t> </a:t>
            </a:r>
            <a:r>
              <a:rPr lang="vi-VN" sz="1600" dirty="0" err="1">
                <a:solidFill>
                  <a:srgbClr val="FF0000"/>
                </a:solidFill>
              </a:rPr>
              <a:t>đất</a:t>
            </a:r>
            <a:r>
              <a:rPr lang="vi-VN" sz="1600" dirty="0">
                <a:solidFill>
                  <a:srgbClr val="FF0000"/>
                </a:solidFill>
              </a:rPr>
              <a:t> </a:t>
            </a:r>
            <a:r>
              <a:rPr lang="vi-VN" sz="1600" dirty="0" err="1">
                <a:solidFill>
                  <a:srgbClr val="FF0000"/>
                </a:solidFill>
              </a:rPr>
              <a:t>nước</a:t>
            </a:r>
            <a:r>
              <a:rPr lang="vi-VN" sz="1600" dirty="0">
                <a:solidFill>
                  <a:srgbClr val="FF0000"/>
                </a:solidFill>
              </a:rPr>
              <a:t> </a:t>
            </a:r>
            <a:r>
              <a:rPr lang="vi-VN" sz="1600" dirty="0" err="1">
                <a:solidFill>
                  <a:srgbClr val="FF0000"/>
                </a:solidFill>
              </a:rPr>
              <a:t>đó</a:t>
            </a:r>
            <a:r>
              <a:rPr lang="vi-VN" sz="1600" dirty="0">
                <a:solidFill>
                  <a:srgbClr val="FF0000"/>
                </a:solidFill>
              </a:rPr>
              <a:t> </a:t>
            </a:r>
            <a:r>
              <a:rPr lang="vi-VN" sz="1600" dirty="0" err="1">
                <a:solidFill>
                  <a:srgbClr val="FF0000"/>
                </a:solidFill>
              </a:rPr>
              <a:t>là</a:t>
            </a:r>
            <a:r>
              <a:rPr lang="vi-VN" sz="1600" dirty="0">
                <a:solidFill>
                  <a:srgbClr val="FF0000"/>
                </a:solidFill>
              </a:rPr>
              <a:t> : </a:t>
            </a:r>
            <a:r>
              <a:rPr lang="vi-VN" sz="1600" dirty="0" err="1">
                <a:solidFill>
                  <a:srgbClr val="FF0000"/>
                </a:solidFill>
              </a:rPr>
              <a:t>Miền</a:t>
            </a:r>
            <a:r>
              <a:rPr lang="vi-VN" sz="1600" dirty="0">
                <a:solidFill>
                  <a:srgbClr val="FF0000"/>
                </a:solidFill>
              </a:rPr>
              <a:t> </a:t>
            </a:r>
            <a:r>
              <a:rPr lang="vi-VN" sz="1600" dirty="0" err="1">
                <a:solidFill>
                  <a:srgbClr val="FF0000"/>
                </a:solidFill>
              </a:rPr>
              <a:t>Bắc</a:t>
            </a:r>
            <a:r>
              <a:rPr lang="vi-VN" sz="1600" dirty="0">
                <a:solidFill>
                  <a:srgbClr val="FF0000"/>
                </a:solidFill>
              </a:rPr>
              <a:t>, </a:t>
            </a:r>
            <a:r>
              <a:rPr lang="vi-VN" sz="1600" dirty="0" err="1">
                <a:solidFill>
                  <a:srgbClr val="FF0000"/>
                </a:solidFill>
              </a:rPr>
              <a:t>miền</a:t>
            </a:r>
            <a:r>
              <a:rPr lang="vi-VN" sz="1600" dirty="0">
                <a:solidFill>
                  <a:srgbClr val="FF0000"/>
                </a:solidFill>
              </a:rPr>
              <a:t> Trung </a:t>
            </a:r>
            <a:r>
              <a:rPr lang="vi-VN" sz="1600" dirty="0" err="1">
                <a:solidFill>
                  <a:srgbClr val="FF0000"/>
                </a:solidFill>
              </a:rPr>
              <a:t>và</a:t>
            </a:r>
            <a:r>
              <a:rPr lang="vi-VN" sz="1600" dirty="0">
                <a:solidFill>
                  <a:srgbClr val="FF0000"/>
                </a:solidFill>
              </a:rPr>
              <a:t> </a:t>
            </a:r>
            <a:r>
              <a:rPr lang="vi-VN" sz="1600" dirty="0" err="1">
                <a:solidFill>
                  <a:srgbClr val="FF0000"/>
                </a:solidFill>
              </a:rPr>
              <a:t>miền</a:t>
            </a:r>
            <a:r>
              <a:rPr lang="vi-VN" sz="1600" dirty="0">
                <a:solidFill>
                  <a:srgbClr val="FF0000"/>
                </a:solidFill>
              </a:rPr>
              <a:t> Nam</a:t>
            </a:r>
            <a:endParaRPr lang="en-US" sz="1600" dirty="0">
              <a:solidFill>
                <a:srgbClr val="FF0000"/>
              </a:solidFill>
            </a:endParaRPr>
          </a:p>
        </p:txBody>
      </p:sp>
      <p:sp>
        <p:nvSpPr>
          <p:cNvPr id="6" name="TextBox 5">
            <a:extLst>
              <a:ext uri="{FF2B5EF4-FFF2-40B4-BE49-F238E27FC236}">
                <a16:creationId xmlns:a16="http://schemas.microsoft.com/office/drawing/2014/main" id="{E8C6C501-E394-41EA-B108-2D860E008D2C}"/>
              </a:ext>
            </a:extLst>
          </p:cNvPr>
          <p:cNvSpPr txBox="1"/>
          <p:nvPr/>
        </p:nvSpPr>
        <p:spPr>
          <a:xfrm>
            <a:off x="499892" y="2633549"/>
            <a:ext cx="6596647" cy="506292"/>
          </a:xfrm>
          <a:prstGeom prst="rect">
            <a:avLst/>
          </a:prstGeom>
          <a:noFill/>
        </p:spPr>
        <p:txBody>
          <a:bodyPr wrap="square" rtlCol="0">
            <a:spAutoFit/>
          </a:bodyPr>
          <a:lstStyle/>
          <a:p>
            <a:pPr algn="just">
              <a:lnSpc>
                <a:spcPct val="150000"/>
              </a:lnSpc>
            </a:pPr>
            <a:r>
              <a:rPr lang="vi-VN" sz="2000" dirty="0">
                <a:latin typeface="UTM Avo" panose="02040603050506020204" pitchFamily="18" charset="0"/>
              </a:rPr>
              <a:t>- </a:t>
            </a:r>
            <a:r>
              <a:rPr lang="vi-VN" sz="2000" dirty="0" err="1">
                <a:latin typeface="UTM Avo" panose="02040603050506020204" pitchFamily="18" charset="0"/>
              </a:rPr>
              <a:t>Mỗi</a:t>
            </a:r>
            <a:r>
              <a:rPr lang="vi-VN" sz="2000" dirty="0">
                <a:latin typeface="UTM Avo" panose="02040603050506020204" pitchFamily="18" charset="0"/>
              </a:rPr>
              <a:t> </a:t>
            </a:r>
            <a:r>
              <a:rPr lang="vi-VN" sz="2000" dirty="0" err="1">
                <a:latin typeface="UTM Avo" panose="02040603050506020204" pitchFamily="18" charset="0"/>
              </a:rPr>
              <a:t>miền</a:t>
            </a:r>
            <a:r>
              <a:rPr lang="vi-VN" sz="2000" dirty="0">
                <a:latin typeface="UTM Avo" panose="02040603050506020204" pitchFamily="18" charset="0"/>
              </a:rPr>
              <a:t> </a:t>
            </a:r>
            <a:r>
              <a:rPr lang="vi-VN" sz="2000" dirty="0" err="1">
                <a:latin typeface="UTM Avo" panose="02040603050506020204" pitchFamily="18" charset="0"/>
              </a:rPr>
              <a:t>đất</a:t>
            </a:r>
            <a:r>
              <a:rPr lang="vi-VN" sz="2000" dirty="0">
                <a:latin typeface="UTM Avo" panose="02040603050506020204" pitchFamily="18" charset="0"/>
              </a:rPr>
              <a:t> </a:t>
            </a:r>
            <a:r>
              <a:rPr lang="vi-VN" sz="2000" dirty="0" err="1">
                <a:latin typeface="UTM Avo" panose="02040603050506020204" pitchFamily="18" charset="0"/>
              </a:rPr>
              <a:t>nước</a:t>
            </a:r>
            <a:r>
              <a:rPr lang="vi-VN" sz="2000" dirty="0">
                <a:latin typeface="UTM Avo" panose="02040603050506020204" pitchFamily="18" charset="0"/>
              </a:rPr>
              <a:t> </a:t>
            </a:r>
            <a:r>
              <a:rPr lang="vi-VN" sz="2000" dirty="0" err="1">
                <a:latin typeface="UTM Avo" panose="02040603050506020204" pitchFamily="18" charset="0"/>
              </a:rPr>
              <a:t>có</a:t>
            </a:r>
            <a:r>
              <a:rPr lang="vi-VN" sz="2000" dirty="0">
                <a:latin typeface="UTM Avo" panose="02040603050506020204" pitchFamily="18" charset="0"/>
              </a:rPr>
              <a:t> </a:t>
            </a:r>
            <a:r>
              <a:rPr lang="vi-VN" sz="2000" dirty="0" err="1">
                <a:latin typeface="UTM Avo" panose="02040603050506020204" pitchFamily="18" charset="0"/>
              </a:rPr>
              <a:t>các</a:t>
            </a:r>
            <a:r>
              <a:rPr lang="vi-VN" sz="2000" dirty="0">
                <a:latin typeface="UTM Avo" panose="02040603050506020204" pitchFamily="18" charset="0"/>
              </a:rPr>
              <a:t> </a:t>
            </a:r>
            <a:r>
              <a:rPr lang="vi-VN" sz="2000" dirty="0" err="1">
                <a:latin typeface="UTM Avo" panose="02040603050506020204" pitchFamily="18" charset="0"/>
              </a:rPr>
              <a:t>mùa</a:t>
            </a:r>
            <a:r>
              <a:rPr lang="vi-VN" sz="2000" dirty="0">
                <a:latin typeface="UTM Avo" panose="02040603050506020204" pitchFamily="18" charset="0"/>
              </a:rPr>
              <a:t> </a:t>
            </a:r>
            <a:r>
              <a:rPr lang="vi-VN" sz="2000" dirty="0" err="1">
                <a:latin typeface="UTM Avo" panose="02040603050506020204" pitchFamily="18" charset="0"/>
              </a:rPr>
              <a:t>nào</a:t>
            </a:r>
            <a:r>
              <a:rPr lang="vi-VN" sz="2000" dirty="0">
                <a:latin typeface="UTM Avo" panose="02040603050506020204" pitchFamily="18" charset="0"/>
              </a:rPr>
              <a:t> ?</a:t>
            </a:r>
          </a:p>
        </p:txBody>
      </p:sp>
    </p:spTree>
    <p:extLst>
      <p:ext uri="{BB962C8B-B14F-4D97-AF65-F5344CB8AC3E}">
        <p14:creationId xmlns:p14="http://schemas.microsoft.com/office/powerpoint/2010/main" val="25654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F29647-67F2-4C0A-9CCA-B94CD574DC30}"/>
              </a:ext>
            </a:extLst>
          </p:cNvPr>
          <p:cNvSpPr/>
          <p:nvPr/>
        </p:nvSpPr>
        <p:spPr>
          <a:xfrm>
            <a:off x="1843469" y="834612"/>
            <a:ext cx="3171061" cy="400110"/>
          </a:xfrm>
          <a:prstGeom prst="rect">
            <a:avLst/>
          </a:prstGeom>
          <a:solidFill>
            <a:srgbClr val="FF009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Bắc và miền Trung</a:t>
            </a:r>
            <a:endParaRPr lang="vi-VN" sz="2000" dirty="0">
              <a:solidFill>
                <a:schemeClr val="accent2"/>
              </a:solidFill>
            </a:endParaRPr>
          </a:p>
        </p:txBody>
      </p:sp>
      <p:grpSp>
        <p:nvGrpSpPr>
          <p:cNvPr id="5" name="Group 4">
            <a:extLst>
              <a:ext uri="{FF2B5EF4-FFF2-40B4-BE49-F238E27FC236}">
                <a16:creationId xmlns:a16="http://schemas.microsoft.com/office/drawing/2014/main" id="{C59ECF9B-9B4C-458E-AEC0-92B1EF6FC739}"/>
              </a:ext>
            </a:extLst>
          </p:cNvPr>
          <p:cNvGrpSpPr/>
          <p:nvPr/>
        </p:nvGrpSpPr>
        <p:grpSpPr>
          <a:xfrm>
            <a:off x="555127" y="1325033"/>
            <a:ext cx="5642473" cy="2084211"/>
            <a:chOff x="555127" y="1325033"/>
            <a:chExt cx="5658958" cy="2227188"/>
          </a:xfrm>
        </p:grpSpPr>
        <p:pic>
          <p:nvPicPr>
            <p:cNvPr id="4098" name="Picture 2" descr="Tả về bốn mùa Lớp 2 - Tập làm văn lớp 2 (61 mẫu)">
              <a:extLst>
                <a:ext uri="{FF2B5EF4-FFF2-40B4-BE49-F238E27FC236}">
                  <a16:creationId xmlns:a16="http://schemas.microsoft.com/office/drawing/2014/main"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CB2A5F-EF3E-4EAD-858E-A5456D02EF25}"/>
                </a:ext>
              </a:extLst>
            </p:cNvPr>
            <p:cNvSpPr/>
            <p:nvPr/>
          </p:nvSpPr>
          <p:spPr>
            <a:xfrm>
              <a:off x="845448" y="3213667"/>
              <a:ext cx="5368637" cy="338554"/>
            </a:xfrm>
            <a:prstGeom prst="rect">
              <a:avLst/>
            </a:prstGeom>
          </p:spPr>
          <p:txBody>
            <a:bodyPr wrap="square">
              <a:spAutoFit/>
            </a:bodyPr>
            <a:lstStyle/>
            <a:p>
              <a:r>
                <a:rPr lang="vi-VN" sz="1600" b="1" dirty="0">
                  <a:solidFill>
                    <a:srgbClr val="0070C0"/>
                  </a:solidFill>
                  <a:latin typeface="UTM Avo" panose="02040603050506020204" pitchFamily="18" charset="0"/>
                </a:rPr>
                <a:t>Xuân               Hạ                   Thu              Đông</a:t>
              </a:r>
              <a:endParaRPr lang="vi-VN" sz="1600" b="1" dirty="0">
                <a:solidFill>
                  <a:srgbClr val="0070C0"/>
                </a:solidFill>
              </a:endParaRPr>
            </a:p>
          </p:txBody>
        </p:sp>
      </p:grpSp>
      <p:sp>
        <p:nvSpPr>
          <p:cNvPr id="14" name="Rectangle 13">
            <a:extLst>
              <a:ext uri="{FF2B5EF4-FFF2-40B4-BE49-F238E27FC236}">
                <a16:creationId xmlns:a16="http://schemas.microsoft.com/office/drawing/2014/main" id="{C5E5804A-2280-417A-A25F-06C32242F9E7}"/>
              </a:ext>
            </a:extLst>
          </p:cNvPr>
          <p:cNvSpPr/>
          <p:nvPr/>
        </p:nvSpPr>
        <p:spPr>
          <a:xfrm>
            <a:off x="604972" y="3863680"/>
            <a:ext cx="1470274" cy="400110"/>
          </a:xfrm>
          <a:prstGeom prst="rect">
            <a:avLst/>
          </a:prstGeom>
          <a:solidFill>
            <a:srgbClr val="0070C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Nam</a:t>
            </a:r>
            <a:endParaRPr lang="vi-VN" sz="2000" dirty="0">
              <a:solidFill>
                <a:schemeClr val="accent2"/>
              </a:solidFill>
            </a:endParaRPr>
          </a:p>
        </p:txBody>
      </p:sp>
      <p:grpSp>
        <p:nvGrpSpPr>
          <p:cNvPr id="6" name="Group 5">
            <a:extLst>
              <a:ext uri="{FF2B5EF4-FFF2-40B4-BE49-F238E27FC236}">
                <a16:creationId xmlns:a16="http://schemas.microsoft.com/office/drawing/2014/main" id="{89B6C36F-95C9-419B-9276-FFDC10B4D7A7}"/>
              </a:ext>
            </a:extLst>
          </p:cNvPr>
          <p:cNvGrpSpPr/>
          <p:nvPr/>
        </p:nvGrpSpPr>
        <p:grpSpPr>
          <a:xfrm>
            <a:off x="2641226" y="3447822"/>
            <a:ext cx="3274152" cy="1400704"/>
            <a:chOff x="2641226" y="3447822"/>
            <a:chExt cx="3274152" cy="1400704"/>
          </a:xfrm>
        </p:grpSpPr>
        <p:pic>
          <p:nvPicPr>
            <p:cNvPr id="4100" name="Picture 4" descr="Sổ tay du lịch mùa mưa - Vntrip.vn">
              <a:extLst>
                <a:ext uri="{FF2B5EF4-FFF2-40B4-BE49-F238E27FC236}">
                  <a16:creationId xmlns:a16="http://schemas.microsoft.com/office/drawing/2014/main" id="{130E034A-664C-4A57-B92B-80740929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id="{FBE78855-3939-422F-B555-BDCE1EE36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6E4C990-0CC2-4C1A-9B96-9A7447B99CCA}"/>
                </a:ext>
              </a:extLst>
            </p:cNvPr>
            <p:cNvSpPr/>
            <p:nvPr/>
          </p:nvSpPr>
          <p:spPr>
            <a:xfrm>
              <a:off x="2817352" y="4509972"/>
              <a:ext cx="3033131" cy="338554"/>
            </a:xfrm>
            <a:prstGeom prst="rect">
              <a:avLst/>
            </a:prstGeom>
          </p:spPr>
          <p:txBody>
            <a:bodyPr wrap="square">
              <a:spAutoFit/>
            </a:bodyPr>
            <a:lstStyle/>
            <a:p>
              <a:r>
                <a:rPr lang="vi-VN" sz="1600" b="1" dirty="0">
                  <a:solidFill>
                    <a:srgbClr val="0070C0"/>
                  </a:solidFill>
                  <a:latin typeface="UTM Avo" panose="02040603050506020204" pitchFamily="18" charset="0"/>
                </a:rPr>
                <a:t>Mùa mưa           Mùa khô</a:t>
              </a:r>
              <a:endParaRPr lang="vi-VN" sz="1600" b="1" dirty="0">
                <a:solidFill>
                  <a:srgbClr val="0070C0"/>
                </a:solidFill>
              </a:endParaRPr>
            </a:p>
          </p:txBody>
        </p:sp>
      </p:grpSp>
      <p:sp>
        <p:nvSpPr>
          <p:cNvPr id="12" name="Rectangle: Rounded Corners 11">
            <a:extLst>
              <a:ext uri="{FF2B5EF4-FFF2-40B4-BE49-F238E27FC236}">
                <a16:creationId xmlns:a16="http://schemas.microsoft.com/office/drawing/2014/main" id="{A545CD9D-E0D7-4FBD-BE16-FB7B1489D4E6}"/>
              </a:ext>
            </a:extLst>
          </p:cNvPr>
          <p:cNvSpPr/>
          <p:nvPr/>
        </p:nvSpPr>
        <p:spPr>
          <a:xfrm>
            <a:off x="1472999" y="67151"/>
            <a:ext cx="4096204" cy="371806"/>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969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0F22DC-6D72-483F-8FD5-D3D31A098AA8}"/>
              </a:ext>
            </a:extLst>
          </p:cNvPr>
          <p:cNvGrpSpPr/>
          <p:nvPr/>
        </p:nvGrpSpPr>
        <p:grpSpPr>
          <a:xfrm>
            <a:off x="635794" y="375529"/>
            <a:ext cx="2640806" cy="525172"/>
            <a:chOff x="635794" y="14285"/>
            <a:chExt cx="2640806"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2148809"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10" name="TextBox 9">
            <a:extLst>
              <a:ext uri="{FF2B5EF4-FFF2-40B4-BE49-F238E27FC236}">
                <a16:creationId xmlns:a16="http://schemas.microsoft.com/office/drawing/2014/main" id="{2967142F-BA3D-4951-98BE-FAD56526FE93}"/>
              </a:ext>
            </a:extLst>
          </p:cNvPr>
          <p:cNvSpPr txBox="1"/>
          <p:nvPr/>
        </p:nvSpPr>
        <p:spPr>
          <a:xfrm>
            <a:off x="376115" y="105991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sp>
        <p:nvSpPr>
          <p:cNvPr id="11" name="TextBox 10">
            <a:extLst>
              <a:ext uri="{FF2B5EF4-FFF2-40B4-BE49-F238E27FC236}">
                <a16:creationId xmlns:a16="http://schemas.microsoft.com/office/drawing/2014/main" id="{85B76C04-3708-458D-98AF-64C6D1E36283}"/>
              </a:ext>
            </a:extLst>
          </p:cNvPr>
          <p:cNvSpPr txBox="1"/>
          <p:nvPr/>
        </p:nvSpPr>
        <p:spPr>
          <a:xfrm>
            <a:off x="1941376" y="75507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C9695691-16B7-4B4E-9E5A-84D7C992B850}"/>
              </a:ext>
            </a:extLst>
          </p:cNvPr>
          <p:cNvSpPr txBox="1"/>
          <p:nvPr/>
        </p:nvSpPr>
        <p:spPr>
          <a:xfrm>
            <a:off x="3003874" y="226034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3" name="TextBox 12">
            <a:extLst>
              <a:ext uri="{FF2B5EF4-FFF2-40B4-BE49-F238E27FC236}">
                <a16:creationId xmlns:a16="http://schemas.microsoft.com/office/drawing/2014/main" id="{ECFB8FB4-1F56-4A48-8003-ADA59A780A21}"/>
              </a:ext>
            </a:extLst>
          </p:cNvPr>
          <p:cNvSpPr txBox="1"/>
          <p:nvPr/>
        </p:nvSpPr>
        <p:spPr>
          <a:xfrm>
            <a:off x="3003875" y="3283678"/>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14" name="Picture 13">
            <a:extLst>
              <a:ext uri="{FF2B5EF4-FFF2-40B4-BE49-F238E27FC236}">
                <a16:creationId xmlns:a16="http://schemas.microsoft.com/office/drawing/2014/main" id="{7626E719-D969-4F7E-8422-8B3939B6BDB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133649"/>
            <a:ext cx="1628775" cy="1746360"/>
          </a:xfrm>
          <a:prstGeom prst="rect">
            <a:avLst/>
          </a:prstGeom>
        </p:spPr>
      </p:pic>
      <p:pic>
        <p:nvPicPr>
          <p:cNvPr id="15" name="Picture 14">
            <a:extLst>
              <a:ext uri="{FF2B5EF4-FFF2-40B4-BE49-F238E27FC236}">
                <a16:creationId xmlns:a16="http://schemas.microsoft.com/office/drawing/2014/main" id="{5A532C1E-BD37-4BE0-8B7A-80803FB203B3}"/>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60344"/>
            <a:ext cx="2625058" cy="2562057"/>
          </a:xfrm>
          <a:prstGeom prst="rect">
            <a:avLst/>
          </a:prstGeom>
        </p:spPr>
      </p:pic>
      <p:pic>
        <p:nvPicPr>
          <p:cNvPr id="16" name="Picture 15">
            <a:extLst>
              <a:ext uri="{FF2B5EF4-FFF2-40B4-BE49-F238E27FC236}">
                <a16:creationId xmlns:a16="http://schemas.microsoft.com/office/drawing/2014/main" id="{F8DA4AB4-729E-40CB-A33E-1B408A5A69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572" y="1044515"/>
            <a:ext cx="304770" cy="288000"/>
          </a:xfrm>
          <a:prstGeom prst="rect">
            <a:avLst/>
          </a:prstGeom>
        </p:spPr>
      </p:pic>
      <p:pic>
        <p:nvPicPr>
          <p:cNvPr id="17" name="Picture 16">
            <a:extLst>
              <a:ext uri="{FF2B5EF4-FFF2-40B4-BE49-F238E27FC236}">
                <a16:creationId xmlns:a16="http://schemas.microsoft.com/office/drawing/2014/main" id="{971DED2F-4ADF-4A72-8DA7-B82EE6138DD5}"/>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6558" y="1688700"/>
            <a:ext cx="288000" cy="288000"/>
          </a:xfrm>
          <a:prstGeom prst="rect">
            <a:avLst/>
          </a:prstGeom>
        </p:spPr>
      </p:pic>
      <p:pic>
        <p:nvPicPr>
          <p:cNvPr id="18" name="Picture 17">
            <a:extLst>
              <a:ext uri="{FF2B5EF4-FFF2-40B4-BE49-F238E27FC236}">
                <a16:creationId xmlns:a16="http://schemas.microsoft.com/office/drawing/2014/main" id="{F505BF7F-44D7-4B75-91DC-4223D2F993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8307" y="2259962"/>
            <a:ext cx="288000" cy="288000"/>
          </a:xfrm>
          <a:prstGeom prst="rect">
            <a:avLst/>
          </a:prstGeom>
        </p:spPr>
      </p:pic>
      <p:grpSp>
        <p:nvGrpSpPr>
          <p:cNvPr id="19" name="Group 18">
            <a:extLst>
              <a:ext uri="{FF2B5EF4-FFF2-40B4-BE49-F238E27FC236}">
                <a16:creationId xmlns:a16="http://schemas.microsoft.com/office/drawing/2014/main" id="{40099674-9BD1-4856-B84B-A3F370959932}"/>
              </a:ext>
            </a:extLst>
          </p:cNvPr>
          <p:cNvGrpSpPr/>
          <p:nvPr/>
        </p:nvGrpSpPr>
        <p:grpSpPr>
          <a:xfrm>
            <a:off x="2881321" y="3064393"/>
            <a:ext cx="395884" cy="646331"/>
            <a:chOff x="3371645" y="2868155"/>
            <a:chExt cx="395884" cy="646331"/>
          </a:xfrm>
        </p:grpSpPr>
        <p:sp>
          <p:nvSpPr>
            <p:cNvPr id="20" name="Oval 19">
              <a:extLst>
                <a:ext uri="{FF2B5EF4-FFF2-40B4-BE49-F238E27FC236}">
                  <a16:creationId xmlns:a16="http://schemas.microsoft.com/office/drawing/2014/main" id="{EC94F0D9-DFC5-49E4-841F-E259D93C1AEF}"/>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21" name="Rectangle 20">
              <a:extLst>
                <a:ext uri="{FF2B5EF4-FFF2-40B4-BE49-F238E27FC236}">
                  <a16:creationId xmlns:a16="http://schemas.microsoft.com/office/drawing/2014/main" id="{2A4A0A9E-298E-4B07-AA88-4D22DBDB296F}"/>
                </a:ext>
              </a:extLst>
            </p:cNvPr>
            <p:cNvSpPr/>
            <p:nvPr/>
          </p:nvSpPr>
          <p:spPr>
            <a:xfrm rot="21163024">
              <a:off x="3371645" y="2868155"/>
              <a:ext cx="380233" cy="646331"/>
            </a:xfrm>
            <a:prstGeom prst="rect">
              <a:avLst/>
            </a:prstGeom>
          </p:spPr>
          <p:txBody>
            <a:bodyPr wrap="none">
              <a:spAutoFit/>
            </a:bodyPr>
            <a:lstStyle/>
            <a:p>
              <a:pPr algn="ctr"/>
              <a:r>
                <a:rPr lang="en-VN" sz="36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6254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1630309" y="1354030"/>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1</a:t>
            </a:r>
            <a:r>
              <a:rPr lang="vi-VN" sz="1500" b="1" dirty="0">
                <a:solidFill>
                  <a:schemeClr val="accent6">
                    <a:lumMod val="75000"/>
                  </a:schemeClr>
                </a:solidFill>
                <a:latin typeface="UTM Avo" panose="02040603050506020204" pitchFamily="18" charset="0"/>
              </a:rPr>
              <a:t>. </a:t>
            </a:r>
            <a:r>
              <a:rPr lang="vi-VN" sz="1500" dirty="0">
                <a:latin typeface="UTM Avo" panose="02040603050506020204" pitchFamily="18" charset="0"/>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pic>
        <p:nvPicPr>
          <p:cNvPr id="10" name="Picture 9">
            <a:extLst>
              <a:ext uri="{FF2B5EF4-FFF2-40B4-BE49-F238E27FC236}">
                <a16:creationId xmlns:a16="http://schemas.microsoft.com/office/drawing/2014/main" id="{66E2D80E-CFD4-46D8-9523-921A8566C13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904611" y="1746958"/>
            <a:ext cx="4567626" cy="3073106"/>
          </a:xfrm>
          <a:prstGeom prst="roundRect">
            <a:avLst>
              <a:gd name="adj" fmla="val 20618"/>
            </a:avLst>
          </a:prstGeom>
          <a:ln w="19050">
            <a:solidFill>
              <a:srgbClr val="0070C0"/>
            </a:solidFill>
          </a:ln>
        </p:spPr>
      </p:pic>
      <p:cxnSp>
        <p:nvCxnSpPr>
          <p:cNvPr id="12" name="Straight Connector 11">
            <a:extLst>
              <a:ext uri="{FF2B5EF4-FFF2-40B4-BE49-F238E27FC236}">
                <a16:creationId xmlns:a16="http://schemas.microsoft.com/office/drawing/2014/main" id="{CC3D0756-1358-4894-BE05-A0E887B19FF1}"/>
              </a:ext>
            </a:extLst>
          </p:cNvPr>
          <p:cNvCxnSpPr/>
          <p:nvPr/>
        </p:nvCxnSpPr>
        <p:spPr>
          <a:xfrm>
            <a:off x="2095500" y="2181225"/>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0A3CD1F-36AB-44C0-B44A-BA66D63D1E3B}"/>
              </a:ext>
            </a:extLst>
          </p:cNvPr>
          <p:cNvCxnSpPr>
            <a:cxnSpLocks/>
          </p:cNvCxnSpPr>
          <p:nvPr/>
        </p:nvCxnSpPr>
        <p:spPr>
          <a:xfrm>
            <a:off x="1964531" y="2340769"/>
            <a:ext cx="419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F7881FF-3D8F-4F35-BC3E-8511B1DE0C34}"/>
              </a:ext>
            </a:extLst>
          </p:cNvPr>
          <p:cNvCxnSpPr/>
          <p:nvPr/>
        </p:nvCxnSpPr>
        <p:spPr>
          <a:xfrm>
            <a:off x="2107406" y="2628900"/>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CF7D54F-B227-4B0C-81F9-0AA2E00224B7}"/>
              </a:ext>
            </a:extLst>
          </p:cNvPr>
          <p:cNvCxnSpPr>
            <a:cxnSpLocks/>
          </p:cNvCxnSpPr>
          <p:nvPr/>
        </p:nvCxnSpPr>
        <p:spPr>
          <a:xfrm>
            <a:off x="5968206" y="2628900"/>
            <a:ext cx="4071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4DF30A2-6C7C-403C-89F6-B87726FD07EC}"/>
              </a:ext>
            </a:extLst>
          </p:cNvPr>
          <p:cNvCxnSpPr>
            <a:cxnSpLocks/>
          </p:cNvCxnSpPr>
          <p:nvPr/>
        </p:nvCxnSpPr>
        <p:spPr>
          <a:xfrm>
            <a:off x="1976437" y="2771775"/>
            <a:ext cx="3159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8AE99DD-855E-4F42-A26B-F8044BBDA8D3}"/>
              </a:ext>
            </a:extLst>
          </p:cNvPr>
          <p:cNvCxnSpPr>
            <a:cxnSpLocks/>
          </p:cNvCxnSpPr>
          <p:nvPr/>
        </p:nvCxnSpPr>
        <p:spPr>
          <a:xfrm>
            <a:off x="2343943" y="2771775"/>
            <a:ext cx="4849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EE38857-0D4B-411A-871F-0CE7B36CB377}"/>
              </a:ext>
            </a:extLst>
          </p:cNvPr>
          <p:cNvCxnSpPr>
            <a:cxnSpLocks/>
          </p:cNvCxnSpPr>
          <p:nvPr/>
        </p:nvCxnSpPr>
        <p:spPr>
          <a:xfrm>
            <a:off x="2910813" y="2771775"/>
            <a:ext cx="9450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7A1024-93D4-4748-A794-8914A4CC2C1F}"/>
              </a:ext>
            </a:extLst>
          </p:cNvPr>
          <p:cNvCxnSpPr>
            <a:cxnSpLocks/>
          </p:cNvCxnSpPr>
          <p:nvPr/>
        </p:nvCxnSpPr>
        <p:spPr>
          <a:xfrm>
            <a:off x="3904050"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7C2188B-7095-4E7B-AD54-8EFA2BE50406}"/>
              </a:ext>
            </a:extLst>
          </p:cNvPr>
          <p:cNvCxnSpPr>
            <a:cxnSpLocks/>
          </p:cNvCxnSpPr>
          <p:nvPr/>
        </p:nvCxnSpPr>
        <p:spPr>
          <a:xfrm>
            <a:off x="4745425"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1007AD9-9CF4-4176-BB7C-4B830B101C85}"/>
              </a:ext>
            </a:extLst>
          </p:cNvPr>
          <p:cNvCxnSpPr>
            <a:cxnSpLocks/>
          </p:cNvCxnSpPr>
          <p:nvPr/>
        </p:nvCxnSpPr>
        <p:spPr>
          <a:xfrm>
            <a:off x="5695156" y="3070225"/>
            <a:ext cx="2389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7384241-EC22-4006-81E2-CC74C2A26DEA}"/>
              </a:ext>
            </a:extLst>
          </p:cNvPr>
          <p:cNvCxnSpPr>
            <a:cxnSpLocks/>
          </p:cNvCxnSpPr>
          <p:nvPr/>
        </p:nvCxnSpPr>
        <p:spPr>
          <a:xfrm>
            <a:off x="6028844" y="306705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339E86-CE20-4BD3-8F49-0F79DA45F8C5}"/>
              </a:ext>
            </a:extLst>
          </p:cNvPr>
          <p:cNvCxnSpPr>
            <a:cxnSpLocks/>
          </p:cNvCxnSpPr>
          <p:nvPr/>
        </p:nvCxnSpPr>
        <p:spPr>
          <a:xfrm>
            <a:off x="3904050" y="321310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FE02647-317F-4BDA-814D-7BD1068B8D71}"/>
              </a:ext>
            </a:extLst>
          </p:cNvPr>
          <p:cNvCxnSpPr>
            <a:cxnSpLocks/>
          </p:cNvCxnSpPr>
          <p:nvPr/>
        </p:nvCxnSpPr>
        <p:spPr>
          <a:xfrm>
            <a:off x="5923791" y="3213100"/>
            <a:ext cx="2628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324F3DB-98A1-4B43-B3F7-58515FF598E2}"/>
              </a:ext>
            </a:extLst>
          </p:cNvPr>
          <p:cNvCxnSpPr>
            <a:cxnSpLocks/>
          </p:cNvCxnSpPr>
          <p:nvPr/>
        </p:nvCxnSpPr>
        <p:spPr>
          <a:xfrm>
            <a:off x="4232496" y="3362325"/>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FDD719B-43A3-495A-B4F2-F1CD7CC250B0}"/>
              </a:ext>
            </a:extLst>
          </p:cNvPr>
          <p:cNvCxnSpPr>
            <a:cxnSpLocks/>
          </p:cNvCxnSpPr>
          <p:nvPr/>
        </p:nvCxnSpPr>
        <p:spPr>
          <a:xfrm>
            <a:off x="5208492" y="3505200"/>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91F5E13-DC09-4C1B-99A8-E02A714D7DAF}"/>
              </a:ext>
            </a:extLst>
          </p:cNvPr>
          <p:cNvCxnSpPr>
            <a:cxnSpLocks/>
          </p:cNvCxnSpPr>
          <p:nvPr/>
        </p:nvCxnSpPr>
        <p:spPr>
          <a:xfrm>
            <a:off x="3903680" y="4108450"/>
            <a:ext cx="5633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3BFB306-6754-4690-A075-C9F5C089900D}"/>
              </a:ext>
            </a:extLst>
          </p:cNvPr>
          <p:cNvSpPr/>
          <p:nvPr/>
        </p:nvSpPr>
        <p:spPr>
          <a:xfrm>
            <a:off x="521770" y="1842671"/>
            <a:ext cx="111280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Việt Nam</a:t>
            </a:r>
            <a:endParaRPr lang="vi-VN" sz="1600" dirty="0">
              <a:solidFill>
                <a:srgbClr val="C00000"/>
              </a:solidFill>
            </a:endParaRPr>
          </a:p>
        </p:txBody>
      </p:sp>
      <p:sp>
        <p:nvSpPr>
          <p:cNvPr id="78" name="Rectangle 77">
            <a:extLst>
              <a:ext uri="{FF2B5EF4-FFF2-40B4-BE49-F238E27FC236}">
                <a16:creationId xmlns:a16="http://schemas.microsoft.com/office/drawing/2014/main" id="{57F26CCF-C7DC-4182-A76F-7171CE2ECC66}"/>
              </a:ext>
            </a:extLst>
          </p:cNvPr>
          <p:cNvSpPr/>
          <p:nvPr/>
        </p:nvSpPr>
        <p:spPr>
          <a:xfrm>
            <a:off x="649483" y="2132108"/>
            <a:ext cx="848309"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Hà Nội</a:t>
            </a:r>
            <a:endParaRPr lang="vi-VN" sz="1600" dirty="0">
              <a:solidFill>
                <a:srgbClr val="C00000"/>
              </a:solidFill>
            </a:endParaRPr>
          </a:p>
        </p:txBody>
      </p:sp>
      <p:sp>
        <p:nvSpPr>
          <p:cNvPr id="79" name="Rectangle 78">
            <a:extLst>
              <a:ext uri="{FF2B5EF4-FFF2-40B4-BE49-F238E27FC236}">
                <a16:creationId xmlns:a16="http://schemas.microsoft.com/office/drawing/2014/main" id="{E490E8DF-7994-491E-8B7C-32A442062C51}"/>
              </a:ext>
            </a:extLst>
          </p:cNvPr>
          <p:cNvSpPr/>
          <p:nvPr/>
        </p:nvSpPr>
        <p:spPr>
          <a:xfrm>
            <a:off x="371894" y="2391423"/>
            <a:ext cx="1412566"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Hai Bà Trưng</a:t>
            </a:r>
            <a:endParaRPr lang="vi-VN" sz="1600" dirty="0">
              <a:solidFill>
                <a:srgbClr val="C00000"/>
              </a:solidFill>
            </a:endParaRPr>
          </a:p>
        </p:txBody>
      </p:sp>
      <p:sp>
        <p:nvSpPr>
          <p:cNvPr id="80" name="Rectangle 79">
            <a:extLst>
              <a:ext uri="{FF2B5EF4-FFF2-40B4-BE49-F238E27FC236}">
                <a16:creationId xmlns:a16="http://schemas.microsoft.com/office/drawing/2014/main" id="{EDC033BD-2972-4DC0-87C1-0CA91050FC5D}"/>
              </a:ext>
            </a:extLst>
          </p:cNvPr>
          <p:cNvSpPr/>
          <p:nvPr/>
        </p:nvSpPr>
        <p:spPr>
          <a:xfrm>
            <a:off x="599791" y="2680860"/>
            <a:ext cx="9476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Bà Triệu</a:t>
            </a:r>
            <a:endParaRPr lang="vi-VN" sz="1600" dirty="0">
              <a:solidFill>
                <a:srgbClr val="C00000"/>
              </a:solidFill>
            </a:endParaRPr>
          </a:p>
        </p:txBody>
      </p:sp>
      <p:sp>
        <p:nvSpPr>
          <p:cNvPr id="81" name="Rectangle 80">
            <a:extLst>
              <a:ext uri="{FF2B5EF4-FFF2-40B4-BE49-F238E27FC236}">
                <a16:creationId xmlns:a16="http://schemas.microsoft.com/office/drawing/2014/main" id="{A40610C2-B005-4BFF-AEBD-331DE051D4DA}"/>
              </a:ext>
            </a:extLst>
          </p:cNvPr>
          <p:cNvSpPr/>
          <p:nvPr/>
        </p:nvSpPr>
        <p:spPr>
          <a:xfrm>
            <a:off x="262548" y="2940175"/>
            <a:ext cx="1665841"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Trần Hưng Đạo</a:t>
            </a:r>
            <a:endParaRPr lang="vi-VN" sz="1600" dirty="0">
              <a:solidFill>
                <a:srgbClr val="C00000"/>
              </a:solidFill>
            </a:endParaRPr>
          </a:p>
        </p:txBody>
      </p:sp>
      <p:sp>
        <p:nvSpPr>
          <p:cNvPr id="82" name="Rectangle 81">
            <a:extLst>
              <a:ext uri="{FF2B5EF4-FFF2-40B4-BE49-F238E27FC236}">
                <a16:creationId xmlns:a16="http://schemas.microsoft.com/office/drawing/2014/main" id="{F69E94AB-A94D-4769-8AF4-5A50682DB6FE}"/>
              </a:ext>
            </a:extLst>
          </p:cNvPr>
          <p:cNvSpPr/>
          <p:nvPr/>
        </p:nvSpPr>
        <p:spPr>
          <a:xfrm>
            <a:off x="348580" y="3229612"/>
            <a:ext cx="1484702"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Quang Trung</a:t>
            </a:r>
            <a:endParaRPr lang="vi-VN" sz="1600" dirty="0">
              <a:solidFill>
                <a:srgbClr val="C00000"/>
              </a:solidFill>
            </a:endParaRPr>
          </a:p>
        </p:txBody>
      </p:sp>
      <p:sp>
        <p:nvSpPr>
          <p:cNvPr id="83" name="Rectangle 82">
            <a:extLst>
              <a:ext uri="{FF2B5EF4-FFF2-40B4-BE49-F238E27FC236}">
                <a16:creationId xmlns:a16="http://schemas.microsoft.com/office/drawing/2014/main" id="{7DC01DF0-F75B-4DB5-8702-93A308E11D62}"/>
              </a:ext>
            </a:extLst>
          </p:cNvPr>
          <p:cNvSpPr/>
          <p:nvPr/>
        </p:nvSpPr>
        <p:spPr>
          <a:xfrm>
            <a:off x="398274" y="3536166"/>
            <a:ext cx="138531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Hồ Chí Minh</a:t>
            </a:r>
            <a:endParaRPr lang="vi-VN" sz="1600" dirty="0">
              <a:solidFill>
                <a:srgbClr val="C00000"/>
              </a:solidFill>
            </a:endParaRPr>
          </a:p>
        </p:txBody>
      </p:sp>
      <p:sp>
        <p:nvSpPr>
          <p:cNvPr id="84" name="Rectangle 83">
            <a:extLst>
              <a:ext uri="{FF2B5EF4-FFF2-40B4-BE49-F238E27FC236}">
                <a16:creationId xmlns:a16="http://schemas.microsoft.com/office/drawing/2014/main" id="{D5775551-6E67-4032-8916-9F8319D151D0}"/>
              </a:ext>
            </a:extLst>
          </p:cNvPr>
          <p:cNvSpPr/>
          <p:nvPr/>
        </p:nvSpPr>
        <p:spPr>
          <a:xfrm>
            <a:off x="803835" y="3825603"/>
            <a:ext cx="5741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Bắc</a:t>
            </a:r>
            <a:endParaRPr lang="vi-VN" sz="1600" dirty="0">
              <a:solidFill>
                <a:srgbClr val="C00000"/>
              </a:solidFill>
            </a:endParaRPr>
          </a:p>
        </p:txBody>
      </p:sp>
      <p:sp>
        <p:nvSpPr>
          <p:cNvPr id="85" name="Rectangle 84">
            <a:extLst>
              <a:ext uri="{FF2B5EF4-FFF2-40B4-BE49-F238E27FC236}">
                <a16:creationId xmlns:a16="http://schemas.microsoft.com/office/drawing/2014/main" id="{F7161CF6-B1DC-4284-9F68-EB6D072429B3}"/>
              </a:ext>
            </a:extLst>
          </p:cNvPr>
          <p:cNvSpPr/>
          <p:nvPr/>
        </p:nvSpPr>
        <p:spPr>
          <a:xfrm>
            <a:off x="729296" y="4079174"/>
            <a:ext cx="72327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Trung</a:t>
            </a:r>
            <a:endParaRPr lang="vi-VN" sz="1600" dirty="0">
              <a:solidFill>
                <a:srgbClr val="C00000"/>
              </a:solidFill>
            </a:endParaRPr>
          </a:p>
        </p:txBody>
      </p:sp>
      <p:sp>
        <p:nvSpPr>
          <p:cNvPr id="86" name="Rectangle 85">
            <a:extLst>
              <a:ext uri="{FF2B5EF4-FFF2-40B4-BE49-F238E27FC236}">
                <a16:creationId xmlns:a16="http://schemas.microsoft.com/office/drawing/2014/main" id="{F70B8A1F-2A38-4A2B-AB6B-E09EE9E92BE0}"/>
              </a:ext>
            </a:extLst>
          </p:cNvPr>
          <p:cNvSpPr/>
          <p:nvPr/>
        </p:nvSpPr>
        <p:spPr>
          <a:xfrm>
            <a:off x="756546" y="4376333"/>
            <a:ext cx="668773"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Nam</a:t>
            </a:r>
            <a:endParaRPr lang="vi-VN" sz="1600" dirty="0">
              <a:solidFill>
                <a:srgbClr val="C00000"/>
              </a:solidFill>
            </a:endParaRP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14:presetBounceEnd="30000">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14:bounceEnd="30000">
                                          <p:cBhvr additive="base">
                                            <p:cTn id="62"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14:presetBounceEnd="30000">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14:bounceEnd="30000">
                                          <p:cBhvr additive="base">
                                            <p:cTn id="67"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14:presetBounceEnd="30000">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14:bounceEnd="30000">
                                          <p:cBhvr additive="base">
                                            <p:cTn id="72"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14:presetBounceEnd="30000">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14:bounceEnd="30000">
                                          <p:cBhvr additive="base">
                                            <p:cTn id="77"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14:presetBounceEnd="30000">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14:bounceEnd="30000">
                                          <p:cBhvr additive="base">
                                            <p:cTn id="82"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14:presetBounceEnd="30000">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14:bounceEnd="30000">
                                          <p:cBhvr additive="base">
                                            <p:cTn id="87"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14:presetBounceEnd="30000">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14:bounceEnd="30000">
                                          <p:cBhvr additive="base">
                                            <p:cTn id="92"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14:presetBounceEnd="30000">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14:bounceEnd="30000">
                                          <p:cBhvr additive="base">
                                            <p:cTn id="97"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14:presetBounceEnd="30000">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14:bounceEnd="30000">
                                          <p:cBhvr additive="base">
                                            <p:cTn id="102"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14:presetBounceEnd="30000">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14:bounceEnd="30000">
                                          <p:cBhvr additive="base">
                                            <p:cTn id="107"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59693-73BC-40E3-B9C8-930C3C4746D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1759" y="1177526"/>
            <a:ext cx="6314482" cy="2166372"/>
          </a:xfrm>
          <a:prstGeom prst="rect">
            <a:avLst/>
          </a:prstGeom>
        </p:spPr>
      </p:pic>
      <p:sp>
        <p:nvSpPr>
          <p:cNvPr id="4" name="TextBox 3">
            <a:extLst>
              <a:ext uri="{FF2B5EF4-FFF2-40B4-BE49-F238E27FC236}">
                <a16:creationId xmlns:a16="http://schemas.microsoft.com/office/drawing/2014/main" id="{C9B9796F-EB0B-44A2-9C95-B672D6C5E02A}"/>
              </a:ext>
            </a:extLst>
          </p:cNvPr>
          <p:cNvSpPr txBox="1"/>
          <p:nvPr/>
        </p:nvSpPr>
        <p:spPr>
          <a:xfrm>
            <a:off x="455498" y="441684"/>
            <a:ext cx="585821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Dùng từ </a:t>
            </a:r>
            <a:r>
              <a:rPr lang="vi-VN" sz="1500" i="1" dirty="0">
                <a:latin typeface="UTM Avo" panose="02040603050506020204" pitchFamily="18" charset="0"/>
              </a:rPr>
              <a:t>là </a:t>
            </a:r>
            <a:r>
              <a:rPr lang="vi-VN" sz="1500" dirty="0">
                <a:latin typeface="UTM Avo" panose="02040603050506020204" pitchFamily="18" charset="0"/>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id="{3D8772BC-B267-42C9-A772-EE36AB244757}"/>
              </a:ext>
            </a:extLst>
          </p:cNvPr>
          <p:cNvCxnSpPr/>
          <p:nvPr/>
        </p:nvCxnSpPr>
        <p:spPr>
          <a:xfrm>
            <a:off x="2838450" y="2000250"/>
            <a:ext cx="381000" cy="571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656C0B-4FD6-494B-9E40-FB24DD8DCB40}"/>
              </a:ext>
            </a:extLst>
          </p:cNvPr>
          <p:cNvCxnSpPr>
            <a:cxnSpLocks/>
          </p:cNvCxnSpPr>
          <p:nvPr/>
        </p:nvCxnSpPr>
        <p:spPr>
          <a:xfrm>
            <a:off x="4114800" y="2571750"/>
            <a:ext cx="342900" cy="3238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8F75ED-F794-4AAD-9830-BD3184418A59}"/>
              </a:ext>
            </a:extLst>
          </p:cNvPr>
          <p:cNvSpPr txBox="1"/>
          <p:nvPr/>
        </p:nvSpPr>
        <p:spPr>
          <a:xfrm>
            <a:off x="500741" y="3301065"/>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Việt Nam là đất nước tươi đẹp của chúng mình.</a:t>
            </a:r>
          </a:p>
        </p:txBody>
      </p:sp>
      <p:cxnSp>
        <p:nvCxnSpPr>
          <p:cNvPr id="10" name="Straight Connector 9">
            <a:extLst>
              <a:ext uri="{FF2B5EF4-FFF2-40B4-BE49-F238E27FC236}">
                <a16:creationId xmlns:a16="http://schemas.microsoft.com/office/drawing/2014/main" id="{B7B35842-4D06-48C1-BACF-E309F3398110}"/>
              </a:ext>
            </a:extLst>
          </p:cNvPr>
          <p:cNvCxnSpPr>
            <a:cxnSpLocks/>
          </p:cNvCxnSpPr>
          <p:nvPr/>
        </p:nvCxnSpPr>
        <p:spPr>
          <a:xfrm>
            <a:off x="2838450" y="2378963"/>
            <a:ext cx="381000" cy="19278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3D263F-2EB0-4E75-8A43-4CA4D404027C}"/>
              </a:ext>
            </a:extLst>
          </p:cNvPr>
          <p:cNvCxnSpPr>
            <a:cxnSpLocks/>
          </p:cNvCxnSpPr>
          <p:nvPr/>
        </p:nvCxnSpPr>
        <p:spPr>
          <a:xfrm flipV="1">
            <a:off x="4114800" y="2000250"/>
            <a:ext cx="342900" cy="55740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F14B5-8D69-4880-8302-F31EA64AFEB7}"/>
              </a:ext>
            </a:extLst>
          </p:cNvPr>
          <p:cNvSpPr txBox="1"/>
          <p:nvPr/>
        </p:nvSpPr>
        <p:spPr>
          <a:xfrm>
            <a:off x="499892" y="3674827"/>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Thủ đô nước mình là Hà Nội.</a:t>
            </a:r>
          </a:p>
        </p:txBody>
      </p:sp>
      <p:cxnSp>
        <p:nvCxnSpPr>
          <p:cNvPr id="15" name="Straight Connector 14">
            <a:extLst>
              <a:ext uri="{FF2B5EF4-FFF2-40B4-BE49-F238E27FC236}">
                <a16:creationId xmlns:a16="http://schemas.microsoft.com/office/drawing/2014/main" id="{4114C961-F3B8-4043-B8DD-4FEAAFE4511D}"/>
              </a:ext>
            </a:extLst>
          </p:cNvPr>
          <p:cNvCxnSpPr>
            <a:cxnSpLocks/>
          </p:cNvCxnSpPr>
          <p:nvPr/>
        </p:nvCxnSpPr>
        <p:spPr>
          <a:xfrm flipV="1">
            <a:off x="2838450" y="2571750"/>
            <a:ext cx="381000" cy="2823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AB5A64-3B71-4CF7-BF11-9E835D372E1E}"/>
              </a:ext>
            </a:extLst>
          </p:cNvPr>
          <p:cNvCxnSpPr>
            <a:cxnSpLocks/>
          </p:cNvCxnSpPr>
          <p:nvPr/>
        </p:nvCxnSpPr>
        <p:spPr>
          <a:xfrm flipV="1">
            <a:off x="4114800" y="2358502"/>
            <a:ext cx="381000" cy="213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AEFBBC-A7F5-4D37-958E-FC5DB1ECE363}"/>
              </a:ext>
            </a:extLst>
          </p:cNvPr>
          <p:cNvSpPr txBox="1"/>
          <p:nvPr/>
        </p:nvSpPr>
        <p:spPr>
          <a:xfrm>
            <a:off x="499892" y="4073213"/>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294A48-5128-4508-BFB7-94AD3F5984A4}"/>
              </a:ext>
            </a:extLst>
          </p:cNvPr>
          <p:cNvSpPr txBox="1"/>
          <p:nvPr/>
        </p:nvSpPr>
        <p:spPr>
          <a:xfrm>
            <a:off x="383895" y="983002"/>
            <a:ext cx="6566870" cy="523220"/>
          </a:xfrm>
          <a:prstGeom prst="rect">
            <a:avLst/>
          </a:prstGeom>
          <a:noFill/>
        </p:spPr>
        <p:txBody>
          <a:bodyPr wrap="square" rtlCol="0">
            <a:spAutoFit/>
          </a:bodyPr>
          <a:lstStyle/>
          <a:p>
            <a:r>
              <a:rPr lang="en-US" sz="2800" b="1" dirty="0">
                <a:solidFill>
                  <a:srgbClr val="FF0000"/>
                </a:solidFill>
                <a:latin typeface="UTM Cookies" panose="02040603050506020204" pitchFamily="18" charset="0"/>
              </a:rPr>
              <a:t>BÀI 25: ĐẤT NƯỚC CHÚNG MÌNH</a:t>
            </a:r>
          </a:p>
        </p:txBody>
      </p:sp>
    </p:spTree>
    <p:custDataLst>
      <p:tags r:id="rId1"/>
    </p:custDataLst>
    <p:extLst>
      <p:ext uri="{BB962C8B-B14F-4D97-AF65-F5344CB8AC3E}">
        <p14:creationId xmlns:p14="http://schemas.microsoft.com/office/powerpoint/2010/main" val="23923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BCC267-D1DB-4DC3-A9FE-B6A6D3DF95F5}"/>
              </a:ext>
            </a:extLst>
          </p:cNvPr>
          <p:cNvSpPr txBox="1"/>
          <p:nvPr/>
        </p:nvSpPr>
        <p:spPr>
          <a:xfrm>
            <a:off x="1401418" y="2066330"/>
            <a:ext cx="4412974" cy="923330"/>
          </a:xfrm>
          <a:prstGeom prst="rect">
            <a:avLst/>
          </a:prstGeom>
          <a:noFill/>
        </p:spPr>
        <p:txBody>
          <a:bodyPr wrap="square" rtlCol="0">
            <a:spAutoFit/>
          </a:bodyPr>
          <a:lstStyle/>
          <a:p>
            <a:r>
              <a:rPr lang="en-US" sz="5400" b="1" dirty="0" err="1">
                <a:solidFill>
                  <a:srgbClr val="FF0000"/>
                </a:solidFill>
              </a:rPr>
              <a:t>Khởi</a:t>
            </a:r>
            <a:r>
              <a:rPr lang="en-US" sz="5400" b="1" dirty="0">
                <a:solidFill>
                  <a:srgbClr val="FF0000"/>
                </a:solidFill>
              </a:rPr>
              <a:t> </a:t>
            </a:r>
            <a:r>
              <a:rPr lang="en-US" sz="5400" b="1" dirty="0" err="1">
                <a:solidFill>
                  <a:srgbClr val="FF0000"/>
                </a:solidFill>
              </a:rPr>
              <a:t>động</a:t>
            </a:r>
            <a:endParaRPr lang="en-US" sz="5400" b="1" dirty="0">
              <a:solidFill>
                <a:srgbClr val="FF0000"/>
              </a:solidFill>
            </a:endParaRPr>
          </a:p>
        </p:txBody>
      </p:sp>
    </p:spTree>
    <p:extLst>
      <p:ext uri="{BB962C8B-B14F-4D97-AF65-F5344CB8AC3E}">
        <p14:creationId xmlns:p14="http://schemas.microsoft.com/office/powerpoint/2010/main" val="66557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826E02-224B-46F5-9B49-2556E65B127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399494" y="1073936"/>
            <a:ext cx="4494410" cy="3388734"/>
          </a:xfrm>
          <a:prstGeom prst="rect">
            <a:avLst/>
          </a:prstGeom>
        </p:spPr>
      </p:pic>
      <p:sp>
        <p:nvSpPr>
          <p:cNvPr id="3" name="TextBox 2">
            <a:extLst>
              <a:ext uri="{FF2B5EF4-FFF2-40B4-BE49-F238E27FC236}">
                <a16:creationId xmlns:a16="http://schemas.microsoft.com/office/drawing/2014/main" id="{9F278260-FFCE-492B-930D-7A39236C34FF}"/>
              </a:ext>
            </a:extLst>
          </p:cNvPr>
          <p:cNvSpPr txBox="1"/>
          <p:nvPr/>
        </p:nvSpPr>
        <p:spPr>
          <a:xfrm>
            <a:off x="924220" y="205662"/>
            <a:ext cx="6470494" cy="539378"/>
          </a:xfrm>
          <a:prstGeom prst="rect">
            <a:avLst/>
          </a:prstGeom>
          <a:noFill/>
        </p:spPr>
        <p:txBody>
          <a:bodyPr wrap="square" rtlCol="0">
            <a:spAutoFit/>
          </a:bodyPr>
          <a:lstStyle/>
          <a:p>
            <a:pPr>
              <a:lnSpc>
                <a:spcPct val="150000"/>
              </a:lnSpc>
            </a:pPr>
            <a:r>
              <a:rPr lang="vi-VN" sz="2200" b="1" dirty="0">
                <a:latin typeface="Times New Roman" panose="02020603050405020304" pitchFamily="18" charset="0"/>
                <a:cs typeface="Times New Roman" panose="02020603050405020304" pitchFamily="18" charset="0"/>
              </a:rPr>
              <a:t>Đoán xem các bạn nhỏ trong tranh đang </a:t>
            </a:r>
            <a:r>
              <a:rPr lang="vi-VN" sz="2200" b="1" dirty="0" err="1">
                <a:latin typeface="Times New Roman" panose="02020603050405020304" pitchFamily="18" charset="0"/>
                <a:cs typeface="Times New Roman" panose="02020603050405020304" pitchFamily="18" charset="0"/>
              </a:rPr>
              <a:t>nói</a:t>
            </a:r>
            <a:r>
              <a:rPr lang="vi-VN" sz="2200" b="1" dirty="0">
                <a:latin typeface="Times New Roman" panose="02020603050405020304" pitchFamily="18" charset="0"/>
                <a:cs typeface="Times New Roman" panose="02020603050405020304" pitchFamily="18" charset="0"/>
              </a:rPr>
              <a:t> </a:t>
            </a:r>
            <a:r>
              <a:rPr lang="vi-VN"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99BB4A3-46EC-4904-84FF-62A889B406FD}"/>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38953" y="271638"/>
            <a:ext cx="695814" cy="366713"/>
          </a:xfrm>
          <a:prstGeom prst="rect">
            <a:avLst/>
          </a:prstGeom>
        </p:spPr>
      </p:pic>
    </p:spTree>
    <p:extLst>
      <p:ext uri="{BB962C8B-B14F-4D97-AF65-F5344CB8AC3E}">
        <p14:creationId xmlns:p14="http://schemas.microsoft.com/office/powerpoint/2010/main" val="97593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30872C-D8A3-4A7F-9E85-000BF32829FE}"/>
              </a:ext>
            </a:extLst>
          </p:cNvPr>
          <p:cNvSpPr txBox="1"/>
          <p:nvPr/>
        </p:nvSpPr>
        <p:spPr>
          <a:xfrm>
            <a:off x="538369" y="934277"/>
            <a:ext cx="5378726" cy="1569660"/>
          </a:xfrm>
          <a:prstGeom prst="rect">
            <a:avLst/>
          </a:prstGeom>
          <a:noFill/>
        </p:spPr>
        <p:txBody>
          <a:bodyPr wrap="square" rtlCol="0">
            <a:spAutoFit/>
          </a:bodyPr>
          <a:lstStyle/>
          <a:p>
            <a:pPr algn="ctr"/>
            <a:r>
              <a:rPr lang="en-US" sz="4800" b="1" dirty="0" err="1">
                <a:solidFill>
                  <a:srgbClr val="FF0000"/>
                </a:solidFill>
              </a:rPr>
              <a:t>Tiết</a:t>
            </a:r>
            <a:r>
              <a:rPr lang="en-US" sz="4800" b="1" dirty="0">
                <a:solidFill>
                  <a:srgbClr val="FF0000"/>
                </a:solidFill>
              </a:rPr>
              <a:t> 1- 2 </a:t>
            </a:r>
          </a:p>
          <a:p>
            <a:pPr algn="ctr"/>
            <a:r>
              <a:rPr lang="en-US" sz="4800" b="1" dirty="0">
                <a:solidFill>
                  <a:srgbClr val="FF0000"/>
                </a:solidFill>
              </a:rPr>
              <a:t>ĐỌC</a:t>
            </a:r>
          </a:p>
        </p:txBody>
      </p:sp>
    </p:spTree>
    <p:extLst>
      <p:ext uri="{BB962C8B-B14F-4D97-AF65-F5344CB8AC3E}">
        <p14:creationId xmlns:p14="http://schemas.microsoft.com/office/powerpoint/2010/main" val="162975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478957" y="975072"/>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581706" y="174824"/>
            <a:ext cx="1305582" cy="525172"/>
            <a:chOff x="635794" y="14285"/>
            <a:chExt cx="1305582"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720540" y="509357"/>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003875" y="3229248"/>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08011" y="2175064"/>
            <a:ext cx="2625058" cy="2562057"/>
          </a:xfrm>
          <a:prstGeom prst="rect">
            <a:avLst/>
          </a:prstGeom>
        </p:spPr>
      </p:pic>
      <p:sp>
        <p:nvSpPr>
          <p:cNvPr id="7" name="TextBox 6">
            <a:extLst>
              <a:ext uri="{FF2B5EF4-FFF2-40B4-BE49-F238E27FC236}">
                <a16:creationId xmlns:a16="http://schemas.microsoft.com/office/drawing/2014/main" id="{DCF2D411-EBC8-45A1-8EA3-AEE9CFBB13EA}"/>
              </a:ext>
            </a:extLst>
          </p:cNvPr>
          <p:cNvSpPr txBox="1"/>
          <p:nvPr/>
        </p:nvSpPr>
        <p:spPr>
          <a:xfrm>
            <a:off x="4833870" y="210456"/>
            <a:ext cx="1648016" cy="461665"/>
          </a:xfrm>
          <a:prstGeom prst="rect">
            <a:avLst/>
          </a:prstGeom>
          <a:solidFill>
            <a:schemeClr val="accent1">
              <a:lumMod val="60000"/>
              <a:lumOff val="40000"/>
            </a:schemeClr>
          </a:solidFill>
        </p:spPr>
        <p:txBody>
          <a:bodyPr wrap="square" rtlCol="0">
            <a:spAutoFit/>
          </a:bodyPr>
          <a:lstStyle/>
          <a:p>
            <a:r>
              <a:rPr lang="vi-VN" sz="2400" b="1" dirty="0">
                <a:solidFill>
                  <a:srgbClr val="FF0000"/>
                </a:solidFill>
              </a:rPr>
              <a:t>ĐỌC MẪU</a:t>
            </a:r>
            <a:endParaRPr lang="en-US" sz="2400" b="1" dirty="0">
              <a:solidFill>
                <a:srgbClr val="FF0000"/>
              </a:solidFill>
            </a:endParaRPr>
          </a:p>
        </p:txBody>
      </p:sp>
    </p:spTree>
    <p:custDataLst>
      <p:tags r:id="rId1"/>
    </p:custDataLst>
    <p:extLst>
      <p:ext uri="{BB962C8B-B14F-4D97-AF65-F5344CB8AC3E}">
        <p14:creationId xmlns:p14="http://schemas.microsoft.com/office/powerpoint/2010/main" val="976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6BF6E-482E-422A-A0F8-9DA4D1A95D94}"/>
              </a:ext>
            </a:extLst>
          </p:cNvPr>
          <p:cNvSpPr txBox="1"/>
          <p:nvPr/>
        </p:nvSpPr>
        <p:spPr>
          <a:xfrm>
            <a:off x="2826247" y="1841482"/>
            <a:ext cx="1685033"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Nền</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đỏ</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7964380-4255-4145-A4D3-7D05AFA98E12}"/>
              </a:ext>
            </a:extLst>
          </p:cNvPr>
          <p:cNvSpPr txBox="1"/>
          <p:nvPr/>
        </p:nvSpPr>
        <p:spPr>
          <a:xfrm>
            <a:off x="2826247" y="2306659"/>
            <a:ext cx="1556910"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Lá</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cờ</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80474" y="602076"/>
            <a:ext cx="1592036" cy="144307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1641916" y="837343"/>
            <a:ext cx="3909034" cy="618782"/>
          </a:xfrm>
          <a:prstGeom prst="roundRect">
            <a:avLst/>
          </a:prstGeom>
          <a:solidFill>
            <a:schemeClr val="accent6">
              <a:lumMod val="75000"/>
            </a:schemeClr>
          </a:solidFill>
          <a:ln w="25400" cap="flat" cmpd="sng" algn="ctr">
            <a:noFill/>
            <a:prstDash val="solid"/>
          </a:ln>
          <a:effectLst/>
        </p:spPr>
        <p:txBody>
          <a:bodyPr rtlCol="0" anchor="ctr"/>
          <a:lstStyle/>
          <a:p>
            <a:pPr algn="ctr" defTabSz="514350">
              <a:buClrTx/>
              <a:defRPr/>
            </a:pPr>
            <a:r>
              <a:rPr lang="en-US" sz="3375" dirty="0" err="1">
                <a:solidFill>
                  <a:srgbClr val="F2F2E9"/>
                </a:solidFill>
                <a:latin typeface="Times New Roman" panose="02020603050405020304" pitchFamily="18" charset="0"/>
                <a:ea typeface="+mn-ea"/>
                <a:cs typeface="Times New Roman" panose="02020603050405020304" pitchFamily="18" charset="0"/>
              </a:rPr>
              <a:t>Luyện</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đọc</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từ</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khó</a:t>
            </a:r>
            <a:endParaRPr lang="en-US" sz="3375" dirty="0">
              <a:solidFill>
                <a:srgbClr val="F2F2E9"/>
              </a:solidFill>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C4EBE655-4055-4458-8D00-A2E6066EC27A}"/>
              </a:ext>
            </a:extLst>
          </p:cNvPr>
          <p:cNvSpPr txBox="1"/>
          <p:nvPr/>
        </p:nvSpPr>
        <p:spPr>
          <a:xfrm>
            <a:off x="2826246" y="2809162"/>
            <a:ext cx="1685033"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Đất</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nước</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1AD09ED3-8744-471C-A237-95B7DE03402B}"/>
              </a:ext>
            </a:extLst>
          </p:cNvPr>
          <p:cNvSpPr txBox="1"/>
          <p:nvPr/>
        </p:nvSpPr>
        <p:spPr>
          <a:xfrm>
            <a:off x="2826246" y="3311665"/>
            <a:ext cx="1685033"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Lễ</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hội</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7138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7"/>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12"/>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551889" y="685870"/>
            <a:ext cx="6155313" cy="492443"/>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a:t>
            </a:r>
            <a:r>
              <a:rPr lang="vi-VN" sz="1300" dirty="0" err="1">
                <a:latin typeface="UTM Avo" panose="02040603050506020204" pitchFamily="18" charset="0"/>
              </a:rPr>
              <a:t>cánh</a:t>
            </a:r>
            <a:r>
              <a:rPr lang="vi-VN" sz="1300" dirty="0">
                <a:latin typeface="UTM Avo" panose="02040603050506020204" pitchFamily="18" charset="0"/>
              </a:rPr>
              <a:t>.</a:t>
            </a:r>
            <a:endParaRPr lang="en-US" sz="1300" dirty="0">
              <a:latin typeface="UTM Avo" panose="02040603050506020204" pitchFamily="18" charset="0"/>
            </a:endParaRPr>
          </a:p>
        </p:txBody>
      </p:sp>
      <p:grpSp>
        <p:nvGrpSpPr>
          <p:cNvPr id="3" name="Group 2">
            <a:extLst>
              <a:ext uri="{FF2B5EF4-FFF2-40B4-BE49-F238E27FC236}">
                <a16:creationId xmlns:a16="http://schemas.microsoft.com/office/drawing/2014/main" id="{9D0F22DC-6D72-483F-8FD5-D3D31A098AA8}"/>
              </a:ext>
            </a:extLst>
          </p:cNvPr>
          <p:cNvGrpSpPr/>
          <p:nvPr/>
        </p:nvGrpSpPr>
        <p:grpSpPr>
          <a:xfrm>
            <a:off x="551889" y="31960"/>
            <a:ext cx="1305582" cy="525172"/>
            <a:chOff x="635794" y="14285"/>
            <a:chExt cx="1305582"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720540" y="16244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033069" y="3079219"/>
            <a:ext cx="1974992" cy="1292662"/>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269759" y="1895573"/>
            <a:ext cx="2625058" cy="2562057"/>
          </a:xfrm>
          <a:prstGeom prst="rect">
            <a:avLst/>
          </a:prstGeom>
        </p:spPr>
      </p:pic>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83" y="646030"/>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8011" y="1139403"/>
            <a:ext cx="297267" cy="297267"/>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1239" y="2175064"/>
            <a:ext cx="288000" cy="288000"/>
          </a:xfrm>
          <a:prstGeom prst="rect">
            <a:avLst/>
          </a:prstGeom>
        </p:spPr>
      </p:pic>
      <p:grpSp>
        <p:nvGrpSpPr>
          <p:cNvPr id="17" name="Group 16">
            <a:extLst>
              <a:ext uri="{FF2B5EF4-FFF2-40B4-BE49-F238E27FC236}">
                <a16:creationId xmlns:a16="http://schemas.microsoft.com/office/drawing/2014/main" id="{BA4736CC-CD28-4F38-BB7A-B660EC7B3FEF}"/>
              </a:ext>
            </a:extLst>
          </p:cNvPr>
          <p:cNvGrpSpPr/>
          <p:nvPr/>
        </p:nvGrpSpPr>
        <p:grpSpPr>
          <a:xfrm>
            <a:off x="2864995" y="2865704"/>
            <a:ext cx="385691" cy="646331"/>
            <a:chOff x="3381838" y="2889107"/>
            <a:chExt cx="385691" cy="646331"/>
          </a:xfrm>
        </p:grpSpPr>
        <p:sp>
          <p:nvSpPr>
            <p:cNvPr id="18" name="Oval 17">
              <a:extLst>
                <a:ext uri="{FF2B5EF4-FFF2-40B4-BE49-F238E27FC236}">
                  <a16:creationId xmlns:a16="http://schemas.microsoft.com/office/drawing/2014/main"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FD5E1ED6-4148-4173-97D9-22A9850A1518}"/>
                </a:ext>
              </a:extLst>
            </p:cNvPr>
            <p:cNvSpPr/>
            <p:nvPr/>
          </p:nvSpPr>
          <p:spPr>
            <a:xfrm rot="21163024">
              <a:off x="3381838" y="2889107"/>
              <a:ext cx="380233" cy="646331"/>
            </a:xfrm>
            <a:prstGeom prst="rect">
              <a:avLst/>
            </a:prstGeom>
          </p:spPr>
          <p:txBody>
            <a:bodyPr wrap="none">
              <a:spAutoFit/>
            </a:bodyPr>
            <a:lstStyle/>
            <a:p>
              <a:pPr algn="ctr"/>
              <a:r>
                <a:rPr lang="en-VN" sz="3600" b="1" i="1" dirty="0">
                  <a:solidFill>
                    <a:schemeClr val="accent2"/>
                  </a:solidFill>
                  <a:latin typeface="UTM Charlotte" panose="02040603050506020204" pitchFamily="18" charset="0"/>
                </a:rPr>
                <a:t>4</a:t>
              </a:r>
            </a:p>
          </p:txBody>
        </p:sp>
      </p:grpSp>
      <p:sp>
        <p:nvSpPr>
          <p:cNvPr id="20" name="TextBox 19">
            <a:extLst>
              <a:ext uri="{FF2B5EF4-FFF2-40B4-BE49-F238E27FC236}">
                <a16:creationId xmlns:a16="http://schemas.microsoft.com/office/drawing/2014/main" id="{7447E87E-6FE9-49EA-9DAC-11FC87F5583A}"/>
              </a:ext>
            </a:extLst>
          </p:cNvPr>
          <p:cNvSpPr txBox="1"/>
          <p:nvPr/>
        </p:nvSpPr>
        <p:spPr>
          <a:xfrm>
            <a:off x="505927" y="1209163"/>
            <a:ext cx="6155313" cy="692497"/>
          </a:xfrm>
          <a:prstGeom prst="rect">
            <a:avLst/>
          </a:prstGeom>
          <a:noFill/>
        </p:spPr>
        <p:txBody>
          <a:bodyPr wrap="square" rtlCol="0">
            <a:spAutoFit/>
          </a:bodyPr>
          <a:lstStyle/>
          <a:p>
            <a:pPr indent="171450" algn="just"/>
            <a:r>
              <a:rPr lang="vi-VN" sz="1300" dirty="0" err="1">
                <a:latin typeface="UTM Avo" panose="02040603050506020204" pitchFamily="18" charset="0"/>
              </a:rPr>
              <a:t>Việt</a:t>
            </a:r>
            <a:r>
              <a:rPr lang="vi-VN" sz="1300" dirty="0">
                <a:latin typeface="UTM Avo" panose="02040603050506020204" pitchFamily="18" charset="0"/>
              </a:rPr>
              <a:t> Nam có những vị anh hùng có công lớn với đất nước như Hai Bà Trưng, Bà Triệu, Trần Hưng Đạo, Quang Trung, Hồ Chí Minh,... Những con người ấy đã làm rạng danh lịch sử nước nhà.</a:t>
            </a:r>
          </a:p>
        </p:txBody>
      </p:sp>
    </p:spTree>
    <p:custDataLst>
      <p:tags r:id="rId1"/>
    </p:custDataLst>
    <p:extLst>
      <p:ext uri="{BB962C8B-B14F-4D97-AF65-F5344CB8AC3E}">
        <p14:creationId xmlns:p14="http://schemas.microsoft.com/office/powerpoint/2010/main" val="30099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408784" y="213051"/>
            <a:ext cx="1204847" cy="1092113"/>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1613631" y="527951"/>
            <a:ext cx="3909034" cy="618782"/>
          </a:xfrm>
          <a:prstGeom prst="roundRect">
            <a:avLst/>
          </a:prstGeom>
          <a:solidFill>
            <a:schemeClr val="accent6">
              <a:lumMod val="75000"/>
            </a:schemeClr>
          </a:solidFill>
          <a:ln w="25400" cap="flat" cmpd="sng" algn="ctr">
            <a:noFill/>
            <a:prstDash val="solid"/>
          </a:ln>
          <a:effectLst/>
        </p:spPr>
        <p:txBody>
          <a:bodyPr rtlCol="0" anchor="ctr"/>
          <a:lstStyle/>
          <a:p>
            <a:pPr algn="ctr" defTabSz="514350">
              <a:buClrTx/>
              <a:defRPr/>
            </a:pPr>
            <a:r>
              <a:rPr lang="en-US" sz="3375" dirty="0" err="1">
                <a:solidFill>
                  <a:srgbClr val="F2F2E9"/>
                </a:solidFill>
                <a:latin typeface="Times New Roman" panose="02020603050405020304" pitchFamily="18" charset="0"/>
                <a:ea typeface="+mn-ea"/>
                <a:cs typeface="Times New Roman" panose="02020603050405020304" pitchFamily="18" charset="0"/>
              </a:rPr>
              <a:t>Luyện</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đọc</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câu</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khó</a:t>
            </a:r>
            <a:endParaRPr lang="en-US" sz="3375" dirty="0">
              <a:solidFill>
                <a:srgbClr val="F2F2E9"/>
              </a:solidFill>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98067CAC-FBEB-4D4A-9F81-8EEE1FFAA7CC}"/>
              </a:ext>
            </a:extLst>
          </p:cNvPr>
          <p:cNvSpPr txBox="1"/>
          <p:nvPr/>
        </p:nvSpPr>
        <p:spPr>
          <a:xfrm>
            <a:off x="408783" y="1602254"/>
            <a:ext cx="6141103" cy="1938992"/>
          </a:xfrm>
          <a:prstGeom prst="rect">
            <a:avLst/>
          </a:prstGeom>
          <a:noFill/>
        </p:spPr>
        <p:txBody>
          <a:bodyPr wrap="square">
            <a:spAutoFit/>
          </a:bodyPr>
          <a:lstStyle/>
          <a:p>
            <a:pPr indent="171450" algn="just"/>
            <a:r>
              <a:rPr lang="vi-VN" sz="2400" dirty="0">
                <a:latin typeface="UTM Avo" panose="02040603050506020204" pitchFamily="18" charset="0"/>
              </a:rPr>
              <a:t>  </a:t>
            </a:r>
            <a:r>
              <a:rPr lang="vi-VN" sz="2400" dirty="0" err="1">
                <a:latin typeface="UTM Avo" panose="02040603050506020204" pitchFamily="18" charset="0"/>
              </a:rPr>
              <a:t>Việt</a:t>
            </a:r>
            <a:r>
              <a:rPr lang="vi-VN" sz="2400" dirty="0">
                <a:latin typeface="UTM Avo" panose="02040603050506020204" pitchFamily="18" charset="0"/>
              </a:rPr>
              <a:t> Nam </a:t>
            </a:r>
            <a:r>
              <a:rPr lang="vi-VN" sz="2400" dirty="0" err="1">
                <a:latin typeface="UTM Avo" panose="02040603050506020204" pitchFamily="18" charset="0"/>
              </a:rPr>
              <a:t>có</a:t>
            </a:r>
            <a:r>
              <a:rPr lang="vi-VN" sz="2400" dirty="0">
                <a:latin typeface="UTM Avo" panose="02040603050506020204" pitchFamily="18" charset="0"/>
              </a:rPr>
              <a:t> </a:t>
            </a:r>
            <a:r>
              <a:rPr lang="vi-VN" sz="2400" dirty="0" err="1">
                <a:latin typeface="UTM Avo" panose="02040603050506020204" pitchFamily="18" charset="0"/>
              </a:rPr>
              <a:t>những</a:t>
            </a:r>
            <a:r>
              <a:rPr lang="vi-VN" sz="2400" dirty="0">
                <a:latin typeface="UTM Avo" panose="02040603050506020204" pitchFamily="18" charset="0"/>
              </a:rPr>
              <a:t> </a:t>
            </a:r>
            <a:r>
              <a:rPr lang="vi-VN" sz="2400" dirty="0" err="1">
                <a:latin typeface="UTM Avo" panose="02040603050506020204" pitchFamily="18" charset="0"/>
              </a:rPr>
              <a:t>vị</a:t>
            </a:r>
            <a:r>
              <a:rPr lang="vi-VN" sz="2400" dirty="0">
                <a:latin typeface="UTM Avo" panose="02040603050506020204" pitchFamily="18" charset="0"/>
              </a:rPr>
              <a:t> anh </a:t>
            </a:r>
            <a:r>
              <a:rPr lang="vi-VN" sz="2400" dirty="0" err="1">
                <a:latin typeface="UTM Avo" panose="02040603050506020204" pitchFamily="18" charset="0"/>
              </a:rPr>
              <a:t>hùng</a:t>
            </a:r>
            <a:r>
              <a:rPr lang="vi-VN" sz="2400" dirty="0">
                <a:latin typeface="UTM Avo" panose="02040603050506020204" pitchFamily="18" charset="0"/>
              </a:rPr>
              <a:t> </a:t>
            </a:r>
            <a:r>
              <a:rPr lang="vi-VN" sz="2400" dirty="0" err="1">
                <a:latin typeface="UTM Avo" panose="02040603050506020204" pitchFamily="18" charset="0"/>
              </a:rPr>
              <a:t>có</a:t>
            </a:r>
            <a:r>
              <a:rPr lang="vi-VN" sz="2400" dirty="0">
                <a:latin typeface="UTM Avo" panose="02040603050506020204" pitchFamily="18" charset="0"/>
              </a:rPr>
              <a:t> công </a:t>
            </a:r>
            <a:r>
              <a:rPr lang="vi-VN" sz="2400" dirty="0" err="1">
                <a:latin typeface="UTM Avo" panose="02040603050506020204" pitchFamily="18" charset="0"/>
              </a:rPr>
              <a:t>lớn</a:t>
            </a:r>
            <a:r>
              <a:rPr lang="vi-VN" sz="2400" dirty="0">
                <a:latin typeface="UTM Avo" panose="02040603050506020204" pitchFamily="18" charset="0"/>
              </a:rPr>
              <a:t> </a:t>
            </a:r>
            <a:r>
              <a:rPr lang="vi-VN" sz="2400" dirty="0" err="1">
                <a:latin typeface="UTM Avo" panose="02040603050506020204" pitchFamily="18" charset="0"/>
              </a:rPr>
              <a:t>với</a:t>
            </a:r>
            <a:r>
              <a:rPr lang="vi-VN" sz="2400" dirty="0">
                <a:latin typeface="UTM Avo" panose="02040603050506020204" pitchFamily="18" charset="0"/>
              </a:rPr>
              <a:t> </a:t>
            </a:r>
            <a:r>
              <a:rPr lang="vi-VN" sz="2400" dirty="0" err="1">
                <a:latin typeface="UTM Avo" panose="02040603050506020204" pitchFamily="18" charset="0"/>
              </a:rPr>
              <a:t>đất</a:t>
            </a:r>
            <a:r>
              <a:rPr lang="vi-VN" sz="2400" dirty="0">
                <a:latin typeface="UTM Avo" panose="02040603050506020204" pitchFamily="18" charset="0"/>
              </a:rPr>
              <a:t> </a:t>
            </a:r>
            <a:r>
              <a:rPr lang="vi-VN" sz="2400" dirty="0" err="1">
                <a:latin typeface="UTM Avo" panose="02040603050506020204" pitchFamily="18" charset="0"/>
              </a:rPr>
              <a:t>nước</a:t>
            </a:r>
            <a:r>
              <a:rPr lang="vi-VN" sz="2400" dirty="0">
                <a:latin typeface="UTM Avo" panose="02040603050506020204" pitchFamily="18" charset="0"/>
              </a:rPr>
              <a:t> như </a:t>
            </a:r>
            <a:r>
              <a:rPr lang="vi-VN" sz="2400" b="1" dirty="0">
                <a:solidFill>
                  <a:srgbClr val="00B050"/>
                </a:solidFill>
                <a:latin typeface="UTM Avo" panose="02040603050506020204" pitchFamily="18" charset="0"/>
              </a:rPr>
              <a:t>Hai </a:t>
            </a:r>
            <a:r>
              <a:rPr lang="vi-VN" sz="2400" b="1" dirty="0" err="1">
                <a:solidFill>
                  <a:srgbClr val="00B050"/>
                </a:solidFill>
                <a:latin typeface="UTM Avo" panose="02040603050506020204" pitchFamily="18" charset="0"/>
              </a:rPr>
              <a:t>Bà</a:t>
            </a:r>
            <a:r>
              <a:rPr lang="vi-VN" sz="2400" b="1" dirty="0">
                <a:solidFill>
                  <a:srgbClr val="00B050"/>
                </a:solidFill>
                <a:latin typeface="UTM Avo" panose="02040603050506020204" pitchFamily="18" charset="0"/>
              </a:rPr>
              <a:t> Trưng, </a:t>
            </a:r>
            <a:r>
              <a:rPr lang="vi-VN" sz="2400" b="1" dirty="0" err="1">
                <a:solidFill>
                  <a:srgbClr val="00B050"/>
                </a:solidFill>
                <a:latin typeface="UTM Avo" panose="02040603050506020204" pitchFamily="18" charset="0"/>
              </a:rPr>
              <a:t>Bà</a:t>
            </a:r>
            <a:r>
              <a:rPr lang="vi-VN" sz="2400" b="1" dirty="0">
                <a:solidFill>
                  <a:srgbClr val="00B050"/>
                </a:solidFill>
                <a:latin typeface="UTM Avo" panose="02040603050506020204" pitchFamily="18" charset="0"/>
              </a:rPr>
              <a:t> </a:t>
            </a:r>
            <a:r>
              <a:rPr lang="vi-VN" sz="2400" b="1" dirty="0" err="1">
                <a:solidFill>
                  <a:srgbClr val="00B050"/>
                </a:solidFill>
                <a:latin typeface="UTM Avo" panose="02040603050506020204" pitchFamily="18" charset="0"/>
              </a:rPr>
              <a:t>Triệu</a:t>
            </a:r>
            <a:r>
              <a:rPr lang="vi-VN" sz="2400" b="1" dirty="0">
                <a:solidFill>
                  <a:srgbClr val="00B050"/>
                </a:solidFill>
                <a:latin typeface="UTM Avo" panose="02040603050506020204" pitchFamily="18" charset="0"/>
              </a:rPr>
              <a:t>, </a:t>
            </a:r>
            <a:r>
              <a:rPr lang="vi-VN" sz="2400" b="1" dirty="0" err="1">
                <a:solidFill>
                  <a:srgbClr val="00B050"/>
                </a:solidFill>
                <a:latin typeface="UTM Avo" panose="02040603050506020204" pitchFamily="18" charset="0"/>
              </a:rPr>
              <a:t>Trần</a:t>
            </a:r>
            <a:r>
              <a:rPr lang="vi-VN" sz="2400" b="1" dirty="0">
                <a:solidFill>
                  <a:srgbClr val="00B050"/>
                </a:solidFill>
                <a:latin typeface="UTM Avo" panose="02040603050506020204" pitchFamily="18" charset="0"/>
              </a:rPr>
              <a:t> Hưng </a:t>
            </a:r>
            <a:r>
              <a:rPr lang="vi-VN" sz="2400" b="1" dirty="0" err="1">
                <a:solidFill>
                  <a:srgbClr val="00B050"/>
                </a:solidFill>
                <a:latin typeface="UTM Avo" panose="02040603050506020204" pitchFamily="18" charset="0"/>
              </a:rPr>
              <a:t>Đạo</a:t>
            </a:r>
            <a:r>
              <a:rPr lang="vi-VN" sz="2400" b="1" dirty="0">
                <a:solidFill>
                  <a:srgbClr val="00B050"/>
                </a:solidFill>
                <a:latin typeface="UTM Avo" panose="02040603050506020204" pitchFamily="18" charset="0"/>
              </a:rPr>
              <a:t>, Quang Trung, </a:t>
            </a:r>
            <a:r>
              <a:rPr lang="vi-VN" sz="2400" b="1" dirty="0" err="1">
                <a:solidFill>
                  <a:srgbClr val="00B050"/>
                </a:solidFill>
                <a:latin typeface="UTM Avo" panose="02040603050506020204" pitchFamily="18" charset="0"/>
              </a:rPr>
              <a:t>Hồ</a:t>
            </a:r>
            <a:r>
              <a:rPr lang="vi-VN" sz="2400" b="1" dirty="0">
                <a:solidFill>
                  <a:srgbClr val="00B050"/>
                </a:solidFill>
                <a:latin typeface="UTM Avo" panose="02040603050506020204" pitchFamily="18" charset="0"/>
              </a:rPr>
              <a:t> </a:t>
            </a:r>
            <a:r>
              <a:rPr lang="vi-VN" sz="2400" b="1" dirty="0" err="1">
                <a:solidFill>
                  <a:srgbClr val="00B050"/>
                </a:solidFill>
                <a:latin typeface="UTM Avo" panose="02040603050506020204" pitchFamily="18" charset="0"/>
              </a:rPr>
              <a:t>Chí</a:t>
            </a:r>
            <a:r>
              <a:rPr lang="vi-VN" sz="2400" b="1" dirty="0">
                <a:solidFill>
                  <a:srgbClr val="00B050"/>
                </a:solidFill>
                <a:latin typeface="UTM Avo" panose="02040603050506020204" pitchFamily="18" charset="0"/>
              </a:rPr>
              <a:t> Minh</a:t>
            </a:r>
            <a:r>
              <a:rPr lang="vi-VN" sz="2400" dirty="0">
                <a:latin typeface="UTM Avo" panose="02040603050506020204" pitchFamily="18" charset="0"/>
              </a:rPr>
              <a:t>,... </a:t>
            </a:r>
            <a:r>
              <a:rPr lang="vi-VN" sz="2400" dirty="0" err="1">
                <a:latin typeface="UTM Avo" panose="02040603050506020204" pitchFamily="18" charset="0"/>
              </a:rPr>
              <a:t>Những</a:t>
            </a:r>
            <a:r>
              <a:rPr lang="vi-VN" sz="2400" dirty="0">
                <a:latin typeface="UTM Avo" panose="02040603050506020204" pitchFamily="18" charset="0"/>
              </a:rPr>
              <a:t> con </a:t>
            </a:r>
            <a:r>
              <a:rPr lang="vi-VN" sz="2400" dirty="0" err="1">
                <a:latin typeface="UTM Avo" panose="02040603050506020204" pitchFamily="18" charset="0"/>
              </a:rPr>
              <a:t>người</a:t>
            </a:r>
            <a:r>
              <a:rPr lang="vi-VN" sz="2400" dirty="0">
                <a:latin typeface="UTM Avo" panose="02040603050506020204" pitchFamily="18" charset="0"/>
              </a:rPr>
              <a:t> </a:t>
            </a:r>
            <a:r>
              <a:rPr lang="vi-VN" sz="2400" dirty="0" err="1">
                <a:latin typeface="UTM Avo" panose="02040603050506020204" pitchFamily="18" charset="0"/>
              </a:rPr>
              <a:t>ấy</a:t>
            </a:r>
            <a:r>
              <a:rPr lang="vi-VN" sz="2400" dirty="0">
                <a:latin typeface="UTM Avo" panose="02040603050506020204" pitchFamily="18" charset="0"/>
              </a:rPr>
              <a:t> </a:t>
            </a:r>
            <a:r>
              <a:rPr lang="vi-VN" sz="2400" dirty="0" err="1">
                <a:latin typeface="UTM Avo" panose="02040603050506020204" pitchFamily="18" charset="0"/>
              </a:rPr>
              <a:t>đã</a:t>
            </a:r>
            <a:r>
              <a:rPr lang="vi-VN" sz="2400" dirty="0">
                <a:latin typeface="UTM Avo" panose="02040603050506020204" pitchFamily="18" charset="0"/>
              </a:rPr>
              <a:t> </a:t>
            </a:r>
            <a:r>
              <a:rPr lang="vi-VN" sz="2400" dirty="0" err="1">
                <a:latin typeface="UTM Avo" panose="02040603050506020204" pitchFamily="18" charset="0"/>
              </a:rPr>
              <a:t>làm</a:t>
            </a:r>
            <a:r>
              <a:rPr lang="vi-VN" sz="2400" dirty="0">
                <a:latin typeface="UTM Avo" panose="02040603050506020204" pitchFamily="18" charset="0"/>
              </a:rPr>
              <a:t> </a:t>
            </a:r>
            <a:r>
              <a:rPr lang="vi-VN" sz="2400" b="1" dirty="0" err="1">
                <a:solidFill>
                  <a:srgbClr val="FF0000"/>
                </a:solidFill>
                <a:latin typeface="UTM Avo" panose="02040603050506020204" pitchFamily="18" charset="0"/>
              </a:rPr>
              <a:t>rạng</a:t>
            </a:r>
            <a:r>
              <a:rPr lang="vi-VN" sz="2400" b="1" dirty="0">
                <a:solidFill>
                  <a:srgbClr val="FF0000"/>
                </a:solidFill>
                <a:latin typeface="UTM Avo" panose="02040603050506020204" pitchFamily="18" charset="0"/>
              </a:rPr>
              <a:t> danh </a:t>
            </a:r>
            <a:r>
              <a:rPr lang="vi-VN" sz="2400" dirty="0" err="1">
                <a:latin typeface="UTM Avo" panose="02040603050506020204" pitchFamily="18" charset="0"/>
              </a:rPr>
              <a:t>lịch</a:t>
            </a:r>
            <a:r>
              <a:rPr lang="vi-VN" sz="2400" dirty="0">
                <a:latin typeface="UTM Avo" panose="02040603050506020204" pitchFamily="18" charset="0"/>
              </a:rPr>
              <a:t> </a:t>
            </a:r>
            <a:r>
              <a:rPr lang="vi-VN" sz="2400" dirty="0" err="1">
                <a:latin typeface="UTM Avo" panose="02040603050506020204" pitchFamily="18" charset="0"/>
              </a:rPr>
              <a:t>sử</a:t>
            </a:r>
            <a:r>
              <a:rPr lang="vi-VN" sz="2400" dirty="0">
                <a:latin typeface="UTM Avo" panose="02040603050506020204" pitchFamily="18" charset="0"/>
              </a:rPr>
              <a:t> </a:t>
            </a:r>
            <a:r>
              <a:rPr lang="vi-VN" sz="2400" dirty="0" err="1">
                <a:latin typeface="UTM Avo" panose="02040603050506020204" pitchFamily="18" charset="0"/>
              </a:rPr>
              <a:t>nước</a:t>
            </a:r>
            <a:r>
              <a:rPr lang="vi-VN" sz="2400" dirty="0">
                <a:latin typeface="UTM Avo" panose="02040603050506020204" pitchFamily="18" charset="0"/>
              </a:rPr>
              <a:t> </a:t>
            </a:r>
            <a:r>
              <a:rPr lang="vi-VN" sz="2400" dirty="0" err="1">
                <a:latin typeface="UTM Avo" panose="02040603050506020204" pitchFamily="18" charset="0"/>
              </a:rPr>
              <a:t>nhà</a:t>
            </a:r>
            <a:r>
              <a:rPr lang="vi-VN" sz="2400" dirty="0">
                <a:latin typeface="UTM Avo" panose="02040603050506020204" pitchFamily="18" charset="0"/>
              </a:rPr>
              <a:t>.</a:t>
            </a:r>
          </a:p>
        </p:txBody>
      </p: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3320</TotalTime>
  <Words>1097</Words>
  <Application>Microsoft Office PowerPoint</Application>
  <PresentationFormat>Custom</PresentationFormat>
  <Paragraphs>100</Paragraphs>
  <Slides>18</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Kalam</vt:lpstr>
      <vt:lpstr>Montserrat</vt:lpstr>
      <vt:lpstr>DFPOP1-W9</vt:lpstr>
      <vt:lpstr>UTM Charlotte</vt:lpstr>
      <vt:lpstr>UTM Cookies</vt:lpstr>
      <vt:lpstr>Arial</vt:lpstr>
      <vt:lpstr>Times New Roman</vt:lpstr>
      <vt:lpstr>Calibri Light</vt:lpstr>
      <vt:lpstr>Wingdings</vt:lpstr>
      <vt:lpstr>Calibri</vt:lpstr>
      <vt:lpstr>UTM Avo</vt:lpstr>
      <vt:lpstr>Doodle Sketchbook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MAIHUNG</cp:lastModifiedBy>
  <cp:revision>224</cp:revision>
  <dcterms:modified xsi:type="dcterms:W3CDTF">2025-04-20T03:27:15Z</dcterms:modified>
</cp:coreProperties>
</file>