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694" r:id="rId2"/>
  </p:sldMasterIdLst>
  <p:notesMasterIdLst>
    <p:notesMasterId r:id="rId8"/>
  </p:notesMasterIdLst>
  <p:sldIdLst>
    <p:sldId id="526" r:id="rId3"/>
    <p:sldId id="380" r:id="rId4"/>
    <p:sldId id="366" r:id="rId5"/>
    <p:sldId id="369" r:id="rId6"/>
    <p:sldId id="370" r:id="rId7"/>
  </p:sldIdLst>
  <p:sldSz cx="6858000" cy="5143500"/>
  <p:notesSz cx="6858000" cy="9144000"/>
  <p:embeddedFontLst>
    <p:embeddedFont>
      <p:font typeface="Kalam" panose="020B0604020202020204" charset="0"/>
      <p:regular r:id="rId9"/>
      <p:bold r:id="rId10"/>
    </p:embeddedFont>
    <p:embeddedFont>
      <p:font typeface="Montserrat" panose="020B0604020202020204" charset="0"/>
      <p:regular r:id="rId11"/>
      <p:bold r:id="rId12"/>
      <p:italic r:id="rId13"/>
      <p:boldItalic r:id="rId14"/>
    </p:embeddedFont>
    <p:embeddedFont>
      <p:font typeface="HP001 4 hàng" panose="020B0604020202020204" charset="0"/>
      <p:regular r:id="rId15"/>
      <p:bold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HP001" panose="020B0604020202020204" charset="0"/>
      <p:regular r:id="rId19"/>
      <p:bold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</p:embeddedFontLst>
  <p:custDataLst>
    <p:tags r:id="rId25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FF0090"/>
    <a:srgbClr val="AEE2FA"/>
    <a:srgbClr val="07A7AF"/>
    <a:srgbClr val="F6D5A8"/>
    <a:srgbClr val="F45A21"/>
    <a:srgbClr val="DBE9AE"/>
    <a:srgbClr val="72B451"/>
    <a:srgbClr val="F9BD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4" autoAdjust="0"/>
    <p:restoredTop sz="92818" autoAdjust="0"/>
  </p:normalViewPr>
  <p:slideViewPr>
    <p:cSldViewPr snapToGrid="0">
      <p:cViewPr varScale="1">
        <p:scale>
          <a:sx n="115" d="100"/>
          <a:sy n="115" d="100"/>
        </p:scale>
        <p:origin x="63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13.fntdata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0A9633-8222-41B5-B0BD-8A40C7ED34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57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1220442" y="379068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66F1EA-6E55-49FD-ABEB-59B403670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7250" y="841375"/>
            <a:ext cx="51435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5D7C9-05C3-4166-8C88-02F2E32FBD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2701925"/>
            <a:ext cx="51435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CCD5C7-CF36-4C1D-B15A-773D0D547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241F27-0D0D-4F26-A318-E189737DA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3DD18-BA4E-4412-B4A9-7CD7312D8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723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FFD4C-A2AB-4ED6-A1C3-F40CAF6522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411E7A-1F35-45C3-97EE-B98E76D50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78BDBA-477A-41FA-8EF6-A128ECA54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69C79-18B2-4E02-9085-5BE79B67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DEB934-4014-438D-AD91-B83A5D2C7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297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87E8BA-254A-45C5-A92B-E24A516F52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1282700"/>
            <a:ext cx="5915025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E3A685-0273-4623-A5EF-BAA6A8C96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8313" y="3441700"/>
            <a:ext cx="5915025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B4A19-EF26-4488-9C6C-F995FC313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9DF16C-050A-4796-8024-2E7BD7A853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62DD8-99B5-45D4-A3FA-3445B9E31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3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3C0458-346F-4E9E-B75A-0D35EC3AA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B8CDC-EF78-4ED5-8828-CB3195743D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1488" y="1370013"/>
            <a:ext cx="2881312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8C699B-8D53-458D-8C06-4C32123F80C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370013"/>
            <a:ext cx="2881313" cy="3262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6763B3-4CE6-45C9-A209-D84FAD88F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8775CE-B9D5-4013-B9F0-1A039757B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6643E6-B6AC-4355-883E-AC3369A46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9336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4E6C-3A3D-4FA6-8A18-B6BDBE91C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274638"/>
            <a:ext cx="5915025" cy="9937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21BFBA-F9E0-453B-A867-C845F06B5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3075" y="1260475"/>
            <a:ext cx="2900363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747FEF-1AC9-4C3C-9B1D-F9FCEC8CD6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3075" y="1879600"/>
            <a:ext cx="2900363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075905-4200-46B1-AF4B-B39DEB5C82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71863" y="1260475"/>
            <a:ext cx="29162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E0AAC9-F53E-4C2B-8FF6-41420703BF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71863" y="1879600"/>
            <a:ext cx="2916237" cy="2762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159021-E7D0-4019-B89A-68E963A14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2EB73A6-89B0-4E9C-B3A7-E6762DF78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2F1EC6-5C92-40F8-8024-8AD2BA996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846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622D74-8AA4-4593-AF7A-C0FCB327E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80F394E-89C4-46E8-ADFA-2D841AE07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06E2D8-68AB-4DEE-A00B-181D57400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10FB0A-66A1-42BF-93C7-66D376A56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12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0A8966-EA34-47B8-BC89-0FAE8FDFE8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C8A7F36-F20E-476D-8E1D-52F413D40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560221-4368-424D-A6B0-F80F7A77D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2989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20E55-5271-47F7-AD9D-67CFE08E0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0F1E4-9F2F-4B78-9E98-341A2D1E3B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4A29CC-13F9-420E-90CD-CA39578CC3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EB1EC-453F-418F-810F-EF3E7FBA6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665E8-D19A-4254-8E82-451D41D3C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DB5018-365E-4621-8B2F-E9B3FF8F7C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2098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84BE-3FD0-4E17-9BB7-65EDE517E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075" y="342900"/>
            <a:ext cx="2211388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483D67-369D-414C-AAFA-7C35514EFA1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916238" y="741363"/>
            <a:ext cx="3471862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322F-8AF3-44FB-B141-102A6A3501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73075" y="1543050"/>
            <a:ext cx="2211388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974F8-5759-4D1C-99D7-E6BD5789D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7521A-F430-428A-9EB6-9D81D2D1C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3715F-30CA-4A93-A265-C594EA267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968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C8B7D-1A6B-47B7-8777-2BB93E929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88B2B1-59DD-4C84-A84D-73153FF2D9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948F21-8527-45A8-A913-46E7BFF71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C57D41-7972-4B74-8E9C-A14DD6A5E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FDF8D2-E59F-4F5F-90CE-BE7A25B32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408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7B1EFC-5B09-4048-AA58-A6FB8E2EF4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4908550" y="274638"/>
            <a:ext cx="1477963" cy="43576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CBD091-2AF1-4927-94EC-CF2BB92B1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71488" y="274638"/>
            <a:ext cx="4284662" cy="43576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D941A8-77B1-4BFD-81B6-F028F0C834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0B568-6CD7-4B61-9892-8FABE31CA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82FF4F-0527-41D5-9BAC-982EDD89AE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9978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preserve="1" userDrawn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 preserve="1">
  <p:cSld name="1_Blank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7268BB-C1B0-4A07-841E-B140DAEE97CE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B716F-5A96-4A9A-BE33-5D9C969214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4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random/>
      </p:transition>
    </mc:Choice>
    <mc:Fallback xmlns="">
      <p:transition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 dpi="0" rotWithShape="1">
          <a:blip r:embed="rId11">
            <a:lum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308A93-846A-4A8F-9CF9-4EDB36AEC756}"/>
              </a:ext>
            </a:extLst>
          </p:cNvPr>
          <p:cNvSpPr txBox="1"/>
          <p:nvPr userDrawn="1"/>
        </p:nvSpPr>
        <p:spPr>
          <a:xfrm>
            <a:off x="4517337" y="4848544"/>
            <a:ext cx="164492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b="0" i="0" dirty="0">
                <a:solidFill>
                  <a:srgbClr val="05050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FeistyForwarders_0968120672</a:t>
            </a: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85" r:id="rId2"/>
    <p:sldLayoutId id="2147483691" r:id="rId3"/>
    <p:sldLayoutId id="2147483687" r:id="rId4"/>
    <p:sldLayoutId id="2147483692" r:id="rId5"/>
    <p:sldLayoutId id="2147483686" r:id="rId6"/>
    <p:sldLayoutId id="2147483693" r:id="rId7"/>
    <p:sldLayoutId id="2147483688" r:id="rId8"/>
    <p:sldLayoutId id="214748370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artisticPencilSketch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A4719A-873E-4431-BBEA-98437305C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274638"/>
            <a:ext cx="5915025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89A7D6-2320-4573-B978-C84C990D83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71488" y="1370013"/>
            <a:ext cx="5915025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F6964-874A-4906-9B5D-F3E873E097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71488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351EE-8839-4BA5-9433-A3AB790C209C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A808AF-8FB4-41AF-BC67-DA1CAD5072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271713" y="4767263"/>
            <a:ext cx="2314575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9A5689-D368-49BD-9D16-948E4D8FD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843463" y="4767263"/>
            <a:ext cx="154305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903FB9-FD16-4629-8D64-3BEEF9DE21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997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accent2">
              <a:alpha val="9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514312">
              <a:defRPr/>
            </a:pPr>
            <a:endParaRPr lang="en-US" sz="788" dirty="0">
              <a:solidFill>
                <a:prstClr val="black"/>
              </a:solidFill>
              <a:latin typeface="DFPOP1-W9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57149" y="1457607"/>
            <a:ext cx="68923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</a:t>
            </a:r>
          </a:p>
          <a:p>
            <a:pPr algn="ctr" defTabSz="385743">
              <a:defRPr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 THẦY, CÔ GIÁO VỀ DỰ GIỜ THĂM LỚP</a:t>
            </a:r>
            <a:endParaRPr lang="en-US" sz="2400" b="1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64747" y="856027"/>
            <a:ext cx="3977412" cy="3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385743">
              <a:defRPr/>
            </a:pPr>
            <a:r>
              <a:rPr lang="en-US" sz="1575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HÒA NGHĨA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1" y="2407556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2A</a:t>
            </a:r>
          </a:p>
        </p:txBody>
      </p:sp>
      <p:pic>
        <p:nvPicPr>
          <p:cNvPr id="9" name="图片 10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38" y="4375278"/>
            <a:ext cx="6860738" cy="763258"/>
          </a:xfrm>
          <a:prstGeom prst="rect">
            <a:avLst/>
          </a:prstGeom>
        </p:spPr>
      </p:pic>
      <p:pic>
        <p:nvPicPr>
          <p:cNvPr id="10" name="图片 9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6" y="4341103"/>
            <a:ext cx="2434934" cy="763258"/>
          </a:xfrm>
          <a:prstGeom prst="rect">
            <a:avLst/>
          </a:prstGeom>
        </p:spPr>
      </p:pic>
      <p:pic>
        <p:nvPicPr>
          <p:cNvPr id="11" name="图片 9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49" y="3104564"/>
            <a:ext cx="1390835" cy="203893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96558" y="3077722"/>
            <a:ext cx="4784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385743">
              <a:defRPr/>
            </a:pP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Mai Lan</a:t>
            </a:r>
          </a:p>
        </p:txBody>
      </p:sp>
    </p:spTree>
    <p:extLst>
      <p:ext uri="{BB962C8B-B14F-4D97-AF65-F5344CB8AC3E}">
        <p14:creationId xmlns:p14="http://schemas.microsoft.com/office/powerpoint/2010/main" val="34460296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0CE7965E-15E4-4539-8F73-1221C485FF86}"/>
              </a:ext>
            </a:extLst>
          </p:cNvPr>
          <p:cNvGrpSpPr/>
          <p:nvPr/>
        </p:nvGrpSpPr>
        <p:grpSpPr>
          <a:xfrm>
            <a:off x="1144267" y="1390819"/>
            <a:ext cx="4405927" cy="3318271"/>
            <a:chOff x="1417547" y="1264224"/>
            <a:chExt cx="4405927" cy="3318271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4BE2236-C873-4ACB-91A2-AF8C9A20AE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E66B74F-222E-4D10-9EC3-3EAC409DA511}"/>
                </a:ext>
              </a:extLst>
            </p:cNvPr>
            <p:cNvSpPr txBox="1"/>
            <p:nvPr/>
          </p:nvSpPr>
          <p:spPr>
            <a:xfrm>
              <a:off x="3064386" y="2987782"/>
              <a:ext cx="2009748" cy="976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400" b="1" dirty="0">
                  <a:solidFill>
                    <a:srgbClr val="17479D"/>
                  </a:solidFill>
                  <a:latin typeface="UTM Avo" panose="02040603050506020204" pitchFamily="18" charset="0"/>
                </a:rPr>
                <a:t>VIẾT</a:t>
              </a:r>
              <a:endParaRPr lang="en-US" sz="4400" b="1" dirty="0">
                <a:solidFill>
                  <a:srgbClr val="17479D"/>
                </a:solidFill>
                <a:latin typeface="UTM Avo" panose="02040603050506020204" pitchFamily="18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6F2315-7849-4AD2-B097-AF6704F183B9}"/>
                </a:ext>
              </a:extLst>
            </p:cNvPr>
            <p:cNvSpPr txBox="1"/>
            <p:nvPr/>
          </p:nvSpPr>
          <p:spPr>
            <a:xfrm>
              <a:off x="1961448" y="2608611"/>
              <a:ext cx="3041009" cy="65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UTM Avo" panose="02040603050506020204" pitchFamily="18" charset="0"/>
                </a:rPr>
                <a:t>TIẾT 3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UTM Avo" panose="02040603050506020204" pitchFamily="18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EFA93BE4-4361-45CD-B295-2AC490224729}"/>
              </a:ext>
            </a:extLst>
          </p:cNvPr>
          <p:cNvSpPr txBox="1"/>
          <p:nvPr/>
        </p:nvSpPr>
        <p:spPr>
          <a:xfrm>
            <a:off x="1727115" y="466215"/>
            <a:ext cx="4952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ĐẤT NƯỚC CHÚNG MÌNH</a:t>
            </a:r>
            <a:endParaRPr lang="en-US" sz="3600" dirty="0">
              <a:solidFill>
                <a:schemeClr val="accent2"/>
              </a:solidFill>
              <a:latin typeface="UTM Cookies" panose="020406030505060202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294A48-5128-4508-BFB7-94AD3F5984A4}"/>
              </a:ext>
            </a:extLst>
          </p:cNvPr>
          <p:cNvSpPr txBox="1"/>
          <p:nvPr/>
        </p:nvSpPr>
        <p:spPr>
          <a:xfrm>
            <a:off x="370643" y="772271"/>
            <a:ext cx="65668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UTM Cookies" panose="02040603050506020204" pitchFamily="18" charset="0"/>
              </a:rPr>
              <a:t>BÀI 25: ĐẤT NƯỚC CHÚNG MÌNH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4029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>
            <a:extLst>
              <a:ext uri="{FF2B5EF4-FFF2-40B4-BE49-F238E27FC236}">
                <a16:creationId xmlns:a16="http://schemas.microsoft.com/office/drawing/2014/main" id="{8A76E32E-EFD7-43A2-8BE1-2CC33F1F21FD}"/>
              </a:ext>
            </a:extLst>
          </p:cNvPr>
          <p:cNvSpPr txBox="1"/>
          <p:nvPr/>
        </p:nvSpPr>
        <p:spPr>
          <a:xfrm>
            <a:off x="1688168" y="491298"/>
            <a:ext cx="5693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CHỮ HOA</a:t>
            </a:r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 </a:t>
            </a:r>
            <a:r>
              <a:rPr lang="en-US" sz="44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 </a:t>
            </a:r>
            <a:r>
              <a:rPr lang="en-US" sz="32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(</a:t>
            </a:r>
            <a:r>
              <a:rPr lang="vi-VN" sz="3200" dirty="0">
                <a:solidFill>
                  <a:schemeClr val="accent2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kiểu 2)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CA66F75-794B-4C19-8614-87E015BBE1F5}"/>
              </a:ext>
            </a:extLst>
          </p:cNvPr>
          <p:cNvSpPr txBox="1"/>
          <p:nvPr/>
        </p:nvSpPr>
        <p:spPr>
          <a:xfrm>
            <a:off x="904876" y="1325222"/>
            <a:ext cx="5365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Viết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chữ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2000" b="1" dirty="0" err="1">
                <a:solidFill>
                  <a:srgbClr val="F7446B"/>
                </a:solidFill>
                <a:latin typeface="UTM Avo" panose="02040603050506020204" pitchFamily="18" charset="0"/>
              </a:rPr>
              <a:t>hoa</a:t>
            </a:r>
            <a:r>
              <a:rPr lang="en-US" sz="2000" b="1" dirty="0">
                <a:solidFill>
                  <a:srgbClr val="F7446B"/>
                </a:solidFill>
                <a:latin typeface="UTM Avo" panose="02040603050506020204" pitchFamily="18" charset="0"/>
              </a:rPr>
              <a:t> </a:t>
            </a:r>
            <a:r>
              <a:rPr lang="en-US" sz="3200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Ƚ </a:t>
            </a:r>
            <a:r>
              <a:rPr lang="vi-VN" sz="2000" b="1" dirty="0">
                <a:solidFill>
                  <a:srgbClr val="F7446B"/>
                </a:solidFill>
                <a:latin typeface="HP001" panose="020B0603050302020204" pitchFamily="34" charset="0"/>
                <a:ea typeface="HP001" panose="020B0603050302020204" pitchFamily="34" charset="0"/>
              </a:rPr>
              <a:t>(kiểu 2)</a:t>
            </a:r>
            <a:endParaRPr lang="en-US" sz="2000" b="1" dirty="0">
              <a:solidFill>
                <a:srgbClr val="F7446B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7568F6-4F8E-4244-A851-1C4053BD58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504" t="8824" r="27740" b="7101"/>
          <a:stretch/>
        </p:blipFill>
        <p:spPr>
          <a:xfrm>
            <a:off x="347314" y="331799"/>
            <a:ext cx="1319082" cy="1304243"/>
          </a:xfrm>
          <a:prstGeom prst="ellipse">
            <a:avLst/>
          </a:prstGeom>
        </p:spPr>
      </p:pic>
      <p:pic>
        <p:nvPicPr>
          <p:cNvPr id="3" name="Picture 2" descr="A picture containing athletic game, sport&#10;&#10;Description automatically generated">
            <a:extLst>
              <a:ext uri="{FF2B5EF4-FFF2-40B4-BE49-F238E27FC236}">
                <a16:creationId xmlns:a16="http://schemas.microsoft.com/office/drawing/2014/main" id="{C0027D12-8F78-473A-AC3E-427568C97B1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377"/>
          <a:stretch/>
        </p:blipFill>
        <p:spPr>
          <a:xfrm>
            <a:off x="772223" y="2024457"/>
            <a:ext cx="2656777" cy="2627745"/>
          </a:xfrm>
          <a:prstGeom prst="rect">
            <a:avLst/>
          </a:prstGeom>
        </p:spPr>
      </p:pic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82D9201C-5D7D-412A-A794-2BF0B60F4F98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634" t="20989" r="11585" b="22962"/>
          <a:stretch/>
        </p:blipFill>
        <p:spPr>
          <a:xfrm>
            <a:off x="3825096" y="2455102"/>
            <a:ext cx="2100311" cy="21971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0058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VIẾT ỨNG DỤNG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C754FE6-469E-432F-8768-2B969E42EFAB}"/>
              </a:ext>
            </a:extLst>
          </p:cNvPr>
          <p:cNvGrpSpPr/>
          <p:nvPr/>
        </p:nvGrpSpPr>
        <p:grpSpPr>
          <a:xfrm>
            <a:off x="233622" y="1807065"/>
            <a:ext cx="6616758" cy="826314"/>
            <a:chOff x="328872" y="2049957"/>
            <a:chExt cx="6616758" cy="8263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E4D8E6F-D81C-4EFE-BBC4-08CAD6D8F9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" r="16630" b="84500"/>
            <a:stretch/>
          </p:blipFill>
          <p:spPr>
            <a:xfrm>
              <a:off x="328872" y="2049957"/>
              <a:ext cx="6372918" cy="826314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586EF1-CA11-4F32-82A9-5E06B7A286ED}"/>
                </a:ext>
              </a:extLst>
            </p:cNvPr>
            <p:cNvSpPr txBox="1"/>
            <p:nvPr/>
          </p:nvSpPr>
          <p:spPr>
            <a:xfrm>
              <a:off x="763715" y="2332771"/>
              <a:ext cx="618191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 </a:t>
              </a:r>
              <a:r>
                <a:rPr lang="vi-VN" sz="2400" dirty="0">
                  <a:solidFill>
                    <a:srgbClr val="FF0000"/>
                  </a:solidFill>
                  <a:latin typeface="HP001" panose="020B0603050302020204" pitchFamily="34" charset="0"/>
                  <a:ea typeface="HP001" panose="020B0603050302020204" pitchFamily="34" charset="0"/>
                </a:rPr>
                <a:t>Ƚ</a:t>
              </a:r>
              <a:r>
                <a:rPr lang="vi-VN" sz="2400" dirty="0">
                  <a:solidFill>
                    <a:srgbClr val="FF0000"/>
                  </a:solidFill>
                  <a:latin typeface="HP001 4 hàng" panose="020B0603050302020204" pitchFamily="34" charset="0"/>
                </a:rPr>
                <a:t>iệt Nam có nhiều danh lam thắng cảnh.</a:t>
              </a:r>
              <a:endParaRPr lang="en-US" sz="2400" dirty="0">
                <a:solidFill>
                  <a:srgbClr val="FF0000"/>
                </a:solidFill>
                <a:latin typeface="HP001 4 hàng" panose="020B0603050302020204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0FE1D14-1F8A-460B-AE3A-5248B91830EC}"/>
              </a:ext>
            </a:extLst>
          </p:cNvPr>
          <p:cNvSpPr txBox="1"/>
          <p:nvPr/>
        </p:nvSpPr>
        <p:spPr>
          <a:xfrm>
            <a:off x="789460" y="2633379"/>
            <a:ext cx="6119826" cy="1774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a.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được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viết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hoa</a:t>
            </a:r>
            <a:r>
              <a:rPr lang="en-US" sz="1500" dirty="0">
                <a:latin typeface="UTM Avo" panose="02040603050506020204" pitchFamily="18" charset="0"/>
              </a:rPr>
              <a:t>? </a:t>
            </a: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vi-VN" sz="1500" dirty="0">
                <a:latin typeface="UTM Avo" panose="02040603050506020204" pitchFamily="18" charset="0"/>
              </a:rPr>
              <a:t>b. </a:t>
            </a:r>
            <a:r>
              <a:rPr lang="en-US" sz="1500" dirty="0" err="1">
                <a:latin typeface="UTM Avo" panose="02040603050506020204" pitchFamily="18" charset="0"/>
              </a:rPr>
              <a:t>Khoảng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cách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giữa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các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ghi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tiếng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như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thế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?</a:t>
            </a: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endParaRPr lang="vi-VN" sz="1500" dirty="0">
              <a:latin typeface="UTM Avo" panose="020406030505060202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500" dirty="0">
                <a:latin typeface="UTM Avo" panose="02040603050506020204" pitchFamily="18" charset="0"/>
              </a:rPr>
              <a:t>c. </a:t>
            </a:r>
            <a:r>
              <a:rPr lang="en-US" sz="1500" dirty="0" err="1">
                <a:latin typeface="UTM Avo" panose="02040603050506020204" pitchFamily="18" charset="0"/>
              </a:rPr>
              <a:t>Những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chữ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cái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nào</a:t>
            </a:r>
            <a:r>
              <a:rPr lang="en-US" sz="1500" dirty="0">
                <a:latin typeface="UTM Avo" panose="02040603050506020204" pitchFamily="18" charset="0"/>
              </a:rPr>
              <a:t> </a:t>
            </a:r>
            <a:r>
              <a:rPr lang="en-US" sz="1500" dirty="0" err="1">
                <a:latin typeface="UTM Avo" panose="02040603050506020204" pitchFamily="18" charset="0"/>
              </a:rPr>
              <a:t>cao</a:t>
            </a:r>
            <a:r>
              <a:rPr lang="en-US" sz="1500" dirty="0">
                <a:latin typeface="UTM Avo" panose="02040603050506020204" pitchFamily="18" charset="0"/>
              </a:rPr>
              <a:t> 2.5 li ?</a:t>
            </a:r>
            <a:endParaRPr lang="vi-VN" sz="1500" dirty="0">
              <a:latin typeface="UTM Avo" panose="0204060305050602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73E842-C79A-43ED-93DD-4C0ED0056686}"/>
              </a:ext>
            </a:extLst>
          </p:cNvPr>
          <p:cNvSpPr txBox="1"/>
          <p:nvPr/>
        </p:nvSpPr>
        <p:spPr>
          <a:xfrm>
            <a:off x="789460" y="3680260"/>
            <a:ext cx="6119826" cy="394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Khoảng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cách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giữa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các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ghi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tiếng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là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1 con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o.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16B698B-31A4-4BB7-9E24-D4B02BD2ADF2}"/>
              </a:ext>
            </a:extLst>
          </p:cNvPr>
          <p:cNvSpPr txBox="1"/>
          <p:nvPr/>
        </p:nvSpPr>
        <p:spPr>
          <a:xfrm>
            <a:off x="789460" y="3037425"/>
            <a:ext cx="1335888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Ƚ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165350D-A3F4-44FE-A5E1-390A38EA53AC}"/>
              </a:ext>
            </a:extLst>
          </p:cNvPr>
          <p:cNvSpPr txBox="1"/>
          <p:nvPr/>
        </p:nvSpPr>
        <p:spPr>
          <a:xfrm>
            <a:off x="789460" y="4323881"/>
            <a:ext cx="6119826" cy="409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  <a:sym typeface="Wingdings" panose="05000000000000000000" pitchFamily="2" charset="2"/>
              </a:rPr>
              <a:t> </a:t>
            </a:r>
            <a:r>
              <a:rPr lang="en-US" sz="1500" dirty="0" err="1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Chữ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HP001" panose="020B0603050302020204" pitchFamily="34" charset="0"/>
                <a:ea typeface="HP001" panose="020B0603050302020204" pitchFamily="34" charset="0"/>
                <a:sym typeface="Wingdings" panose="05000000000000000000" pitchFamily="2" charset="2"/>
              </a:rPr>
              <a:t>Ƚ, h, l, g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.</a:t>
            </a:r>
            <a:endParaRPr lang="vi-VN" sz="1500" dirty="0">
              <a:solidFill>
                <a:schemeClr val="accent6">
                  <a:lumMod val="7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FB51A9C-F396-4A4E-87E5-C0616682E74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504" t="8824" r="27740" b="7101"/>
          <a:stretch/>
        </p:blipFill>
        <p:spPr>
          <a:xfrm>
            <a:off x="347314" y="331799"/>
            <a:ext cx="1319082" cy="1304243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7163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14" grpId="0" uiExpand="1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93640E3-1628-46C6-A011-43048BCEF9EF}"/>
              </a:ext>
            </a:extLst>
          </p:cNvPr>
          <p:cNvSpPr txBox="1"/>
          <p:nvPr/>
        </p:nvSpPr>
        <p:spPr>
          <a:xfrm>
            <a:off x="1688168" y="491298"/>
            <a:ext cx="5693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2"/>
                </a:solidFill>
                <a:latin typeface="UTM Cookies" panose="02040603050506020204" pitchFamily="18" charset="0"/>
              </a:rPr>
              <a:t>LUYỆN VIẾT VỞ</a:t>
            </a:r>
            <a:endParaRPr lang="en-US" sz="3600" dirty="0">
              <a:solidFill>
                <a:schemeClr val="accent2"/>
              </a:solidFill>
              <a:latin typeface="HP001" panose="020B0603050302020204" pitchFamily="34" charset="0"/>
              <a:ea typeface="HP001" panose="020B0603050302020204" pitchFamily="34" charset="0"/>
            </a:endParaRPr>
          </a:p>
        </p:txBody>
      </p:sp>
      <p:pic>
        <p:nvPicPr>
          <p:cNvPr id="12" name="Picture 2" descr="Student Writing (#4) | Free SVG">
            <a:extLst>
              <a:ext uri="{FF2B5EF4-FFF2-40B4-BE49-F238E27FC236}">
                <a16:creationId xmlns:a16="http://schemas.microsoft.com/office/drawing/2014/main" id="{8FA5726B-825B-47B7-8F0D-26C4F7B2A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267" y="1938113"/>
            <a:ext cx="2887461" cy="2887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2B882A11-CE06-405A-9F8B-869DC327BECC}"/>
              </a:ext>
            </a:extLst>
          </p:cNvPr>
          <p:cNvSpPr txBox="1"/>
          <p:nvPr/>
        </p:nvSpPr>
        <p:spPr>
          <a:xfrm>
            <a:off x="746083" y="1597872"/>
            <a:ext cx="5365827" cy="4137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1600" b="1" dirty="0">
                <a:solidFill>
                  <a:srgbClr val="0070C0"/>
                </a:solidFill>
                <a:latin typeface="UTM Avo" panose="02040603050506020204" pitchFamily="18" charset="0"/>
              </a:rPr>
              <a:t>Học sinh viết vào vở </a:t>
            </a:r>
            <a:r>
              <a:rPr lang="vi-VN" sz="1600" b="1" i="1" dirty="0">
                <a:solidFill>
                  <a:srgbClr val="0070C0"/>
                </a:solidFill>
                <a:latin typeface="UTM Avo" panose="02040603050506020204" pitchFamily="18" charset="0"/>
              </a:rPr>
              <a:t>Tập viết 2 tập hai</a:t>
            </a:r>
            <a:endParaRPr lang="en-US" sz="1600" b="1" dirty="0">
              <a:solidFill>
                <a:srgbClr val="0070C0"/>
              </a:solidFill>
              <a:latin typeface="UTM Avo" panose="020406030505060202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AAD435-B2AE-4E93-8BC6-194A0BF90CC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9504" t="8824" r="27740" b="7101"/>
          <a:stretch/>
        </p:blipFill>
        <p:spPr>
          <a:xfrm>
            <a:off x="347314" y="331799"/>
            <a:ext cx="1319082" cy="1304243"/>
          </a:xfrm>
          <a:prstGeom prst="ellipse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325286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_PERSONNUM" val="100"/>
  <p:tag name="ARS_PPT_DBNAME" val="Bai29.Canhcuanhoba[20210602101707263].mdb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Custom 3">
      <a:majorFont>
        <a:latin typeface="UTM Cookies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3321</TotalTime>
  <Words>147</Words>
  <Application>Microsoft Office PowerPoint</Application>
  <PresentationFormat>Custom</PresentationFormat>
  <Paragraphs>24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Kalam</vt:lpstr>
      <vt:lpstr>Montserrat</vt:lpstr>
      <vt:lpstr>DFPOP1-W9</vt:lpstr>
      <vt:lpstr>UTM Cookies</vt:lpstr>
      <vt:lpstr>Arial</vt:lpstr>
      <vt:lpstr>Times New Roman</vt:lpstr>
      <vt:lpstr>HP001 4 hàng</vt:lpstr>
      <vt:lpstr>Calibri Light</vt:lpstr>
      <vt:lpstr>HP001</vt:lpstr>
      <vt:lpstr>Calibri</vt:lpstr>
      <vt:lpstr>Wingdings</vt:lpstr>
      <vt:lpstr>UTM Avo</vt:lpstr>
      <vt:lpstr>Doodle Sketchbook by Slidesgo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MAIHUNG</cp:lastModifiedBy>
  <cp:revision>226</cp:revision>
  <dcterms:modified xsi:type="dcterms:W3CDTF">2025-04-20T03:33:51Z</dcterms:modified>
</cp:coreProperties>
</file>