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7"/>
  </p:notesMasterIdLst>
  <p:sldIdLst>
    <p:sldId id="421" r:id="rId3"/>
    <p:sldId id="355" r:id="rId4"/>
    <p:sldId id="414" r:id="rId5"/>
    <p:sldId id="415" r:id="rId6"/>
    <p:sldId id="416" r:id="rId7"/>
    <p:sldId id="417" r:id="rId8"/>
    <p:sldId id="359" r:id="rId9"/>
    <p:sldId id="418" r:id="rId10"/>
    <p:sldId id="360" r:id="rId11"/>
    <p:sldId id="386" r:id="rId12"/>
    <p:sldId id="391" r:id="rId13"/>
    <p:sldId id="392" r:id="rId14"/>
    <p:sldId id="361" r:id="rId15"/>
    <p:sldId id="393" r:id="rId16"/>
  </p:sldIdLst>
  <p:sldSz cx="6858000" cy="5143500"/>
  <p:notesSz cx="6858000" cy="9144000"/>
  <p:embeddedFontLst>
    <p:embeddedFont>
      <p:font typeface="Kalam" panose="020B0604020202020204" charset="0"/>
      <p:regular r:id="rId18"/>
      <p:bold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115" d="100"/>
          <a:sy n="115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615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2585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2008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6858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458213"/>
            <a:ext cx="6858008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  <p:sldLayoutId id="214748370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7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12" Type="http://schemas.microsoft.com/office/2007/relationships/hdphoto" Target="../media/hdphoto8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accent2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4374829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" y="4340654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59" y="3138046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5780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226B8-7748-445A-A52F-A09A55B1D360}"/>
              </a:ext>
            </a:extLst>
          </p:cNvPr>
          <p:cNvSpPr txBox="1"/>
          <p:nvPr/>
        </p:nvSpPr>
        <p:spPr>
          <a:xfrm>
            <a:off x="455498" y="154722"/>
            <a:ext cx="585821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2. Ngày Giỗ Tổ là ngày nào?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567EAD-8F30-454E-A3F9-98E0B048D3F2}"/>
              </a:ext>
            </a:extLst>
          </p:cNvPr>
          <p:cNvGrpSpPr/>
          <p:nvPr/>
        </p:nvGrpSpPr>
        <p:grpSpPr>
          <a:xfrm>
            <a:off x="455498" y="727462"/>
            <a:ext cx="4314352" cy="734945"/>
            <a:chOff x="1829681" y="3215223"/>
            <a:chExt cx="4314352" cy="734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CA0A3EA-A1FD-41B5-953F-1C9ABA8F8BA6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16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DB1A2B-D85F-4F98-B6E5-93F47E8E6495}"/>
                </a:ext>
              </a:extLst>
            </p:cNvPr>
            <p:cNvSpPr/>
            <p:nvPr/>
          </p:nvSpPr>
          <p:spPr>
            <a:xfrm>
              <a:off x="1829681" y="3215223"/>
              <a:ext cx="4229100" cy="7349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800" dirty="0">
                  <a:solidFill>
                    <a:srgbClr val="005426"/>
                  </a:solidFill>
                  <a:latin typeface="UTM Avo" panose="02040603050506020204" pitchFamily="18" charset="0"/>
                </a:rPr>
                <a:t>Dù ai đi ngược về xuôi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800" dirty="0">
                  <a:solidFill>
                    <a:srgbClr val="005426"/>
                  </a:solidFill>
                  <a:latin typeface="UTM Avo" panose="02040603050506020204" pitchFamily="18" charset="0"/>
                </a:rPr>
                <a:t>Nhớ ngày Giỗ Tổ mùng Mười tháng Ba.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F9AE92-25FC-47C5-ABB2-2A122F435CA2}"/>
              </a:ext>
            </a:extLst>
          </p:cNvPr>
          <p:cNvGrpSpPr/>
          <p:nvPr/>
        </p:nvGrpSpPr>
        <p:grpSpPr>
          <a:xfrm>
            <a:off x="5132026" y="95525"/>
            <a:ext cx="1380470" cy="1270463"/>
            <a:chOff x="4933244" y="366426"/>
            <a:chExt cx="1380470" cy="12704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6575CD8-CB48-48D8-8045-D3E91D5ADA7B}"/>
                </a:ext>
              </a:extLst>
            </p:cNvPr>
            <p:cNvSpPr/>
            <p:nvPr/>
          </p:nvSpPr>
          <p:spPr>
            <a:xfrm>
              <a:off x="4933244" y="441683"/>
              <a:ext cx="1380470" cy="1195206"/>
            </a:xfrm>
            <a:prstGeom prst="roundRect">
              <a:avLst>
                <a:gd name="adj" fmla="val 22334"/>
              </a:avLst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27D3872C-9368-4FA8-BF64-76955E9F5F20}"/>
                </a:ext>
              </a:extLst>
            </p:cNvPr>
            <p:cNvSpPr/>
            <p:nvPr/>
          </p:nvSpPr>
          <p:spPr>
            <a:xfrm>
              <a:off x="5045216" y="553102"/>
              <a:ext cx="1156526" cy="967193"/>
            </a:xfrm>
            <a:prstGeom prst="round2Same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7A58548D-4258-4270-A6CE-D43B411383FE}"/>
                </a:ext>
              </a:extLst>
            </p:cNvPr>
            <p:cNvSpPr/>
            <p:nvPr/>
          </p:nvSpPr>
          <p:spPr>
            <a:xfrm>
              <a:off x="5045216" y="553101"/>
              <a:ext cx="1156526" cy="281510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C615FEA-68A9-47CE-8B42-36B9B6EEB8CB}"/>
                </a:ext>
              </a:extLst>
            </p:cNvPr>
            <p:cNvSpPr/>
            <p:nvPr/>
          </p:nvSpPr>
          <p:spPr>
            <a:xfrm>
              <a:off x="5251450" y="366426"/>
              <a:ext cx="79375" cy="249524"/>
            </a:xfrm>
            <a:prstGeom prst="roundRect">
              <a:avLst>
                <a:gd name="adj" fmla="val 4902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F808EF3-B947-4C22-B500-A0A2ACE05CC2}"/>
                </a:ext>
              </a:extLst>
            </p:cNvPr>
            <p:cNvSpPr/>
            <p:nvPr/>
          </p:nvSpPr>
          <p:spPr>
            <a:xfrm>
              <a:off x="5927725" y="366426"/>
              <a:ext cx="79375" cy="249524"/>
            </a:xfrm>
            <a:prstGeom prst="roundRect">
              <a:avLst>
                <a:gd name="adj" fmla="val 4902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DE3452-7284-4BFA-8B00-736BB7473B1E}"/>
                </a:ext>
              </a:extLst>
            </p:cNvPr>
            <p:cNvSpPr txBox="1"/>
            <p:nvPr/>
          </p:nvSpPr>
          <p:spPr>
            <a:xfrm>
              <a:off x="5185698" y="553100"/>
              <a:ext cx="87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latin typeface="+mj-lt"/>
                </a:rPr>
                <a:t>Tháng 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FD954E-C725-4285-A885-72828A44A00E}"/>
                </a:ext>
              </a:extLst>
            </p:cNvPr>
            <p:cNvSpPr txBox="1"/>
            <p:nvPr/>
          </p:nvSpPr>
          <p:spPr>
            <a:xfrm>
              <a:off x="5305181" y="81802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>
                  <a:latin typeface="+mn-lt"/>
                </a:rPr>
                <a:t>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A6D5A1-778E-4B29-9293-4DF48DB6FC92}"/>
                </a:ext>
              </a:extLst>
            </p:cNvPr>
            <p:cNvSpPr txBox="1"/>
            <p:nvPr/>
          </p:nvSpPr>
          <p:spPr>
            <a:xfrm>
              <a:off x="5230582" y="1252518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atin typeface="+mn-lt"/>
                </a:rPr>
                <a:t>Âm </a:t>
              </a:r>
              <a:r>
                <a:rPr lang="vi-VN" dirty="0" err="1">
                  <a:latin typeface="+mn-lt"/>
                </a:rPr>
                <a:t>lịch</a:t>
              </a:r>
              <a:endParaRPr lang="vi-VN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3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226B8-7748-445A-A52F-A09A55B1D360}"/>
              </a:ext>
            </a:extLst>
          </p:cNvPr>
          <p:cNvSpPr txBox="1"/>
          <p:nvPr/>
        </p:nvSpPr>
        <p:spPr>
          <a:xfrm>
            <a:off x="431642" y="90263"/>
            <a:ext cx="585821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3. Tìm từ ngữ miêu tả vẻ đẹp của xứ Nghệ.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A8A400-9F48-4866-B1DD-7416EBE028F2}"/>
              </a:ext>
            </a:extLst>
          </p:cNvPr>
          <p:cNvGrpSpPr/>
          <p:nvPr/>
        </p:nvGrpSpPr>
        <p:grpSpPr>
          <a:xfrm>
            <a:off x="1171468" y="610341"/>
            <a:ext cx="4412298" cy="733149"/>
            <a:chOff x="1731735" y="3203412"/>
            <a:chExt cx="4412298" cy="7331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592CB7B-8545-41CB-B749-5DD168DCA0C9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1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2993AE-9F7A-4843-BD4F-F74F41C3D83C}"/>
                </a:ext>
              </a:extLst>
            </p:cNvPr>
            <p:cNvSpPr/>
            <p:nvPr/>
          </p:nvSpPr>
          <p:spPr>
            <a:xfrm>
              <a:off x="1731735" y="3203412"/>
              <a:ext cx="4229100" cy="733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8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Đường vô xứ Nghệ quanh quanh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8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Non xanh nước biếc như tranh họa đồ.</a:t>
              </a:r>
              <a:endParaRPr lang="vi-VN" sz="1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7E86D7F-6CB7-46F0-A7ED-F28718C73871}"/>
              </a:ext>
            </a:extLst>
          </p:cNvPr>
          <p:cNvSpPr txBox="1"/>
          <p:nvPr/>
        </p:nvSpPr>
        <p:spPr>
          <a:xfrm>
            <a:off x="810660" y="1492307"/>
            <a:ext cx="24753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Non xanh nước biếc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1123BA-3A31-408D-8E4B-D177A6F287DE}"/>
              </a:ext>
            </a:extLst>
          </p:cNvPr>
          <p:cNvSpPr txBox="1"/>
          <p:nvPr/>
        </p:nvSpPr>
        <p:spPr>
          <a:xfrm>
            <a:off x="3673257" y="1492307"/>
            <a:ext cx="22397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Như tranh họa đồ</a:t>
            </a:r>
          </a:p>
        </p:txBody>
      </p:sp>
    </p:spTree>
    <p:extLst>
      <p:ext uri="{BB962C8B-B14F-4D97-AF65-F5344CB8AC3E}">
        <p14:creationId xmlns:p14="http://schemas.microsoft.com/office/powerpoint/2010/main" val="132625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  <p:bldP spid="2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  <p:bldP spid="2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B5B6D-DDB8-4C60-888F-4E3CBDB61943}"/>
              </a:ext>
            </a:extLst>
          </p:cNvPr>
          <p:cNvSpPr txBox="1"/>
          <p:nvPr/>
        </p:nvSpPr>
        <p:spPr>
          <a:xfrm>
            <a:off x="351971" y="0"/>
            <a:ext cx="585821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4. Chọn ý giải thích đúng cho mỗi câu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47F35-5272-49ED-A5B5-CB7333510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81" y="590016"/>
            <a:ext cx="6406637" cy="18836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376D8CC-76AA-438A-890B-742A2269A8C6}"/>
              </a:ext>
            </a:extLst>
          </p:cNvPr>
          <p:cNvSpPr/>
          <p:nvPr/>
        </p:nvSpPr>
        <p:spPr>
          <a:xfrm>
            <a:off x="3178171" y="1232431"/>
            <a:ext cx="332420" cy="290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9F2E9E-8B34-4E9E-B5D5-3A1F2A3D3A5C}"/>
              </a:ext>
            </a:extLst>
          </p:cNvPr>
          <p:cNvSpPr/>
          <p:nvPr/>
        </p:nvSpPr>
        <p:spPr>
          <a:xfrm>
            <a:off x="3178171" y="2142809"/>
            <a:ext cx="332420" cy="290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3BC33-C764-4D84-8F0D-8DD138EA5932}"/>
              </a:ext>
            </a:extLst>
          </p:cNvPr>
          <p:cNvSpPr/>
          <p:nvPr/>
        </p:nvSpPr>
        <p:spPr>
          <a:xfrm>
            <a:off x="351971" y="2557404"/>
            <a:ext cx="4044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+mn-lt"/>
              </a:rPr>
              <a:t>* </a:t>
            </a:r>
            <a:r>
              <a:rPr lang="vi-VN" dirty="0">
                <a:latin typeface="+mn-lt"/>
              </a:rPr>
              <a:t>Học thuộc lòng các câu ca dao trong bài.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DCEBDC-0C83-4BE5-A0F1-6044A6FBD102}"/>
              </a:ext>
            </a:extLst>
          </p:cNvPr>
          <p:cNvGrpSpPr/>
          <p:nvPr/>
        </p:nvGrpSpPr>
        <p:grpSpPr>
          <a:xfrm>
            <a:off x="478368" y="2829100"/>
            <a:ext cx="3929528" cy="1057794"/>
            <a:chOff x="1829681" y="3143613"/>
            <a:chExt cx="4326716" cy="12944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052EAB6-3205-4131-9AC8-A5D77C41D19C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F38505-D1BC-4196-A32C-C4C5E972D59D}"/>
                </a:ext>
              </a:extLst>
            </p:cNvPr>
            <p:cNvSpPr/>
            <p:nvPr/>
          </p:nvSpPr>
          <p:spPr>
            <a:xfrm>
              <a:off x="1927296" y="3143613"/>
              <a:ext cx="4229101" cy="1294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Đường vô xứ Nghệ quanh quanh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Non xanh nước biếc như tranh họa đồ.</a:t>
              </a:r>
              <a:endParaRPr lang="vi-VN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1AC516-FAE6-4F20-8A7B-7F1098445F2C}"/>
              </a:ext>
            </a:extLst>
          </p:cNvPr>
          <p:cNvGrpSpPr/>
          <p:nvPr/>
        </p:nvGrpSpPr>
        <p:grpSpPr>
          <a:xfrm>
            <a:off x="2901921" y="3527162"/>
            <a:ext cx="3840874" cy="1157563"/>
            <a:chOff x="1780589" y="3171796"/>
            <a:chExt cx="4363444" cy="12965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0CC27C-9BB5-43A9-AA25-194D8F60BB71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69CA4-28C6-43DB-B5A0-0472CAB95D9A}"/>
                </a:ext>
              </a:extLst>
            </p:cNvPr>
            <p:cNvSpPr/>
            <p:nvPr/>
          </p:nvSpPr>
          <p:spPr>
            <a:xfrm>
              <a:off x="1780589" y="3171796"/>
              <a:ext cx="4229101" cy="129658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Dù ai đi ngược về xuôi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Nhớ ngày Giỗ Tổ mùng Mười tháng Ba.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572E54-BE29-480A-B0BC-FCDD464684C8}"/>
              </a:ext>
            </a:extLst>
          </p:cNvPr>
          <p:cNvGrpSpPr/>
          <p:nvPr/>
        </p:nvGrpSpPr>
        <p:grpSpPr>
          <a:xfrm>
            <a:off x="478368" y="4277300"/>
            <a:ext cx="3929527" cy="663515"/>
            <a:chOff x="1829681" y="3215223"/>
            <a:chExt cx="4314352" cy="6816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A2EA834-55F3-40C4-9185-F53B76DD8B6A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B8A646-67BD-4A24-B45B-F23232C83AB4}"/>
                </a:ext>
              </a:extLst>
            </p:cNvPr>
            <p:cNvSpPr/>
            <p:nvPr/>
          </p:nvSpPr>
          <p:spPr>
            <a:xfrm>
              <a:off x="1829681" y="3215223"/>
              <a:ext cx="4229100" cy="68164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Đồng Tháp Mười cò bay thẳng cánh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Nước Tháp Mười lóng lánh cá tôm.</a:t>
              </a:r>
              <a:r>
                <a:rPr lang="vi-VN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5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AD311-8DC0-4E82-A8B9-809062B06680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9AD6B8-939A-4DB1-92C9-B7BC88E1A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363D3-3518-4178-859E-C25CD41B1E8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2FBFD4-15DB-49E9-A7C6-FC744F56D9F1}"/>
              </a:ext>
            </a:extLst>
          </p:cNvPr>
          <p:cNvSpPr txBox="1"/>
          <p:nvPr/>
        </p:nvSpPr>
        <p:spPr>
          <a:xfrm>
            <a:off x="431649" y="787398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những tên riêng được nhắc đến trong bài.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88266-8B2D-4D49-B257-9C6C9DACA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857" y="1233951"/>
            <a:ext cx="4542972" cy="3456573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F35B17-031F-4BBB-98F2-28009DD40CBF}"/>
              </a:ext>
            </a:extLst>
          </p:cNvPr>
          <p:cNvCxnSpPr/>
          <p:nvPr/>
        </p:nvCxnSpPr>
        <p:spPr>
          <a:xfrm>
            <a:off x="2759610" y="1823085"/>
            <a:ext cx="55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64949A-5974-47D1-A573-DC98E44F06E6}"/>
              </a:ext>
            </a:extLst>
          </p:cNvPr>
          <p:cNvCxnSpPr/>
          <p:nvPr/>
        </p:nvCxnSpPr>
        <p:spPr>
          <a:xfrm>
            <a:off x="3653402" y="2112645"/>
            <a:ext cx="5022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DF7A99-0795-41FB-828D-6DBB42723759}"/>
              </a:ext>
            </a:extLst>
          </p:cNvPr>
          <p:cNvCxnSpPr/>
          <p:nvPr/>
        </p:nvCxnSpPr>
        <p:spPr>
          <a:xfrm>
            <a:off x="4518213" y="2112645"/>
            <a:ext cx="3118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F9071E-1EDA-42A1-A760-62F3B2A79A4C}"/>
              </a:ext>
            </a:extLst>
          </p:cNvPr>
          <p:cNvCxnSpPr/>
          <p:nvPr/>
        </p:nvCxnSpPr>
        <p:spPr>
          <a:xfrm>
            <a:off x="3429000" y="2280285"/>
            <a:ext cx="55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461A6C-55F3-4DBC-8771-C4078B5F7DF4}"/>
              </a:ext>
            </a:extLst>
          </p:cNvPr>
          <p:cNvCxnSpPr/>
          <p:nvPr/>
        </p:nvCxnSpPr>
        <p:spPr>
          <a:xfrm>
            <a:off x="4928619" y="3095625"/>
            <a:ext cx="3773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FD2FFD-05D3-4B75-9174-6A5F68826FC6}"/>
              </a:ext>
            </a:extLst>
          </p:cNvPr>
          <p:cNvCxnSpPr/>
          <p:nvPr/>
        </p:nvCxnSpPr>
        <p:spPr>
          <a:xfrm>
            <a:off x="3803149" y="3552825"/>
            <a:ext cx="4565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424E90-A41D-4A63-9278-2BADEAB3E4B2}"/>
              </a:ext>
            </a:extLst>
          </p:cNvPr>
          <p:cNvCxnSpPr/>
          <p:nvPr/>
        </p:nvCxnSpPr>
        <p:spPr>
          <a:xfrm>
            <a:off x="4275780" y="3697605"/>
            <a:ext cx="6076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B1D57D-7414-43F2-9D63-6C18E0E7C92A}"/>
              </a:ext>
            </a:extLst>
          </p:cNvPr>
          <p:cNvCxnSpPr/>
          <p:nvPr/>
        </p:nvCxnSpPr>
        <p:spPr>
          <a:xfrm>
            <a:off x="4275780" y="3850005"/>
            <a:ext cx="6076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74B6BB-778E-4D00-82FB-8DE794964693}"/>
              </a:ext>
            </a:extLst>
          </p:cNvPr>
          <p:cNvCxnSpPr>
            <a:cxnSpLocks/>
          </p:cNvCxnSpPr>
          <p:nvPr/>
        </p:nvCxnSpPr>
        <p:spPr>
          <a:xfrm>
            <a:off x="2425290" y="4200525"/>
            <a:ext cx="10570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BFB2872-0E16-4844-A44F-7F006A92497D}"/>
              </a:ext>
            </a:extLst>
          </p:cNvPr>
          <p:cNvSpPr/>
          <p:nvPr/>
        </p:nvSpPr>
        <p:spPr>
          <a:xfrm>
            <a:off x="578447" y="1280565"/>
            <a:ext cx="1112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Việt Nam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09BFB8-B1E3-4195-BD90-FF315120A2AF}"/>
              </a:ext>
            </a:extLst>
          </p:cNvPr>
          <p:cNvSpPr/>
          <p:nvPr/>
        </p:nvSpPr>
        <p:spPr>
          <a:xfrm>
            <a:off x="650857" y="1570002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Phú Thọ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9438F2-23F0-475C-AD7E-28F29C6B8F55}"/>
              </a:ext>
            </a:extLst>
          </p:cNvPr>
          <p:cNvSpPr/>
          <p:nvPr/>
        </p:nvSpPr>
        <p:spPr>
          <a:xfrm>
            <a:off x="847757" y="1829317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Bắc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05E37-F820-4F2E-AC74-C960BE286A32}"/>
              </a:ext>
            </a:extLst>
          </p:cNvPr>
          <p:cNvSpPr/>
          <p:nvPr/>
        </p:nvSpPr>
        <p:spPr>
          <a:xfrm>
            <a:off x="541855" y="2118754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Vua Hùng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320247-4E36-4376-8F3C-32001CF54ECE}"/>
              </a:ext>
            </a:extLst>
          </p:cNvPr>
          <p:cNvSpPr/>
          <p:nvPr/>
        </p:nvSpPr>
        <p:spPr>
          <a:xfrm>
            <a:off x="785701" y="2378069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Nghệ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C63F42-8455-4054-A96F-EEC7E4754FA8}"/>
              </a:ext>
            </a:extLst>
          </p:cNvPr>
          <p:cNvSpPr/>
          <p:nvPr/>
        </p:nvSpPr>
        <p:spPr>
          <a:xfrm>
            <a:off x="659334" y="2667506"/>
            <a:ext cx="976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Nam Bộ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F729B4-6B8C-41AF-B3A5-E5CDE602C007}"/>
              </a:ext>
            </a:extLst>
          </p:cNvPr>
          <p:cNvSpPr/>
          <p:nvPr/>
        </p:nvSpPr>
        <p:spPr>
          <a:xfrm>
            <a:off x="535906" y="2974060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Tháp Mười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628155-0E02-4F76-9EF8-BF759DF95C6A}"/>
              </a:ext>
            </a:extLst>
          </p:cNvPr>
          <p:cNvSpPr/>
          <p:nvPr/>
        </p:nvSpPr>
        <p:spPr>
          <a:xfrm>
            <a:off x="797540" y="3268274"/>
            <a:ext cx="723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Trung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350103-ADEB-4329-A38C-C70E90921906}"/>
              </a:ext>
            </a:extLst>
          </p:cNvPr>
          <p:cNvSpPr/>
          <p:nvPr/>
        </p:nvSpPr>
        <p:spPr>
          <a:xfrm>
            <a:off x="824790" y="3565433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4C412-98AD-4B0A-AA46-8A79DEA8E062}"/>
              </a:ext>
            </a:extLst>
          </p:cNvPr>
          <p:cNvSpPr txBox="1"/>
          <p:nvPr/>
        </p:nvSpPr>
        <p:spPr>
          <a:xfrm>
            <a:off x="389895" y="1200243"/>
            <a:ext cx="607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Việt Nam, Phú Thọ, Bắc, Vua Hùng, Nghệ, Nam Bộ, Tháp Mười, Trung, Nam</a:t>
            </a:r>
            <a:endParaRPr lang="vi-VN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E8DCBD-2C76-456F-B5C5-520100CB68FF}"/>
              </a:ext>
            </a:extLst>
          </p:cNvPr>
          <p:cNvSpPr txBox="1"/>
          <p:nvPr/>
        </p:nvSpPr>
        <p:spPr>
          <a:xfrm>
            <a:off x="431649" y="1698969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Các câu ở cột A thuộc kiểu câu nào ở cột B?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83D6CD-6F62-4AE7-884A-C41E54B7D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47" y="2335510"/>
            <a:ext cx="5457825" cy="15375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353294-9A70-49D8-973A-E1ACC368734B}"/>
              </a:ext>
            </a:extLst>
          </p:cNvPr>
          <p:cNvCxnSpPr>
            <a:cxnSpLocks/>
          </p:cNvCxnSpPr>
          <p:nvPr/>
        </p:nvCxnSpPr>
        <p:spPr>
          <a:xfrm>
            <a:off x="4031434" y="2962237"/>
            <a:ext cx="355824" cy="350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8155E3-3471-4E23-B575-5424CAEC8D54}"/>
              </a:ext>
            </a:extLst>
          </p:cNvPr>
          <p:cNvCxnSpPr>
            <a:cxnSpLocks/>
          </p:cNvCxnSpPr>
          <p:nvPr/>
        </p:nvCxnSpPr>
        <p:spPr>
          <a:xfrm>
            <a:off x="4068341" y="3310952"/>
            <a:ext cx="355824" cy="350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6B4A94F-F201-41F7-B749-DEB4A31DE361}"/>
              </a:ext>
            </a:extLst>
          </p:cNvPr>
          <p:cNvCxnSpPr>
            <a:cxnSpLocks/>
          </p:cNvCxnSpPr>
          <p:nvPr/>
        </p:nvCxnSpPr>
        <p:spPr>
          <a:xfrm flipV="1">
            <a:off x="4105248" y="2961406"/>
            <a:ext cx="282010" cy="6982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7" grpId="0"/>
          <p:bldP spid="37" grpId="1"/>
          <p:bldP spid="38" grpId="0"/>
          <p:bldP spid="38" grpId="1"/>
          <p:bldP spid="11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7" grpId="0"/>
          <p:bldP spid="37" grpId="1"/>
          <p:bldP spid="38" grpId="0"/>
          <p:bldP spid="38" grpId="1"/>
          <p:bldP spid="11" grpId="0"/>
          <p:bldP spid="4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9660" y="819901"/>
            <a:ext cx="60029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Bắc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nước ta, nơi có đền thờ Vua Hùng, nơi được gọi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là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277036"/>
            <a:ext cx="2474381" cy="601893"/>
            <a:chOff x="635794" y="-62436"/>
            <a:chExt cx="2474381" cy="6018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990291" y="-62436"/>
              <a:ext cx="2119884" cy="41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ĐỌC LẠI</a:t>
              </a:r>
              <a:endParaRPr lang="en-US" sz="1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0286" y="543267"/>
            <a:ext cx="3113330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2817564" y="227872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2854552" y="2903205"/>
            <a:ext cx="367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Đồng Tháp Mười cò bay thẳng cánh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Nước Tháp Mười lóng lánh cá tôm.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A8ABD-36F5-464E-9D2F-70C18566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" y="837307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40625-0A14-48B6-B2C3-82F0A86D57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9" y="1268076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CB0D04-4887-46F6-B78A-DBEC8F7E2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" y="3746323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686" y="1085365"/>
            <a:ext cx="1694818" cy="1225748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632" y="2343351"/>
            <a:ext cx="2020831" cy="1325135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895" y="3796339"/>
            <a:ext cx="2808609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516674" y="3745207"/>
            <a:ext cx="29123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Vậy là chúng ta đã đi qua ba miền Bắc, Trung, Nam của đất nước. Nơi nào cũng để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8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D24776-F859-41A1-B689-7CE133CA5202}"/>
              </a:ext>
            </a:extLst>
          </p:cNvPr>
          <p:cNvGrpSpPr/>
          <p:nvPr/>
        </p:nvGrpSpPr>
        <p:grpSpPr>
          <a:xfrm>
            <a:off x="350124" y="659872"/>
            <a:ext cx="5436052" cy="4029377"/>
            <a:chOff x="1417547" y="1264224"/>
            <a:chExt cx="4405927" cy="331827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BACFB1-FE8A-4EF3-93FF-8C0495BC7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2C645D-5C6B-453D-85C4-8ACFDFAC96DE}"/>
                </a:ext>
              </a:extLst>
            </p:cNvPr>
            <p:cNvSpPr txBox="1"/>
            <p:nvPr/>
          </p:nvSpPr>
          <p:spPr>
            <a:xfrm>
              <a:off x="2813332" y="3065450"/>
              <a:ext cx="2009748" cy="99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D946C2-0E3E-46A8-AE88-B0F56622B312}"/>
                </a:ext>
              </a:extLst>
            </p:cNvPr>
            <p:cNvSpPr txBox="1"/>
            <p:nvPr/>
          </p:nvSpPr>
          <p:spPr>
            <a:xfrm>
              <a:off x="2260449" y="2590777"/>
              <a:ext cx="3041009" cy="68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TIẾT 1 – 2</a:t>
              </a:r>
              <a:endParaRPr lang="en-US" sz="3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767905-8787-4AEC-9D09-B929E44F5BEA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145148" y="260004"/>
            <a:ext cx="72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</a:t>
            </a:r>
            <a:r>
              <a:rPr lang="vi-VN" sz="2800" b="1" dirty="0">
                <a:solidFill>
                  <a:srgbClr val="FF0000"/>
                </a:solidFill>
                <a:latin typeface="UTM Cookies" panose="02040603050506020204" pitchFamily="18" charset="0"/>
              </a:rPr>
              <a:t>26: TRÊN CÁC MIỀN ĐẤT NƯỚC</a:t>
            </a:r>
            <a:endParaRPr lang="en-US" sz="28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16674" y="53974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2837" y="53974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lóng lánh 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0E5FE4-0DF8-479F-9C64-33430400C23B}"/>
              </a:ext>
            </a:extLst>
          </p:cNvPr>
          <p:cNvSpPr txBox="1"/>
          <p:nvPr/>
        </p:nvSpPr>
        <p:spPr>
          <a:xfrm>
            <a:off x="5044730" y="40735"/>
            <a:ext cx="168965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ĐỌC MẪU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2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2360778" y="1825859"/>
            <a:ext cx="24713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ngược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xuôi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2360778" y="2317510"/>
            <a:ext cx="23122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80474" y="602076"/>
            <a:ext cx="1592036" cy="144307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1641916" y="837343"/>
            <a:ext cx="3909034" cy="6187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lang="en-US" sz="3375" dirty="0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sz="3375" dirty="0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375" dirty="0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2F2E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lang="en-US" sz="3375" dirty="0">
              <a:solidFill>
                <a:srgbClr val="F2F2E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EBE655-4055-4458-8D00-A2E6066EC27A}"/>
              </a:ext>
            </a:extLst>
          </p:cNvPr>
          <p:cNvSpPr txBox="1"/>
          <p:nvPr/>
        </p:nvSpPr>
        <p:spPr>
          <a:xfrm>
            <a:off x="2360778" y="2836279"/>
            <a:ext cx="342379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biếc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09ED3-8744-471C-A237-95B7DE03402B}"/>
              </a:ext>
            </a:extLst>
          </p:cNvPr>
          <p:cNvSpPr txBox="1"/>
          <p:nvPr/>
        </p:nvSpPr>
        <p:spPr>
          <a:xfrm>
            <a:off x="2360778" y="3355048"/>
            <a:ext cx="16850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2DBA1-F35C-4D56-8D9E-81979EC3A338}"/>
              </a:ext>
            </a:extLst>
          </p:cNvPr>
          <p:cNvSpPr txBox="1"/>
          <p:nvPr/>
        </p:nvSpPr>
        <p:spPr>
          <a:xfrm>
            <a:off x="2360777" y="3916955"/>
            <a:ext cx="16850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Lóng</a:t>
            </a:r>
            <a:r>
              <a:rPr lang="en-US" sz="225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lánh</a:t>
            </a:r>
            <a:endParaRPr lang="en-US" sz="225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16674" y="53974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2837" y="53974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lóng lánh 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145202-8D15-4959-9EE1-D2D3B282F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7" y="449585"/>
            <a:ext cx="30477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A0D7A4-3EC2-4C48-AD10-875A5CE44DC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" y="896024"/>
            <a:ext cx="288000" cy="28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FA3B0F-9264-42FA-8DBD-86F467B463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5" y="3120298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5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16674" y="53974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2837" y="53974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vô</a:t>
            </a:r>
            <a:r>
              <a:rPr lang="vi-VN" sz="1300" dirty="0">
                <a:latin typeface="UTM Avo" panose="02040603050506020204" pitchFamily="18" charset="0"/>
              </a:rPr>
              <a:t> xứ Nghệ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quanh quanh</a:t>
            </a:r>
          </a:p>
          <a:p>
            <a:pPr indent="171450" algn="ctr"/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Non xanh nước biếc </a:t>
            </a:r>
            <a:r>
              <a:rPr lang="vi-VN" sz="1300" dirty="0">
                <a:latin typeface="UTM Avo" panose="02040603050506020204" pitchFamily="18" charset="0"/>
              </a:rPr>
              <a:t>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lóng lánh </a:t>
            </a:r>
            <a:r>
              <a:rPr lang="vi-VN" sz="1300" dirty="0">
                <a:latin typeface="UTM Avo" panose="02040603050506020204" pitchFamily="18" charset="0"/>
              </a:rPr>
              <a:t>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145202-8D15-4959-9EE1-D2D3B282F6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7" y="449585"/>
            <a:ext cx="30477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A0D7A4-3EC2-4C48-AD10-875A5CE44DC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" y="896024"/>
            <a:ext cx="288000" cy="28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FA3B0F-9264-42FA-8DBD-86F467B463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5" y="3120298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5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ênh mông Đồng Tháp Mười | Mytour.vn">
            <a:extLst>
              <a:ext uri="{FF2B5EF4-FFF2-40B4-BE49-F238E27FC236}">
                <a16:creationId xmlns:a16="http://schemas.microsoft.com/office/drawing/2014/main" id="{10891049-3A8B-4C0C-B81E-3A5628318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5"/>
          <a:stretch/>
        </p:blipFill>
        <p:spPr bwMode="auto">
          <a:xfrm>
            <a:off x="1928784" y="3415435"/>
            <a:ext cx="3000432" cy="13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14415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17419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2621405" y="180860"/>
            <a:ext cx="2016030" cy="46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GIẢI NGHĨA TỪ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460224" y="1026720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Ca dao</a:t>
            </a:r>
            <a:endParaRPr lang="vi-VN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550605" y="1164149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581023" y="1026720"/>
            <a:ext cx="4966344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thơ do nhân dân sáng tác, được truyền miệng.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E4DCB-1A11-4AF5-B4C2-037AA6BE7E5A}"/>
              </a:ext>
            </a:extLst>
          </p:cNvPr>
          <p:cNvSpPr/>
          <p:nvPr/>
        </p:nvSpPr>
        <p:spPr>
          <a:xfrm>
            <a:off x="460224" y="1401068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Tranh họa đồ</a:t>
            </a:r>
            <a:endParaRPr lang="vi-VN" sz="1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A6628B-28EE-454E-8268-B8E530BA2DF7}"/>
              </a:ext>
            </a:extLst>
          </p:cNvPr>
          <p:cNvSpPr/>
          <p:nvPr/>
        </p:nvSpPr>
        <p:spPr>
          <a:xfrm>
            <a:off x="550605" y="1538497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90104-6FC0-43F8-A8D3-188450F9336F}"/>
              </a:ext>
            </a:extLst>
          </p:cNvPr>
          <p:cNvSpPr/>
          <p:nvPr/>
        </p:nvSpPr>
        <p:spPr>
          <a:xfrm>
            <a:off x="346601" y="3056714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Đồng Tháp Mười</a:t>
            </a:r>
            <a:endParaRPr lang="vi-VN" sz="1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06F489-6BA0-44DB-A8C6-D8A1BFF22202}"/>
              </a:ext>
            </a:extLst>
          </p:cNvPr>
          <p:cNvSpPr/>
          <p:nvPr/>
        </p:nvSpPr>
        <p:spPr>
          <a:xfrm>
            <a:off x="458754" y="3194143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DBBAF-0F3A-495B-B9AB-432F77976EC4}"/>
              </a:ext>
            </a:extLst>
          </p:cNvPr>
          <p:cNvSpPr txBox="1"/>
          <p:nvPr/>
        </p:nvSpPr>
        <p:spPr>
          <a:xfrm>
            <a:off x="2094619" y="1402680"/>
            <a:ext cx="3651413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tranh vẽ cảnh vật, sông núi.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Tranh phong cảnh là gì ? 5 giá trị, 6 chủ đề nghệ thuật">
            <a:extLst>
              <a:ext uri="{FF2B5EF4-FFF2-40B4-BE49-F238E27FC236}">
                <a16:creationId xmlns:a16="http://schemas.microsoft.com/office/drawing/2014/main" id="{733F9A5C-AA41-462F-9194-43EF0154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1" y="1832430"/>
            <a:ext cx="1800221" cy="12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ọc vẽ tranh phong cảnh online miễn phí. (Không cần có năng khiếu) | Học vẽ  tranh tường 3d, dạy vẽ phong cảnh online cơ bản tại Hà Nội, HCM">
            <a:extLst>
              <a:ext uri="{FF2B5EF4-FFF2-40B4-BE49-F238E27FC236}">
                <a16:creationId xmlns:a16="http://schemas.microsoft.com/office/drawing/2014/main" id="{00B84022-0A7D-44AD-9CFF-9F0B1A7B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59" y="1832431"/>
            <a:ext cx="2340287" cy="12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AA1FF8-D4BF-4628-89BC-C4F5F6D5AEA2}"/>
              </a:ext>
            </a:extLst>
          </p:cNvPr>
          <p:cNvSpPr txBox="1"/>
          <p:nvPr/>
        </p:nvSpPr>
        <p:spPr>
          <a:xfrm>
            <a:off x="2261659" y="3062165"/>
            <a:ext cx="4471832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tên vùng đất trũng rộng lớn ở miền Nam.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32" name="Picture 8" descr="Tranh Phong Cảnh Thiên Nhiên Ngôi Nhà Bên Sông SDTN149 - HapNature">
            <a:extLst>
              <a:ext uri="{FF2B5EF4-FFF2-40B4-BE49-F238E27FC236}">
                <a16:creationId xmlns:a16="http://schemas.microsoft.com/office/drawing/2014/main" id="{10ADC51F-87DE-43C8-B753-4C82264D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10" y="1832430"/>
            <a:ext cx="1823495" cy="12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1" grpId="0"/>
      <p:bldP spid="15" grpId="0"/>
      <p:bldP spid="16" grpId="0" animBg="1"/>
      <p:bldP spid="17" grpId="0"/>
      <p:bldP spid="18" grpId="0" animBg="1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2593" y="489161"/>
            <a:ext cx="6106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</a:t>
            </a:r>
            <a:r>
              <a:rPr lang="vi-VN" sz="1300" dirty="0" err="1">
                <a:latin typeface="UTM Avo" panose="02040603050506020204" pitchFamily="18" charset="0"/>
              </a:rPr>
              <a:t>Bắc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ta, nơi có đền thờ Vua Hùng, nơi được </a:t>
            </a:r>
            <a:r>
              <a:rPr lang="vi-VN" sz="1300" dirty="0" err="1">
                <a:latin typeface="UTM Avo" panose="02040603050506020204" pitchFamily="18" charset="0"/>
              </a:rPr>
              <a:t>gọi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vi-VN" sz="1300" dirty="0" err="1">
                <a:latin typeface="UTM Avo" panose="02040603050506020204" pitchFamily="18" charset="0"/>
              </a:rPr>
              <a:t>là</a:t>
            </a:r>
            <a:r>
              <a:rPr lang="vi-VN" sz="1300" dirty="0">
                <a:latin typeface="UTM Avo" panose="02040603050506020204" pitchFamily="18" charset="0"/>
              </a:rPr>
              <a:t>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633572" y="24290"/>
            <a:ext cx="311333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107448" y="238670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63200" y="3120298"/>
            <a:ext cx="43827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Đồng</a:t>
            </a:r>
            <a:r>
              <a:rPr lang="vi-VN" sz="1300" dirty="0">
                <a:latin typeface="UTM Avo" panose="02040603050506020204" pitchFamily="18" charset="0"/>
              </a:rPr>
              <a:t> Tháp Mười cò bay thẳng cánh</a:t>
            </a:r>
          </a:p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              </a:t>
            </a:r>
            <a:r>
              <a:rPr lang="vi-VN" sz="1300" dirty="0" err="1">
                <a:latin typeface="UTM Avo" panose="02040603050506020204" pitchFamily="18" charset="0"/>
              </a:rPr>
              <a:t>Nước</a:t>
            </a:r>
            <a:r>
              <a:rPr lang="vi-VN" sz="1300" dirty="0">
                <a:latin typeface="UTM Avo" panose="02040603050506020204" pitchFamily="18" charset="0"/>
              </a:rPr>
              <a:t> Tháp Mười lóng lánh cá tôm.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502" y="1169282"/>
            <a:ext cx="2568119" cy="1232018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93" y="3770735"/>
            <a:ext cx="2891517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464633" y="4451003"/>
            <a:ext cx="60029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en-US" sz="1300" dirty="0">
                <a:latin typeface="UTM Avo" panose="02040603050506020204" pitchFamily="18" charset="0"/>
              </a:rPr>
              <a:t>    </a:t>
            </a:r>
            <a:r>
              <a:rPr lang="vi-VN" sz="1300" dirty="0" err="1">
                <a:latin typeface="UTM Avo" panose="02040603050506020204" pitchFamily="18" charset="0"/>
              </a:rPr>
              <a:t>Vậy</a:t>
            </a:r>
            <a:r>
              <a:rPr lang="vi-VN" sz="1300" dirty="0">
                <a:latin typeface="UTM Avo" panose="02040603050506020204" pitchFamily="18" charset="0"/>
              </a:rPr>
              <a:t> là chúng ta đã đi qua ba miền Bắc, Trung, Nam của đất nước. Nơi nào </a:t>
            </a:r>
            <a:r>
              <a:rPr lang="vi-VN" sz="1300" dirty="0" err="1">
                <a:latin typeface="UTM Avo" panose="02040603050506020204" pitchFamily="18" charset="0"/>
              </a:rPr>
              <a:t>cũng</a:t>
            </a:r>
            <a:r>
              <a:rPr lang="vi-VN" sz="1300" dirty="0">
                <a:latin typeface="UTM Avo" panose="02040603050506020204" pitchFamily="18" charset="0"/>
              </a:rPr>
              <a:t> </a:t>
            </a:r>
            <a:r>
              <a:rPr lang="en-US" sz="1300" dirty="0">
                <a:latin typeface="UTM Avo" panose="02040603050506020204" pitchFamily="18" charset="0"/>
              </a:rPr>
              <a:t>  </a:t>
            </a:r>
            <a:r>
              <a:rPr lang="vi-VN" sz="1300" dirty="0" err="1">
                <a:latin typeface="UTM Avo" panose="02040603050506020204" pitchFamily="18" charset="0"/>
              </a:rPr>
              <a:t>để</a:t>
            </a:r>
            <a:r>
              <a:rPr lang="vi-VN" sz="1300" dirty="0">
                <a:latin typeface="UTM Avo" panose="02040603050506020204" pitchFamily="18" charset="0"/>
              </a:rPr>
              <a:t>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9C20C-932F-46F5-AEED-6C07503CB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93" y="1754969"/>
            <a:ext cx="2441959" cy="1292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145202-8D15-4959-9EE1-D2D3B282F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7" y="449585"/>
            <a:ext cx="30477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A0D7A4-3EC2-4C48-AD10-875A5CE44DC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" y="896024"/>
            <a:ext cx="288000" cy="28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FA3B0F-9264-42FA-8DBD-86F467B463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5" y="3120298"/>
            <a:ext cx="288000" cy="2880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D3AFBF8-97E6-41A0-9C64-FB408C37138C}"/>
              </a:ext>
            </a:extLst>
          </p:cNvPr>
          <p:cNvSpPr/>
          <p:nvPr/>
        </p:nvSpPr>
        <p:spPr>
          <a:xfrm>
            <a:off x="4675566" y="26254"/>
            <a:ext cx="2182434" cy="426573"/>
          </a:xfrm>
          <a:prstGeom prst="wedgeEllipseCallout">
            <a:avLst>
              <a:gd name="adj1" fmla="val -54197"/>
              <a:gd name="adj2" fmla="val 44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LUYỆN ĐỌC THEO CẶP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4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343347" y="606803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624936" y="379012"/>
            <a:ext cx="481251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Tìm các câu thơ nói về: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54B02E-E5D6-4A9A-881E-2E8DA1912FA1}"/>
              </a:ext>
            </a:extLst>
          </p:cNvPr>
          <p:cNvSpPr txBox="1"/>
          <p:nvPr/>
        </p:nvSpPr>
        <p:spPr>
          <a:xfrm>
            <a:off x="115461" y="1275585"/>
            <a:ext cx="195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latin typeface="UTM Avo" panose="02040603050506020204" pitchFamily="18" charset="0"/>
              </a:rPr>
              <a:t>a. Xứ Nghệ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DBB46C-3A02-47C4-B7B9-FFD7A87E14A5}"/>
              </a:ext>
            </a:extLst>
          </p:cNvPr>
          <p:cNvGrpSpPr/>
          <p:nvPr/>
        </p:nvGrpSpPr>
        <p:grpSpPr>
          <a:xfrm>
            <a:off x="1688168" y="1184356"/>
            <a:ext cx="4314352" cy="654859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3771A9D-EDA8-4865-9466-C13CAE611EBB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467BD0-80ED-42A5-A715-7EC7A5E5F02A}"/>
                </a:ext>
              </a:extLst>
            </p:cNvPr>
            <p:cNvSpPr/>
            <p:nvPr/>
          </p:nvSpPr>
          <p:spPr>
            <a:xfrm>
              <a:off x="1829681" y="3215223"/>
              <a:ext cx="4229100" cy="654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Đường vô xứ Nghệ quanh quanh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Non xanh nước biếc như tranh họa đồ.</a:t>
              </a:r>
              <a:endParaRPr lang="vi-VN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4C901A-525A-44ED-AD15-796326E845F7}"/>
              </a:ext>
            </a:extLst>
          </p:cNvPr>
          <p:cNvSpPr txBox="1"/>
          <p:nvPr/>
        </p:nvSpPr>
        <p:spPr>
          <a:xfrm>
            <a:off x="97898" y="2118101"/>
            <a:ext cx="313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latin typeface="UTM Avo" panose="02040603050506020204" pitchFamily="18" charset="0"/>
              </a:rPr>
              <a:t>b. Ngày Giỗ Tổ Hùng Vương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67AD2F-1298-4F6E-A464-8E07A9C9DBA9}"/>
              </a:ext>
            </a:extLst>
          </p:cNvPr>
          <p:cNvGrpSpPr/>
          <p:nvPr/>
        </p:nvGrpSpPr>
        <p:grpSpPr>
          <a:xfrm>
            <a:off x="1645542" y="2548003"/>
            <a:ext cx="4314352" cy="649409"/>
            <a:chOff x="1829681" y="3215223"/>
            <a:chExt cx="4314352" cy="6494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AC8CF75-85F2-4302-AF4D-E3A9AD9FF7B3}"/>
                </a:ext>
              </a:extLst>
            </p:cNvPr>
            <p:cNvSpPr/>
            <p:nvPr/>
          </p:nvSpPr>
          <p:spPr>
            <a:xfrm>
              <a:off x="1829681" y="3227843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DD2293-4B49-4868-815B-FF3D7C6D0492}"/>
                </a:ext>
              </a:extLst>
            </p:cNvPr>
            <p:cNvSpPr/>
            <p:nvPr/>
          </p:nvSpPr>
          <p:spPr>
            <a:xfrm>
              <a:off x="1829681" y="3215223"/>
              <a:ext cx="4229100" cy="6494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Dù ai đi ngược về xuôi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Nhớ ngày Giỗ Tổ mùng Mười tháng Ba.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401855-31D6-4B8A-BF76-74A9D95A57B0}"/>
              </a:ext>
            </a:extLst>
          </p:cNvPr>
          <p:cNvSpPr txBox="1"/>
          <p:nvPr/>
        </p:nvSpPr>
        <p:spPr>
          <a:xfrm>
            <a:off x="119670" y="3457309"/>
            <a:ext cx="313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latin typeface="UTM Avo" panose="02040603050506020204" pitchFamily="18" charset="0"/>
              </a:rPr>
              <a:t>c. Đồng Tháp Mười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365702-3FC7-475E-B149-55C0BBEFFFC5}"/>
              </a:ext>
            </a:extLst>
          </p:cNvPr>
          <p:cNvGrpSpPr/>
          <p:nvPr/>
        </p:nvGrpSpPr>
        <p:grpSpPr>
          <a:xfrm>
            <a:off x="1688167" y="3959144"/>
            <a:ext cx="4314352" cy="654859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59527BD-923F-43F9-9CF1-57BDA58D9D6C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478AD6-F62C-474C-BBC1-359A94ADF232}"/>
                </a:ext>
              </a:extLst>
            </p:cNvPr>
            <p:cNvSpPr/>
            <p:nvPr/>
          </p:nvSpPr>
          <p:spPr>
            <a:xfrm>
              <a:off x="1829681" y="3215223"/>
              <a:ext cx="4229100" cy="6494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Đồng Tháp Mười cò bay thẳng cánh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Nước Tháp Mười lóng lánh cá tôm.</a:t>
              </a:r>
              <a:r>
                <a:rPr lang="vi-VN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18BC0C-FB2A-4005-8B5F-30E0AB384F07}"/>
              </a:ext>
            </a:extLst>
          </p:cNvPr>
          <p:cNvSpPr txBox="1"/>
          <p:nvPr/>
        </p:nvSpPr>
        <p:spPr>
          <a:xfrm>
            <a:off x="1947588" y="64478"/>
            <a:ext cx="24852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Trả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hỏi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3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1225</Words>
  <Application>Microsoft Office PowerPoint</Application>
  <PresentationFormat>Custom</PresentationFormat>
  <Paragraphs>141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Kalam</vt:lpstr>
      <vt:lpstr>Montserrat</vt:lpstr>
      <vt:lpstr>DFPOP1-W9</vt:lpstr>
      <vt:lpstr>UTM Cookies</vt:lpstr>
      <vt:lpstr>Arial</vt:lpstr>
      <vt:lpstr>Times New Roman</vt:lpstr>
      <vt:lpstr>Calibri Light</vt:lpstr>
      <vt:lpstr>Wingdings</vt:lpstr>
      <vt:lpstr>Calibri</vt:lpstr>
      <vt:lpstr>UTM Avo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261</cp:revision>
  <dcterms:modified xsi:type="dcterms:W3CDTF">2025-04-20T03:38:24Z</dcterms:modified>
</cp:coreProperties>
</file>