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0"/>
  </p:notesMasterIdLst>
  <p:sldIdLst>
    <p:sldId id="421" r:id="rId3"/>
    <p:sldId id="395" r:id="rId4"/>
    <p:sldId id="396" r:id="rId5"/>
    <p:sldId id="397" r:id="rId6"/>
    <p:sldId id="401" r:id="rId7"/>
    <p:sldId id="387" r:id="rId8"/>
    <p:sldId id="402" r:id="rId9"/>
  </p:sldIdLst>
  <p:sldSz cx="6858000" cy="5143500"/>
  <p:notesSz cx="6858000" cy="9144000"/>
  <p:embeddedFontLst>
    <p:embeddedFont>
      <p:font typeface="Kalam" panose="020B0604020202020204" charset="0"/>
      <p:regular r:id="rId11"/>
      <p:bold r:id="rId12"/>
    </p:embeddedFont>
    <p:embeddedFont>
      <p:font typeface="Montserrat" panose="020B060402020202020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426"/>
    <a:srgbClr val="FFAB40"/>
    <a:srgbClr val="FFFFFF"/>
    <a:srgbClr val="FF0090"/>
    <a:srgbClr val="AEE2FA"/>
    <a:srgbClr val="07A7AF"/>
    <a:srgbClr val="F6D5A8"/>
    <a:srgbClr val="F45A21"/>
    <a:srgbClr val="DBE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818" autoAdjust="0"/>
  </p:normalViewPr>
  <p:slideViewPr>
    <p:cSldViewPr snapToGrid="0">
      <p:cViewPr varScale="1">
        <p:scale>
          <a:sx n="115" d="100"/>
          <a:sy n="115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ags" Target="tags/tag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06156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98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9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  <p:sldLayoutId id="214748370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6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accent2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12">
              <a:defRPr/>
            </a:pPr>
            <a:endParaRPr lang="en-US" sz="788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7149" y="1457607"/>
            <a:ext cx="6892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4747" y="856027"/>
            <a:ext cx="3977412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85743">
              <a:defRPr/>
            </a:pPr>
            <a:r>
              <a:rPr lang="en-US" sz="1575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1" y="2407556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49" y="4374829"/>
            <a:ext cx="6860738" cy="763258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2" y="4340654"/>
            <a:ext cx="2434934" cy="763258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959" y="3138046"/>
            <a:ext cx="1390835" cy="20389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6558" y="3077722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57808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8BE8F8-0892-4547-BC3F-295B40F09D86}"/>
              </a:ext>
            </a:extLst>
          </p:cNvPr>
          <p:cNvGrpSpPr/>
          <p:nvPr/>
        </p:nvGrpSpPr>
        <p:grpSpPr>
          <a:xfrm>
            <a:off x="376466" y="1146113"/>
            <a:ext cx="5928591" cy="3364044"/>
            <a:chOff x="1144267" y="1390819"/>
            <a:chExt cx="5142133" cy="336404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D9DAEB3-3486-4282-8F15-635BD6862F5F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EA36250-33B3-4E44-97D2-FBA4644254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D07AB6-B195-4950-96EA-D52BEDE6FE06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7479D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VIẾT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9189E4-F7CD-4761-950B-CEFAD10F26D7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FFAB40">
                        <a:lumMod val="50000"/>
                      </a:srgbClr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TIẾT 3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AB40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B0C65F4E-B8C5-4968-A1F4-2BBEA2CD8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E9CDD92-31A0-4C93-8D2A-2B6DDC250D05}"/>
              </a:ext>
            </a:extLst>
          </p:cNvPr>
          <p:cNvSpPr txBox="1"/>
          <p:nvPr/>
        </p:nvSpPr>
        <p:spPr>
          <a:xfrm>
            <a:off x="1727115" y="568094"/>
            <a:ext cx="4952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accent2"/>
                </a:solidFill>
                <a:latin typeface="UTM Cookies" panose="02040603050506020204" pitchFamily="18" charset="0"/>
              </a:rPr>
              <a:t>TRÊN CÁC MIỀN ĐẤT NƯỚC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A611BF-E80D-4E94-8BEC-72B86F8AC835}"/>
              </a:ext>
            </a:extLst>
          </p:cNvPr>
          <p:cNvSpPr txBox="1"/>
          <p:nvPr/>
        </p:nvSpPr>
        <p:spPr>
          <a:xfrm>
            <a:off x="145148" y="260004"/>
            <a:ext cx="726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Cookies" panose="02040603050506020204" pitchFamily="18" charset="0"/>
              </a:rPr>
              <a:t>BÀI </a:t>
            </a:r>
            <a:r>
              <a:rPr lang="vi-VN" sz="2800" b="1" dirty="0">
                <a:solidFill>
                  <a:srgbClr val="FF0000"/>
                </a:solidFill>
                <a:latin typeface="UTM Cookies" panose="02040603050506020204" pitchFamily="18" charset="0"/>
              </a:rPr>
              <a:t>26: TRÊN CÁC MIỀN ĐẤT NƯỚC</a:t>
            </a:r>
            <a:endParaRPr lang="en-US" sz="2800" b="1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878E74-4E26-44AE-BA96-96EA15162049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NGHE - VIẾT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7B5FC7-9704-48A6-918D-A9F0E6901E9D}"/>
              </a:ext>
            </a:extLst>
          </p:cNvPr>
          <p:cNvSpPr txBox="1"/>
          <p:nvPr/>
        </p:nvSpPr>
        <p:spPr>
          <a:xfrm>
            <a:off x="1688168" y="814463"/>
            <a:ext cx="5133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TRÊN CÁC MIỀN ĐẤT NƯỚC</a:t>
            </a:r>
            <a:endParaRPr kumimoji="0" lang="x-none" sz="2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969212-4B49-4105-B05E-9F95905FE148}"/>
              </a:ext>
            </a:extLst>
          </p:cNvPr>
          <p:cNvSpPr txBox="1"/>
          <p:nvPr/>
        </p:nvSpPr>
        <p:spPr>
          <a:xfrm>
            <a:off x="812141" y="1960320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Nghe - viết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2000" b="1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</a:rPr>
              <a:t>“</a:t>
            </a:r>
            <a:r>
              <a:rPr lang="vi-VN" sz="2000" b="1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</a:rPr>
              <a:t>Trên các miền đất nước”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C9F48-9807-461E-9F51-E35F6D909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141876"/>
            <a:ext cx="304770" cy="28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403945-C4AD-465A-BB17-ABA2CCCF715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2988738"/>
            <a:ext cx="288000" cy="28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1E35D5-6EA1-4468-BEDD-090F2115BD29}"/>
              </a:ext>
            </a:extLst>
          </p:cNvPr>
          <p:cNvSpPr txBox="1"/>
          <p:nvPr/>
        </p:nvSpPr>
        <p:spPr>
          <a:xfrm>
            <a:off x="812141" y="282953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Bài tập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tự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chọn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BC5BA5-EA72-426B-96D2-CB385B4A42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748" r="17336"/>
          <a:stretch/>
        </p:blipFill>
        <p:spPr>
          <a:xfrm>
            <a:off x="379091" y="340142"/>
            <a:ext cx="1277807" cy="12711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8665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2FD61C-04D2-4728-9F0C-03DB73AEF519}"/>
              </a:ext>
            </a:extLst>
          </p:cNvPr>
          <p:cNvSpPr txBox="1"/>
          <p:nvPr/>
        </p:nvSpPr>
        <p:spPr>
          <a:xfrm>
            <a:off x="1018970" y="432804"/>
            <a:ext cx="1778659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Nghe - viết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: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E1572E-53AA-4BB4-9C70-37FCC3B3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9" y="587370"/>
            <a:ext cx="304770" cy="28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72E098-0B7C-46DC-ADE7-341F1AB41310}"/>
              </a:ext>
            </a:extLst>
          </p:cNvPr>
          <p:cNvSpPr/>
          <p:nvPr/>
        </p:nvSpPr>
        <p:spPr>
          <a:xfrm>
            <a:off x="1930072" y="925952"/>
            <a:ext cx="3007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b="1" dirty="0">
                <a:solidFill>
                  <a:srgbClr val="0070C0"/>
                </a:solidFill>
                <a:latin typeface="UTM Avo" panose="02040603050506020204" pitchFamily="18" charset="0"/>
              </a:rPr>
              <a:t>Trên các miền đất nước</a:t>
            </a:r>
            <a:endParaRPr lang="vi-VN" sz="18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DB8BC8-2AE5-44AE-9616-3B7BA91482A0}"/>
              </a:ext>
            </a:extLst>
          </p:cNvPr>
          <p:cNvSpPr txBox="1"/>
          <p:nvPr/>
        </p:nvSpPr>
        <p:spPr>
          <a:xfrm>
            <a:off x="1091661" y="1235806"/>
            <a:ext cx="4091185" cy="3373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  </a:t>
            </a:r>
            <a:r>
              <a:rPr lang="vi-VN" sz="1800" dirty="0">
                <a:latin typeface="+mn-lt"/>
              </a:rPr>
              <a:t>  Dù ai đi ngược về xuôi</a:t>
            </a:r>
          </a:p>
          <a:p>
            <a:pPr algn="ctr">
              <a:lnSpc>
                <a:spcPct val="150000"/>
              </a:lnSpc>
            </a:pPr>
            <a:r>
              <a:rPr lang="vi-VN" sz="1800" dirty="0">
                <a:latin typeface="+mn-lt"/>
              </a:rPr>
              <a:t>Nhớ ngày Giỗ Tổ mùng Mười tháng Ba.</a:t>
            </a:r>
          </a:p>
          <a:p>
            <a:pPr algn="ctr">
              <a:lnSpc>
                <a:spcPct val="150000"/>
              </a:lnSpc>
            </a:pPr>
            <a:endParaRPr lang="vi-VN" sz="1800" dirty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vi-VN" sz="1800" dirty="0">
                <a:latin typeface="+mn-lt"/>
              </a:rPr>
              <a:t>Đường vô xứ Nghệ quanh quanh</a:t>
            </a:r>
          </a:p>
          <a:p>
            <a:pPr algn="ctr">
              <a:lnSpc>
                <a:spcPct val="150000"/>
              </a:lnSpc>
            </a:pPr>
            <a:r>
              <a:rPr lang="vi-VN" sz="1800" dirty="0">
                <a:latin typeface="+mn-lt"/>
              </a:rPr>
              <a:t>Non xanh nước biếc như tranh họa đồ.</a:t>
            </a:r>
          </a:p>
          <a:p>
            <a:pPr algn="ctr">
              <a:lnSpc>
                <a:spcPct val="150000"/>
              </a:lnSpc>
            </a:pPr>
            <a:endParaRPr lang="vi-VN" sz="1800" dirty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vi-VN" sz="1800" dirty="0">
                <a:latin typeface="+mn-lt"/>
              </a:rPr>
              <a:t>      Đồng Tháp Mười cò bay thẳng cánh</a:t>
            </a:r>
          </a:p>
          <a:p>
            <a:pPr algn="ctr">
              <a:lnSpc>
                <a:spcPct val="150000"/>
              </a:lnSpc>
            </a:pPr>
            <a:r>
              <a:rPr lang="vi-VN" sz="1800" dirty="0">
                <a:latin typeface="+mn-lt"/>
              </a:rPr>
              <a:t>   </a:t>
            </a:r>
            <a:r>
              <a:rPr lang="en-US" sz="1800" dirty="0">
                <a:latin typeface="+mn-lt"/>
              </a:rPr>
              <a:t> </a:t>
            </a:r>
            <a:r>
              <a:rPr lang="vi-VN" sz="1800" dirty="0" err="1">
                <a:latin typeface="+mn-lt"/>
              </a:rPr>
              <a:t>Nước</a:t>
            </a:r>
            <a:r>
              <a:rPr lang="vi-VN" sz="1800" dirty="0">
                <a:latin typeface="+mn-lt"/>
              </a:rPr>
              <a:t> Tháp Mười lóng lánh cá tôm.</a:t>
            </a:r>
          </a:p>
        </p:txBody>
      </p:sp>
    </p:spTree>
    <p:extLst>
      <p:ext uri="{BB962C8B-B14F-4D97-AF65-F5344CB8AC3E}">
        <p14:creationId xmlns:p14="http://schemas.microsoft.com/office/powerpoint/2010/main" val="303242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tudent Writing (#4) | Free SVG">
            <a:extLst>
              <a:ext uri="{FF2B5EF4-FFF2-40B4-BE49-F238E27FC236}">
                <a16:creationId xmlns:a16="http://schemas.microsoft.com/office/drawing/2014/main" id="{4115D1C4-C470-4205-A094-07ED96273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898" y="1368912"/>
            <a:ext cx="3450362" cy="336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ADF2CB-6760-4BB4-A395-638FA9518C1C}"/>
              </a:ext>
            </a:extLst>
          </p:cNvPr>
          <p:cNvSpPr txBox="1"/>
          <p:nvPr/>
        </p:nvSpPr>
        <p:spPr>
          <a:xfrm>
            <a:off x="1017994" y="722581"/>
            <a:ext cx="5365827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Học sinh viết bài vào vở ô li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E72B01-316A-4CB5-BABC-6434352AE1CD}"/>
              </a:ext>
            </a:extLst>
          </p:cNvPr>
          <p:cNvSpPr txBox="1"/>
          <p:nvPr/>
        </p:nvSpPr>
        <p:spPr>
          <a:xfrm>
            <a:off x="1538402" y="399416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VIẾT BÀI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F78EEB-22AE-442B-BC4E-20E59B4024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748" r="17336"/>
          <a:stretch/>
        </p:blipFill>
        <p:spPr>
          <a:xfrm>
            <a:off x="379091" y="340142"/>
            <a:ext cx="1277807" cy="127117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532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F1681FB-5935-422C-929D-742A6A2AD41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4" y="545271"/>
            <a:ext cx="352093" cy="3520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999B95-DF63-4F01-A210-63A03C7F5019}"/>
              </a:ext>
            </a:extLst>
          </p:cNvPr>
          <p:cNvSpPr txBox="1"/>
          <p:nvPr/>
        </p:nvSpPr>
        <p:spPr>
          <a:xfrm>
            <a:off x="938571" y="485533"/>
            <a:ext cx="5266286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Viết tên 2 – 3 tỉnh hoặc thành phố mà em biết.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391BB-D55E-4E11-9FB0-5BC394344C16}"/>
              </a:ext>
            </a:extLst>
          </p:cNvPr>
          <p:cNvSpPr txBox="1"/>
          <p:nvPr/>
        </p:nvSpPr>
        <p:spPr>
          <a:xfrm>
            <a:off x="720060" y="965738"/>
            <a:ext cx="1149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M: </a:t>
            </a:r>
            <a:r>
              <a:rPr lang="vi-VN" sz="1600" dirty="0">
                <a:latin typeface="+mn-lt"/>
              </a:rPr>
              <a:t>Hà Nội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4FC76F-1840-4D3B-B8C0-9A02AB6357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1" y="1849111"/>
            <a:ext cx="363359" cy="36335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01D5872-860C-4A3B-974C-BCE932DA0A25}"/>
              </a:ext>
            </a:extLst>
          </p:cNvPr>
          <p:cNvSpPr txBox="1"/>
          <p:nvPr/>
        </p:nvSpPr>
        <p:spPr>
          <a:xfrm>
            <a:off x="840921" y="1813417"/>
            <a:ext cx="5266286" cy="41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Chọn a hoặc b.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F2700F-CAE4-4B92-BF70-E2694676DFFD}"/>
              </a:ext>
            </a:extLst>
          </p:cNvPr>
          <p:cNvSpPr/>
          <p:nvPr/>
        </p:nvSpPr>
        <p:spPr>
          <a:xfrm>
            <a:off x="340854" y="2189207"/>
            <a:ext cx="4399757" cy="41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a. </a:t>
            </a:r>
            <a:r>
              <a:rPr lang="en-US" sz="1600" dirty="0" err="1">
                <a:latin typeface="UTM Avo" panose="02040603050506020204" pitchFamily="18" charset="0"/>
              </a:rPr>
              <a:t>Chọn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i="1" dirty="0" err="1">
                <a:latin typeface="UTM Avo" panose="02040603050506020204" pitchFamily="18" charset="0"/>
              </a:rPr>
              <a:t>ch</a:t>
            </a:r>
            <a:r>
              <a:rPr lang="en-US" sz="1600" b="1" i="1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hoặc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i="1" dirty="0">
                <a:latin typeface="UTM Avo" panose="02040603050506020204" pitchFamily="18" charset="0"/>
              </a:rPr>
              <a:t>tr</a:t>
            </a:r>
            <a:r>
              <a:rPr lang="en-US" sz="1600" dirty="0">
                <a:latin typeface="UTM Avo" panose="02040603050506020204" pitchFamily="18" charset="0"/>
              </a:rPr>
              <a:t>  </a:t>
            </a:r>
            <a:r>
              <a:rPr lang="en-US" sz="1600" dirty="0" err="1">
                <a:latin typeface="UTM Avo" panose="02040603050506020204" pitchFamily="18" charset="0"/>
              </a:rPr>
              <a:t>thay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ô </a:t>
            </a:r>
            <a:r>
              <a:rPr lang="en-US" sz="1600" dirty="0" err="1">
                <a:latin typeface="UTM Avo" panose="02040603050506020204" pitchFamily="18" charset="0"/>
              </a:rPr>
              <a:t>vuông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endParaRPr lang="vi-VN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33F0F3-86B0-4120-A0D7-870533C8AEA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5833" y="2459708"/>
            <a:ext cx="2541313" cy="20802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4B5A44-6E21-45C9-BC76-3CA37FED5200}"/>
              </a:ext>
            </a:extLst>
          </p:cNvPr>
          <p:cNvSpPr txBox="1"/>
          <p:nvPr/>
        </p:nvSpPr>
        <p:spPr>
          <a:xfrm>
            <a:off x="332361" y="2445953"/>
            <a:ext cx="3892412" cy="22560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1600" dirty="0">
                <a:latin typeface="+mn-lt"/>
              </a:rPr>
              <a:t>Bà còng đi  </a:t>
            </a:r>
            <a:r>
              <a:rPr lang="vi-VN" sz="1600" b="1" dirty="0">
                <a:solidFill>
                  <a:srgbClr val="FF0000"/>
                </a:solidFill>
                <a:latin typeface="+mn-lt"/>
              </a:rPr>
              <a:t>ch </a:t>
            </a:r>
            <a:r>
              <a:rPr lang="vi-VN" sz="1600" dirty="0">
                <a:latin typeface="+mn-lt"/>
              </a:rPr>
              <a:t>ợ    </a:t>
            </a:r>
            <a:r>
              <a:rPr lang="vi-VN" sz="1600" b="1" dirty="0">
                <a:solidFill>
                  <a:srgbClr val="FF0000"/>
                </a:solidFill>
                <a:latin typeface="+mn-lt"/>
              </a:rPr>
              <a:t>tr </a:t>
            </a:r>
            <a:r>
              <a:rPr lang="vi-VN" sz="1600" dirty="0">
                <a:latin typeface="+mn-lt"/>
              </a:rPr>
              <a:t>ời mưa</a:t>
            </a:r>
          </a:p>
          <a:p>
            <a:pPr algn="ctr">
              <a:lnSpc>
                <a:spcPct val="200000"/>
              </a:lnSpc>
            </a:pPr>
            <a:r>
              <a:rPr lang="vi-VN" sz="1600" dirty="0">
                <a:latin typeface="+mn-lt"/>
              </a:rPr>
              <a:t>Cái tôm cái tép đi đưa bà còng.</a:t>
            </a:r>
          </a:p>
          <a:p>
            <a:pPr algn="ctr">
              <a:lnSpc>
                <a:spcPct val="200000"/>
              </a:lnSpc>
            </a:pPr>
            <a:r>
              <a:rPr lang="vi-VN" sz="1600" dirty="0">
                <a:latin typeface="+mn-lt"/>
              </a:rPr>
              <a:t>Đưa bà đến quãng đường cong</a:t>
            </a:r>
          </a:p>
          <a:p>
            <a:pPr algn="ctr">
              <a:lnSpc>
                <a:spcPct val="150000"/>
              </a:lnSpc>
            </a:pPr>
            <a:r>
              <a:rPr lang="vi-VN" sz="1600" dirty="0">
                <a:latin typeface="+mn-lt"/>
              </a:rPr>
              <a:t>Đưa bà vào tận ngõ    </a:t>
            </a:r>
            <a:r>
              <a:rPr lang="vi-VN" sz="1600" b="1" dirty="0">
                <a:solidFill>
                  <a:srgbClr val="FF0000"/>
                </a:solidFill>
                <a:latin typeface="+mn-lt"/>
              </a:rPr>
              <a:t>tr </a:t>
            </a:r>
            <a:r>
              <a:rPr lang="vi-VN" sz="1600" dirty="0">
                <a:latin typeface="+mn-lt"/>
              </a:rPr>
              <a:t>ong nhà bà.</a:t>
            </a:r>
          </a:p>
          <a:p>
            <a:pPr algn="r">
              <a:lnSpc>
                <a:spcPct val="150000"/>
              </a:lnSpc>
            </a:pPr>
            <a:r>
              <a:rPr lang="vi-VN" sz="1600" i="1" dirty="0">
                <a:latin typeface="+mn-lt"/>
              </a:rPr>
              <a:t>(Ca dao)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88499A-6553-4146-8F15-35E2B76823B7}"/>
              </a:ext>
            </a:extLst>
          </p:cNvPr>
          <p:cNvGrpSpPr/>
          <p:nvPr/>
        </p:nvGrpSpPr>
        <p:grpSpPr>
          <a:xfrm>
            <a:off x="2077340" y="2576318"/>
            <a:ext cx="236145" cy="360000"/>
            <a:chOff x="7507111" y="2996098"/>
            <a:chExt cx="417689" cy="41768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950A070-7DA0-431A-97C5-D323AB10926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67F91BF-EB01-4B6A-9963-38718A7E1750}"/>
                </a:ext>
              </a:extLst>
            </p:cNvPr>
            <p:cNvCxnSpPr>
              <a:stCxn id="25" idx="0"/>
              <a:endCxn id="25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351B638-169B-4091-BE46-0FEDFF750A47}"/>
                </a:ext>
              </a:extLst>
            </p:cNvPr>
            <p:cNvCxnSpPr>
              <a:stCxn id="25" idx="3"/>
              <a:endCxn id="25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C8934B-D1CA-4871-B4C6-03769E7D59F0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A4E645-43D0-44CA-8E46-4E74B573BF9C}"/>
              </a:ext>
            </a:extLst>
          </p:cNvPr>
          <p:cNvGrpSpPr/>
          <p:nvPr/>
        </p:nvGrpSpPr>
        <p:grpSpPr>
          <a:xfrm>
            <a:off x="2540732" y="2581480"/>
            <a:ext cx="236145" cy="360000"/>
            <a:chOff x="7507111" y="2996098"/>
            <a:chExt cx="417689" cy="41768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7B8B99-9DD9-4AF6-ACD6-FA7FF9778A1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1DC386-E1D0-4A9B-A09D-96410FC0238E}"/>
                </a:ext>
              </a:extLst>
            </p:cNvPr>
            <p:cNvCxnSpPr>
              <a:stCxn id="18" idx="0"/>
              <a:endCxn id="1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0005645-8CCB-4036-B0BA-B6BB02E91CAE}"/>
                </a:ext>
              </a:extLst>
            </p:cNvPr>
            <p:cNvCxnSpPr>
              <a:stCxn id="18" idx="3"/>
              <a:endCxn id="1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3A7A73A-BAA7-4080-BCE4-DE8B7CB072D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354C807-5B08-48DC-8893-9A8B568B8C9D}"/>
              </a:ext>
            </a:extLst>
          </p:cNvPr>
          <p:cNvGrpSpPr/>
          <p:nvPr/>
        </p:nvGrpSpPr>
        <p:grpSpPr>
          <a:xfrm>
            <a:off x="2516446" y="3961427"/>
            <a:ext cx="236145" cy="360000"/>
            <a:chOff x="7507111" y="2996098"/>
            <a:chExt cx="417689" cy="41768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A748FF3-0F4D-4802-898C-AE285FE7760B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2FA6085-ACDD-4347-B278-1CAE1287399A}"/>
                </a:ext>
              </a:extLst>
            </p:cNvPr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8D71E7D-5863-415E-A497-6AFDB3593237}"/>
                </a:ext>
              </a:extLst>
            </p:cNvPr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F460798-131E-4D2A-998A-781F5FD772C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ontrols>
      <mc:AlternateContent xmlns:mc="http://schemas.openxmlformats.org/markup-compatibility/2006">
        <mc:Choice xmlns:v="urn:schemas-microsoft-com:vml" Requires="v">
          <p:control spid="1030" name="TextBox1" r:id="rId2" imgW="5562720" imgH="419040"/>
        </mc:Choice>
        <mc:Fallback>
          <p:control name="TextBox1" r:id="rId2" imgW="5562720" imgH="419040">
            <p:pic>
              <p:nvPicPr>
                <p:cNvPr id="8" name="TextBox1">
                  <a:extLst>
                    <a:ext uri="{FF2B5EF4-FFF2-40B4-BE49-F238E27FC236}">
                      <a16:creationId xmlns:a16="http://schemas.microsoft.com/office/drawing/2014/main" id="{AAB54487-2CC8-4E9E-9355-0DED6DDA651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7470" y="1289582"/>
                  <a:ext cx="5562600" cy="41592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5046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21" grpId="0"/>
      <p:bldP spid="2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061820-CF74-4B53-B222-43994ED29F41}"/>
              </a:ext>
            </a:extLst>
          </p:cNvPr>
          <p:cNvSpPr/>
          <p:nvPr/>
        </p:nvSpPr>
        <p:spPr>
          <a:xfrm>
            <a:off x="398464" y="233882"/>
            <a:ext cx="5296272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b. </a:t>
            </a:r>
            <a:r>
              <a:rPr lang="vi-VN" sz="2000" dirty="0">
                <a:latin typeface="UTM Avo" panose="02040603050506020204" pitchFamily="18" charset="0"/>
              </a:rPr>
              <a:t>Tìm tiếng chứa </a:t>
            </a:r>
            <a:r>
              <a:rPr lang="vi-VN" sz="2000" b="1" i="1" dirty="0">
                <a:latin typeface="UTM Avo" panose="02040603050506020204" pitchFamily="18" charset="0"/>
              </a:rPr>
              <a:t>iu </a:t>
            </a:r>
            <a:r>
              <a:rPr lang="vi-VN" sz="2000" dirty="0">
                <a:latin typeface="UTM Avo" panose="02040603050506020204" pitchFamily="18" charset="0"/>
              </a:rPr>
              <a:t>hoặc </a:t>
            </a:r>
            <a:r>
              <a:rPr lang="vi-VN" sz="2000" b="1" i="1" dirty="0">
                <a:latin typeface="UTM Avo" panose="02040603050506020204" pitchFamily="18" charset="0"/>
              </a:rPr>
              <a:t>iêu </a:t>
            </a:r>
            <a:r>
              <a:rPr lang="vi-VN" sz="2000" dirty="0">
                <a:latin typeface="UTM Avo" panose="02040603050506020204" pitchFamily="18" charset="0"/>
              </a:rPr>
              <a:t>thay cho ô vuông.</a:t>
            </a:r>
            <a:endParaRPr lang="vi-VN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668DA3-C113-45F0-A69B-44D8EDD9B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4224"/>
          <a:stretch/>
        </p:blipFill>
        <p:spPr>
          <a:xfrm>
            <a:off x="544400" y="1235393"/>
            <a:ext cx="2575218" cy="11909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459CF7-B75F-4575-9469-9CB95E6F26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76" r="32015"/>
          <a:stretch/>
        </p:blipFill>
        <p:spPr>
          <a:xfrm>
            <a:off x="3618754" y="899300"/>
            <a:ext cx="2694846" cy="1428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82E44C-A2BD-4D64-9A34-8673C3ECC4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32" r="459"/>
          <a:stretch/>
        </p:blipFill>
        <p:spPr>
          <a:xfrm>
            <a:off x="2031533" y="2717139"/>
            <a:ext cx="2794934" cy="14817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24E610-B5CA-476B-8644-88B84E40DA7C}"/>
              </a:ext>
            </a:extLst>
          </p:cNvPr>
          <p:cNvSpPr/>
          <p:nvPr/>
        </p:nvSpPr>
        <p:spPr>
          <a:xfrm>
            <a:off x="1308468" y="2472177"/>
            <a:ext cx="1047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latin typeface="UTM Avo" panose="02040603050506020204" pitchFamily="18" charset="0"/>
              </a:rPr>
              <a:t> cái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rìu</a:t>
            </a:r>
            <a:endParaRPr lang="vi-VN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3A31BE-09E5-46FE-93C5-90AFFC45ABB9}"/>
              </a:ext>
            </a:extLst>
          </p:cNvPr>
          <p:cNvSpPr/>
          <p:nvPr/>
        </p:nvSpPr>
        <p:spPr>
          <a:xfrm>
            <a:off x="4604327" y="2472177"/>
            <a:ext cx="1234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latin typeface="UTM Avo" panose="02040603050506020204" pitchFamily="18" charset="0"/>
              </a:rPr>
              <a:t> hạt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tiêu</a:t>
            </a:r>
            <a:endParaRPr lang="vi-VN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66987-4BEB-4998-A7DF-BB72FA35E911}"/>
              </a:ext>
            </a:extLst>
          </p:cNvPr>
          <p:cNvSpPr/>
          <p:nvPr/>
        </p:nvSpPr>
        <p:spPr>
          <a:xfrm>
            <a:off x="2715237" y="4198883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latin typeface="UTM Avo" panose="02040603050506020204" pitchFamily="18" charset="0"/>
              </a:rPr>
              <a:t> hạt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điều</a:t>
            </a:r>
            <a:endParaRPr lang="vi-VN" sz="2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8C620F-1188-4B73-B668-4C6681D3D200}"/>
              </a:ext>
            </a:extLst>
          </p:cNvPr>
          <p:cNvGrpSpPr/>
          <p:nvPr/>
        </p:nvGrpSpPr>
        <p:grpSpPr>
          <a:xfrm>
            <a:off x="1820877" y="2398891"/>
            <a:ext cx="534673" cy="400110"/>
            <a:chOff x="7507111" y="2996098"/>
            <a:chExt cx="417689" cy="41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FC49A3-5154-4B67-BE1E-C492B97D3614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A6514ED-26C7-467F-958C-7808D27FD125}"/>
                </a:ext>
              </a:extLst>
            </p:cNvPr>
            <p:cNvCxnSpPr>
              <a:stCxn id="11" idx="0"/>
              <a:endCxn id="1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9FF6D4-01F1-4DA1-8A8D-D0321C00782F}"/>
                </a:ext>
              </a:extLst>
            </p:cNvPr>
            <p:cNvCxnSpPr>
              <a:stCxn id="11" idx="3"/>
              <a:endCxn id="1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AC63ADE-D1B7-465D-BA47-6C9B02301324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866FAA-9D50-43AB-B7F5-260082A8E291}"/>
              </a:ext>
            </a:extLst>
          </p:cNvPr>
          <p:cNvGrpSpPr/>
          <p:nvPr/>
        </p:nvGrpSpPr>
        <p:grpSpPr>
          <a:xfrm>
            <a:off x="5144530" y="2427647"/>
            <a:ext cx="538027" cy="400110"/>
            <a:chOff x="7507111" y="2996098"/>
            <a:chExt cx="417689" cy="41768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9F73C5-3236-4E42-BABE-D761E069A7E5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7C1DADD-5834-4BD9-B44E-8338F8A1763A}"/>
                </a:ext>
              </a:extLst>
            </p:cNvPr>
            <p:cNvCxnSpPr>
              <a:stCxn id="16" idx="0"/>
              <a:endCxn id="1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9BCECE1-D2B0-4D8E-A417-BD7666C77AC2}"/>
                </a:ext>
              </a:extLst>
            </p:cNvPr>
            <p:cNvCxnSpPr>
              <a:stCxn id="16" idx="3"/>
              <a:endCxn id="1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042DF8-3F10-4901-B913-44C0C4D72C9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D545A0D-6877-4CA7-9E60-5D1FBD51F616}"/>
              </a:ext>
            </a:extLst>
          </p:cNvPr>
          <p:cNvGrpSpPr/>
          <p:nvPr/>
        </p:nvGrpSpPr>
        <p:grpSpPr>
          <a:xfrm>
            <a:off x="3248230" y="4187930"/>
            <a:ext cx="538027" cy="400110"/>
            <a:chOff x="7507111" y="2996098"/>
            <a:chExt cx="417689" cy="41768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1F8D9AF-CB26-4D50-8797-D1ED2FD95F3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9A667A0-6B23-41DA-9750-B39583447713}"/>
                </a:ext>
              </a:extLst>
            </p:cNvPr>
            <p:cNvCxnSpPr>
              <a:stCxn id="21" idx="0"/>
              <a:endCxn id="2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ECE42DA-0F35-470C-BBEF-69A198F645C1}"/>
                </a:ext>
              </a:extLst>
            </p:cNvPr>
            <p:cNvCxnSpPr>
              <a:stCxn id="21" idx="3"/>
              <a:endCxn id="2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28B968A-0BDC-4AFA-AF63-FA05D49774B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428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3811</TotalTime>
  <Words>230</Words>
  <Application>Microsoft Office PowerPoint</Application>
  <PresentationFormat>Custom</PresentationFormat>
  <Paragraphs>39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Kalam</vt:lpstr>
      <vt:lpstr>Montserrat</vt:lpstr>
      <vt:lpstr>DFPOP1-W9</vt:lpstr>
      <vt:lpstr>UTM Cookies</vt:lpstr>
      <vt:lpstr>Arial</vt:lpstr>
      <vt:lpstr>Times New Roman</vt:lpstr>
      <vt:lpstr>Calibri Light</vt:lpstr>
      <vt:lpstr>Calibri</vt:lpstr>
      <vt:lpstr>UTM Avo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MAIHUNG</cp:lastModifiedBy>
  <cp:revision>261</cp:revision>
  <dcterms:modified xsi:type="dcterms:W3CDTF">2025-04-20T03:39:44Z</dcterms:modified>
</cp:coreProperties>
</file>