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2" r:id="rId2"/>
    <p:sldId id="257" r:id="rId3"/>
    <p:sldId id="261" r:id="rId4"/>
    <p:sldId id="262" r:id="rId5"/>
    <p:sldId id="263" r:id="rId6"/>
    <p:sldId id="290" r:id="rId7"/>
    <p:sldId id="291" r:id="rId8"/>
    <p:sldId id="292" r:id="rId9"/>
    <p:sldId id="293" r:id="rId10"/>
    <p:sldId id="294" r:id="rId11"/>
    <p:sldId id="295" r:id="rId12"/>
    <p:sldId id="269"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7" d="100"/>
          <a:sy n="87" d="100"/>
        </p:scale>
        <p:origin x="135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CB339-7D5D-404D-A990-DBA6D5D6EBDD}" type="datetimeFigureOut">
              <a:rPr lang="en-US" smtClean="0"/>
              <a:t>4/20/2025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66DF7-84C4-4117-994B-14FB09DF49AB}" type="slidenum">
              <a:rPr lang="en-US" smtClean="0"/>
              <a:t>‹#›</a:t>
            </a:fld>
            <a:endParaRPr lang="en-US"/>
          </a:p>
        </p:txBody>
      </p:sp>
    </p:spTree>
    <p:extLst>
      <p:ext uri="{BB962C8B-B14F-4D97-AF65-F5344CB8AC3E}">
        <p14:creationId xmlns:p14="http://schemas.microsoft.com/office/powerpoint/2010/main" val="209492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85058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5614DF-D5FA-44FD-8D53-1FA84DE0A0A8}"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346709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614DF-D5FA-44FD-8D53-1FA84DE0A0A8}"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8887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614DF-D5FA-44FD-8D53-1FA84DE0A0A8}"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256244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614DF-D5FA-44FD-8D53-1FA84DE0A0A8}"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34114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614DF-D5FA-44FD-8D53-1FA84DE0A0A8}"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83050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5614DF-D5FA-44FD-8D53-1FA84DE0A0A8}"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88297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5614DF-D5FA-44FD-8D53-1FA84DE0A0A8}"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323701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5614DF-D5FA-44FD-8D53-1FA84DE0A0A8}"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57274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614DF-D5FA-44FD-8D53-1FA84DE0A0A8}"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324389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614DF-D5FA-44FD-8D53-1FA84DE0A0A8}"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37694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614DF-D5FA-44FD-8D53-1FA84DE0A0A8}"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06476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614DF-D5FA-44FD-8D53-1FA84DE0A0A8}" type="datetimeFigureOut">
              <a:rPr lang="en-US" smtClean="0"/>
              <a:t>4/20/2025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1C065-D557-4F1C-AEF7-FF052F924E64}" type="slidenum">
              <a:rPr lang="en-US" smtClean="0"/>
              <a:t>‹#›</a:t>
            </a:fld>
            <a:endParaRPr lang="en-US"/>
          </a:p>
        </p:txBody>
      </p:sp>
    </p:spTree>
    <p:extLst>
      <p:ext uri="{BB962C8B-B14F-4D97-AF65-F5344CB8AC3E}">
        <p14:creationId xmlns:p14="http://schemas.microsoft.com/office/powerpoint/2010/main" val="414475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749">
              <a:defRPr/>
            </a:pPr>
            <a:endParaRPr lang="en-US" sz="1350" dirty="0">
              <a:solidFill>
                <a:prstClr val="black"/>
              </a:solidFill>
              <a:latin typeface="DFPOP1-W9"/>
            </a:endParaRPr>
          </a:p>
        </p:txBody>
      </p:sp>
      <p:sp>
        <p:nvSpPr>
          <p:cNvPr id="5" name="TextBox 4"/>
          <p:cNvSpPr txBox="1"/>
          <p:nvPr/>
        </p:nvSpPr>
        <p:spPr>
          <a:xfrm>
            <a:off x="-76199" y="1943476"/>
            <a:ext cx="9189777" cy="1077218"/>
          </a:xfrm>
          <a:prstGeom prst="rect">
            <a:avLst/>
          </a:prstGeom>
          <a:noFill/>
        </p:spPr>
        <p:txBody>
          <a:bodyPr wrap="square">
            <a:spAutoFit/>
          </a:bodyPr>
          <a:lstStyle/>
          <a:p>
            <a:pPr algn="ctr" defTabSz="514325">
              <a:defRPr/>
            </a:pPr>
            <a:r>
              <a:rPr lang="en-US" sz="3200" b="1" dirty="0">
                <a:solidFill>
                  <a:srgbClr val="FF0000"/>
                </a:solidFill>
                <a:latin typeface="Times New Roman" panose="02020603050405020304" pitchFamily="18" charset="0"/>
                <a:cs typeface="Times New Roman" panose="02020603050405020304" pitchFamily="18" charset="0"/>
              </a:rPr>
              <a:t>CHÀO MỪNG </a:t>
            </a:r>
          </a:p>
          <a:p>
            <a:pPr algn="ctr" defTabSz="514325">
              <a:defRPr/>
            </a:pPr>
            <a:r>
              <a:rPr lang="en-US" sz="32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3200" b="1" dirty="0">
              <a:solidFill>
                <a:srgbClr val="FF0000"/>
              </a:solidFill>
              <a:latin typeface="+mj-lt"/>
              <a:cs typeface="Times New Roman" panose="02020603050405020304" pitchFamily="18" charset="0"/>
            </a:endParaRPr>
          </a:p>
        </p:txBody>
      </p:sp>
      <p:sp>
        <p:nvSpPr>
          <p:cNvPr id="6" name="TextBox 5"/>
          <p:cNvSpPr txBox="1"/>
          <p:nvPr/>
        </p:nvSpPr>
        <p:spPr>
          <a:xfrm>
            <a:off x="2752996" y="1141369"/>
            <a:ext cx="5303216" cy="415498"/>
          </a:xfrm>
          <a:prstGeom prst="rect">
            <a:avLst/>
          </a:prstGeom>
          <a:noFill/>
        </p:spPr>
        <p:txBody>
          <a:bodyPr wrap="square">
            <a:spAutoFit/>
          </a:bodyPr>
          <a:lstStyle/>
          <a:p>
            <a:pPr defTabSz="514325">
              <a:defRPr/>
            </a:pPr>
            <a:r>
              <a:rPr lang="en-US" sz="21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219202" y="3210075"/>
            <a:ext cx="6379889" cy="461665"/>
          </a:xfrm>
          <a:prstGeom prst="rect">
            <a:avLst/>
          </a:prstGeom>
          <a:noFill/>
        </p:spPr>
        <p:txBody>
          <a:bodyPr wrap="square">
            <a:spAutoFit/>
          </a:bodyPr>
          <a:lstStyle/>
          <a:p>
            <a:pPr algn="ctr" defTabSz="514325">
              <a:defRPr/>
            </a:pPr>
            <a:r>
              <a:rPr lang="en-US" sz="2400" b="1" dirty="0" err="1">
                <a:solidFill>
                  <a:srgbClr val="FF0000"/>
                </a:solidFill>
                <a:latin typeface="Times New Roman" panose="02020603050405020304" pitchFamily="18" charset="0"/>
                <a:cs typeface="Times New Roman" panose="02020603050405020304" pitchFamily="18" charset="0"/>
              </a:rPr>
              <a:t>Môn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Lớp</a:t>
            </a:r>
            <a:r>
              <a:rPr lang="en-US" sz="24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23843"/>
            <a:ext cx="9147651" cy="1017677"/>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77100"/>
            <a:ext cx="3246578" cy="1017677"/>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1378" y="4103630"/>
            <a:ext cx="1854447" cy="2718581"/>
          </a:xfrm>
          <a:prstGeom prst="rect">
            <a:avLst/>
          </a:prstGeom>
        </p:spPr>
      </p:pic>
      <p:sp>
        <p:nvSpPr>
          <p:cNvPr id="12" name="TextBox 11"/>
          <p:cNvSpPr txBox="1"/>
          <p:nvPr/>
        </p:nvSpPr>
        <p:spPr>
          <a:xfrm>
            <a:off x="1328745" y="4103630"/>
            <a:ext cx="6379889" cy="461665"/>
          </a:xfrm>
          <a:prstGeom prst="rect">
            <a:avLst/>
          </a:prstGeom>
          <a:noFill/>
        </p:spPr>
        <p:txBody>
          <a:bodyPr wrap="square">
            <a:spAutoFit/>
          </a:bodyPr>
          <a:lstStyle/>
          <a:p>
            <a:pPr algn="ctr" defTabSz="514325">
              <a:defRPr/>
            </a:pPr>
            <a:r>
              <a:rPr lang="en-US" sz="2400" b="1" dirty="0" err="1">
                <a:solidFill>
                  <a:srgbClr val="FF0000"/>
                </a:solidFill>
                <a:latin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Thị</a:t>
            </a:r>
            <a:r>
              <a:rPr lang="en-US" sz="24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34488387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Hexagon 6">
            <a:extLst>
              <a:ext uri="{FF2B5EF4-FFF2-40B4-BE49-F238E27FC236}">
                <a16:creationId xmlns:a16="http://schemas.microsoft.com/office/drawing/2014/main" id="{656B7EDA-4DEE-44AD-9FC2-7177221356BC}"/>
              </a:ext>
            </a:extLst>
          </p:cNvPr>
          <p:cNvSpPr/>
          <p:nvPr/>
        </p:nvSpPr>
        <p:spPr>
          <a:xfrm>
            <a:off x="627099" y="1056606"/>
            <a:ext cx="7889802"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9663B6F-FE68-42C6-84A9-CF98FA406047}"/>
              </a:ext>
            </a:extLst>
          </p:cNvPr>
          <p:cNvSpPr txBox="1"/>
          <p:nvPr/>
        </p:nvSpPr>
        <p:spPr>
          <a:xfrm>
            <a:off x="878598" y="1269509"/>
            <a:ext cx="7509826" cy="1200329"/>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lang="vi-VN" altLang="zh-CN" sz="3600" dirty="0">
                <a:solidFill>
                  <a:srgbClr val="FF0000"/>
                </a:solidFill>
                <a:latin typeface="Times New Roman" pitchFamily="18" charset="0"/>
                <a:ea typeface="Arial-Rounded" panose="020B0500000000000000" pitchFamily="34" charset="0"/>
                <a:cs typeface="Times New Roman" pitchFamily="18" charset="0"/>
                <a:sym typeface="+mn-lt"/>
              </a:rPr>
              <a:t>3</a:t>
            </a: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lang="vi-VN" altLang="zh-CN" sz="3600" dirty="0">
                <a:solidFill>
                  <a:srgbClr val="FF0000"/>
                </a:solidFill>
                <a:latin typeface="Times New Roman" pitchFamily="18" charset="0"/>
                <a:ea typeface="Arial-Rounded" panose="020B0500000000000000" pitchFamily="34" charset="0"/>
                <a:cs typeface="Times New Roman" pitchFamily="18" charset="0"/>
                <a:sym typeface="+mn-lt"/>
              </a:rPr>
              <a:t>San hô dưới đáy biển được so sánh với những gì?</a:t>
            </a:r>
            <a:endPar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
        <p:nvSpPr>
          <p:cNvPr id="5" name="TextBox 4"/>
          <p:cNvSpPr txBox="1"/>
          <p:nvPr/>
        </p:nvSpPr>
        <p:spPr>
          <a:xfrm>
            <a:off x="762233" y="5661248"/>
            <a:ext cx="2225289" cy="584775"/>
          </a:xfrm>
          <a:prstGeom prst="rect">
            <a:avLst/>
          </a:prstGeom>
          <a:noFill/>
        </p:spPr>
        <p:txBody>
          <a:bodyPr wrap="none" rtlCol="0">
            <a:spAutoFit/>
          </a:bodyPr>
          <a:lstStyle/>
          <a:p>
            <a:r>
              <a:rPr lang="vi-VN" sz="3200" dirty="0">
                <a:latin typeface="+mj-lt"/>
              </a:rPr>
              <a:t>San hô biển.</a:t>
            </a:r>
            <a:endParaRPr lang="en-US" sz="3200"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598" y="2469838"/>
            <a:ext cx="7293802" cy="3191410"/>
          </a:xfrm>
          <a:prstGeom prst="rect">
            <a:avLst/>
          </a:prstGeom>
        </p:spPr>
      </p:pic>
    </p:spTree>
    <p:extLst>
      <p:ext uri="{BB962C8B-B14F-4D97-AF65-F5344CB8AC3E}">
        <p14:creationId xmlns:p14="http://schemas.microsoft.com/office/powerpoint/2010/main" val="317198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Hexagon 6">
            <a:extLst>
              <a:ext uri="{FF2B5EF4-FFF2-40B4-BE49-F238E27FC236}">
                <a16:creationId xmlns:a16="http://schemas.microsoft.com/office/drawing/2014/main" id="{656B7EDA-4DEE-44AD-9FC2-7177221356BC}"/>
              </a:ext>
            </a:extLst>
          </p:cNvPr>
          <p:cNvSpPr/>
          <p:nvPr/>
        </p:nvSpPr>
        <p:spPr>
          <a:xfrm>
            <a:off x="465442" y="2133753"/>
            <a:ext cx="7889802"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9663B6F-FE68-42C6-84A9-CF98FA406047}"/>
              </a:ext>
            </a:extLst>
          </p:cNvPr>
          <p:cNvSpPr txBox="1"/>
          <p:nvPr/>
        </p:nvSpPr>
        <p:spPr>
          <a:xfrm>
            <a:off x="845418" y="2291160"/>
            <a:ext cx="7509826" cy="1200329"/>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lang="vi-VN" altLang="zh-CN" sz="3600" noProof="0" dirty="0">
                <a:solidFill>
                  <a:srgbClr val="FF0000"/>
                </a:solidFill>
                <a:latin typeface="Times New Roman" pitchFamily="18" charset="0"/>
                <a:ea typeface="Arial-Rounded" panose="020B0500000000000000" pitchFamily="34" charset="0"/>
                <a:cs typeface="Times New Roman" pitchFamily="18" charset="0"/>
                <a:sym typeface="+mn-lt"/>
              </a:rPr>
              <a:t>4</a:t>
            </a: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a:t>
            </a:r>
            <a:r>
              <a:rPr kumimoji="0" lang="vi-VN"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Sau</a:t>
            </a:r>
            <a:r>
              <a:rPr kumimoji="0" lang="vi-VN" altLang="zh-CN" sz="3600" b="0"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bài đọc, em biết thêm điều gì về biển ở Trường Sa?</a:t>
            </a: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p>
        </p:txBody>
      </p:sp>
    </p:spTree>
    <p:extLst>
      <p:ext uri="{BB962C8B-B14F-4D97-AF65-F5344CB8AC3E}">
        <p14:creationId xmlns:p14="http://schemas.microsoft.com/office/powerpoint/2010/main" val="169818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1379388" y="123232"/>
            <a:ext cx="3072153" cy="77891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0" cap="none" spc="0" normalizeH="0" baseline="0" noProof="0" dirty="0">
                <a:ln>
                  <a:noFill/>
                </a:ln>
                <a:solidFill>
                  <a:schemeClr val="bg1"/>
                </a:solidFill>
                <a:effectLst/>
                <a:uLnTx/>
                <a:uFillTx/>
                <a:cs typeface="Times New Roman" panose="02020603050405020304" pitchFamily="18" charset="0"/>
              </a:rPr>
              <a:t>Luyện tập</a:t>
            </a:r>
            <a:endParaRPr kumimoji="0" lang="en-US" sz="4800" b="0" i="0" u="none" strike="noStrike" kern="0" cap="none" spc="0" normalizeH="0" baseline="0" noProof="0" dirty="0">
              <a:ln>
                <a:noFill/>
              </a:ln>
              <a:solidFill>
                <a:schemeClr val="bg1"/>
              </a:solidFill>
              <a:effectLst/>
              <a:uLnTx/>
              <a:uFillTx/>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384907" y="1617119"/>
            <a:ext cx="7889802" cy="1515145"/>
          </a:xfrm>
          <a:prstGeom prst="hexagon">
            <a:avLst/>
          </a:prstGeom>
          <a:solidFill>
            <a:srgbClr val="92D050"/>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E49D0B-9D2F-4FDD-A935-A55E32B03199}"/>
              </a:ext>
            </a:extLst>
          </p:cNvPr>
          <p:cNvSpPr txBox="1"/>
          <p:nvPr/>
        </p:nvSpPr>
        <p:spPr>
          <a:xfrm>
            <a:off x="943877" y="1836082"/>
            <a:ext cx="7015328" cy="1200329"/>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lang="vi-VN" altLang="zh-CN" sz="3600" b="1"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1</a:t>
            </a:r>
            <a:r>
              <a:rPr kumimoji="0" lang="en-US" altLang="zh-CN" sz="3600" b="1"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vi-VN" altLang="zh-CN" sz="3600" b="1"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Tìm</a:t>
            </a:r>
            <a:r>
              <a:rPr kumimoji="0" lang="vi-VN" altLang="zh-CN" sz="3600" b="1" i="1"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những từ chỉ đặc điểm trong các từ dưới đây?</a:t>
            </a:r>
            <a:endParaRPr kumimoji="0" lang="zh-CN" altLang="en-US" sz="3600" b="1"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11" name="18">
            <a:extLst>
              <a:ext uri="{FF2B5EF4-FFF2-40B4-BE49-F238E27FC236}">
                <a16:creationId xmlns:a16="http://schemas.microsoft.com/office/drawing/2014/main" id="{E197C50A-5293-4975-8C45-BE86E80C60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157" y="-37585"/>
            <a:ext cx="1489806" cy="1813130"/>
          </a:xfrm>
          <a:prstGeom prst="rect">
            <a:avLst/>
          </a:prstGeom>
        </p:spPr>
      </p:pic>
      <p:pic>
        <p:nvPicPr>
          <p:cNvPr id="16"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581872"/>
            <a:ext cx="7304076" cy="295232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1363" y="3801616"/>
            <a:ext cx="1234765"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đảo</a:t>
            </a:r>
            <a:endParaRPr lang="en-US" sz="3200" dirty="0">
              <a:solidFill>
                <a:schemeClr val="tx1"/>
              </a:solidFill>
              <a:latin typeface="Times New Roman" pitchFamily="18" charset="0"/>
              <a:cs typeface="Times New Roman" pitchFamily="18" charset="0"/>
            </a:endParaRPr>
          </a:p>
        </p:txBody>
      </p:sp>
      <p:sp>
        <p:nvSpPr>
          <p:cNvPr id="18" name="Rounded Rectangle 17"/>
          <p:cNvSpPr/>
          <p:nvPr/>
        </p:nvSpPr>
        <p:spPr>
          <a:xfrm>
            <a:off x="1403649" y="3803468"/>
            <a:ext cx="1234765"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biển</a:t>
            </a:r>
            <a:endParaRPr lang="en-US" sz="3200" dirty="0">
              <a:solidFill>
                <a:schemeClr val="tx1"/>
              </a:solidFill>
              <a:latin typeface="Times New Roman" pitchFamily="18" charset="0"/>
              <a:cs typeface="Times New Roman" pitchFamily="18" charset="0"/>
            </a:endParaRPr>
          </a:p>
        </p:txBody>
      </p:sp>
      <p:sp>
        <p:nvSpPr>
          <p:cNvPr id="19" name="Rounded Rectangle 18"/>
          <p:cNvSpPr/>
          <p:nvPr/>
        </p:nvSpPr>
        <p:spPr>
          <a:xfrm>
            <a:off x="2771800" y="3801616"/>
            <a:ext cx="141744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rực rỡ</a:t>
            </a:r>
            <a:endParaRPr lang="en-US" sz="3200" dirty="0">
              <a:solidFill>
                <a:schemeClr val="tx1"/>
              </a:solidFill>
              <a:latin typeface="Times New Roman" pitchFamily="18" charset="0"/>
              <a:cs typeface="Times New Roman" pitchFamily="18" charset="0"/>
            </a:endParaRPr>
          </a:p>
        </p:txBody>
      </p:sp>
      <p:sp>
        <p:nvSpPr>
          <p:cNvPr id="20" name="Rounded Rectangle 19"/>
          <p:cNvSpPr/>
          <p:nvPr/>
        </p:nvSpPr>
        <p:spPr>
          <a:xfrm>
            <a:off x="4329808" y="3801193"/>
            <a:ext cx="1791112"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khổng lồ</a:t>
            </a:r>
            <a:endParaRPr lang="en-US" sz="3200" dirty="0">
              <a:solidFill>
                <a:schemeClr val="tx1"/>
              </a:solidFill>
              <a:latin typeface="Times New Roman" pitchFamily="18" charset="0"/>
              <a:cs typeface="Times New Roman" pitchFamily="18" charset="0"/>
            </a:endParaRPr>
          </a:p>
        </p:txBody>
      </p:sp>
      <p:sp>
        <p:nvSpPr>
          <p:cNvPr id="21" name="Rounded Rectangle 20"/>
          <p:cNvSpPr/>
          <p:nvPr/>
        </p:nvSpPr>
        <p:spPr>
          <a:xfrm>
            <a:off x="6239740" y="3803468"/>
            <a:ext cx="140167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san hô</a:t>
            </a:r>
            <a:endParaRPr lang="en-US" sz="3200" dirty="0">
              <a:solidFill>
                <a:schemeClr val="tx1"/>
              </a:solidFill>
              <a:latin typeface="Times New Roman" pitchFamily="18" charset="0"/>
              <a:cs typeface="Times New Roman" pitchFamily="18" charset="0"/>
            </a:endParaRPr>
          </a:p>
        </p:txBody>
      </p:sp>
      <p:sp>
        <p:nvSpPr>
          <p:cNvPr id="22" name="Rounded Rectangle 21"/>
          <p:cNvSpPr/>
          <p:nvPr/>
        </p:nvSpPr>
        <p:spPr>
          <a:xfrm>
            <a:off x="7804890" y="3789397"/>
            <a:ext cx="1234765"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đẹp</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9280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3"/>
                                        </p:tgtEl>
                                      </p:cBhvr>
                                    </p:animEffect>
                                    <p:anim calcmode="lin" valueType="num">
                                      <p:cBhvr>
                                        <p:cTn id="15" dur="1000"/>
                                        <p:tgtEl>
                                          <p:spTgt spid="3"/>
                                        </p:tgtEl>
                                        <p:attrNameLst>
                                          <p:attrName>ppt_x</p:attrName>
                                        </p:attrNameLst>
                                      </p:cBhvr>
                                      <p:tavLst>
                                        <p:tav tm="0">
                                          <p:val>
                                            <p:strVal val="ppt_x"/>
                                          </p:val>
                                        </p:tav>
                                        <p:tav tm="100000">
                                          <p:val>
                                            <p:strVal val="ppt_x"/>
                                          </p:val>
                                        </p:tav>
                                      </p:tavLst>
                                    </p:anim>
                                    <p:anim calcmode="lin" valueType="num">
                                      <p:cBhvr>
                                        <p:cTn id="16" dur="1000"/>
                                        <p:tgtEl>
                                          <p:spTgt spid="3"/>
                                        </p:tgtEl>
                                        <p:attrNameLst>
                                          <p:attrName>ppt_y</p:attrName>
                                        </p:attrNameLst>
                                      </p:cBhvr>
                                      <p:tavLst>
                                        <p:tav tm="0">
                                          <p:val>
                                            <p:strVal val="ppt_y"/>
                                          </p:val>
                                        </p:tav>
                                        <p:tav tm="100000">
                                          <p:val>
                                            <p:strVal val="ppt_y+.1"/>
                                          </p:val>
                                        </p:tav>
                                      </p:tavLst>
                                    </p:anim>
                                    <p:set>
                                      <p:cBhvr>
                                        <p:cTn id="17" dur="1" fill="hold">
                                          <p:stCondLst>
                                            <p:cond delay="9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grpId="0" nodeType="clickEffect">
                                  <p:stCondLst>
                                    <p:cond delay="0"/>
                                  </p:stCondLst>
                                  <p:childTnLst>
                                    <p:animEffect transition="out" filter="wipe(down)">
                                      <p:cBhvr>
                                        <p:cTn id="21" dur="180" accel="50000">
                                          <p:stCondLst>
                                            <p:cond delay="1820"/>
                                          </p:stCondLst>
                                        </p:cTn>
                                        <p:tgtEl>
                                          <p:spTgt spid="18"/>
                                        </p:tgtEl>
                                      </p:cBhvr>
                                    </p:animEffect>
                                    <p:anim calcmode="lin" valueType="num">
                                      <p:cBhvr>
                                        <p:cTn id="22"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29" dur="26">
                                          <p:stCondLst>
                                            <p:cond delay="620"/>
                                          </p:stCondLst>
                                        </p:cTn>
                                        <p:tgtEl>
                                          <p:spTgt spid="18"/>
                                        </p:tgtEl>
                                      </p:cBhvr>
                                      <p:to x="100000" y="60000"/>
                                    </p:animScale>
                                    <p:animScale>
                                      <p:cBhvr>
                                        <p:cTn id="30" dur="166" decel="50000">
                                          <p:stCondLst>
                                            <p:cond delay="64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set>
                                      <p:cBhvr>
                                        <p:cTn id="37" dur="1" fill="hold">
                                          <p:stCondLst>
                                            <p:cond delay="19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3" grpId="0" animBg="1"/>
      <p:bldP spid="18"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7">
            <a:extLst>
              <a:ext uri="{FF2B5EF4-FFF2-40B4-BE49-F238E27FC236}">
                <a16:creationId xmlns:a16="http://schemas.microsoft.com/office/drawing/2014/main" id="{CD266F93-4930-44EE-B40F-F068D42EC517}"/>
              </a:ext>
            </a:extLst>
          </p:cNvPr>
          <p:cNvSpPr txBox="1"/>
          <p:nvPr/>
        </p:nvSpPr>
        <p:spPr>
          <a:xfrm>
            <a:off x="2999250" y="1966099"/>
            <a:ext cx="4175795" cy="1200329"/>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nvGrpSpPr>
          <p:cNvPr id="14" name="Google Shape;184;p27">
            <a:extLst>
              <a:ext uri="{FF2B5EF4-FFF2-40B4-BE49-F238E27FC236}">
                <a16:creationId xmlns:a16="http://schemas.microsoft.com/office/drawing/2014/main" id="{296284C8-C3CC-4013-AE86-992F55FEE26F}"/>
              </a:ext>
            </a:extLst>
          </p:cNvPr>
          <p:cNvGrpSpPr/>
          <p:nvPr/>
        </p:nvGrpSpPr>
        <p:grpSpPr>
          <a:xfrm>
            <a:off x="270239" y="484039"/>
            <a:ext cx="203147"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554380" y="567004"/>
            <a:ext cx="203147"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844309" y="567004"/>
            <a:ext cx="203147"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5" name="Rectangle: Rounded Corners 5">
            <a:extLst>
              <a:ext uri="{FF2B5EF4-FFF2-40B4-BE49-F238E27FC236}">
                <a16:creationId xmlns:a16="http://schemas.microsoft.com/office/drawing/2014/main" id="{C95D50B3-48D8-489A-A21B-868C4A87EAFF}"/>
              </a:ext>
            </a:extLst>
          </p:cNvPr>
          <p:cNvSpPr/>
          <p:nvPr/>
        </p:nvSpPr>
        <p:spPr>
          <a:xfrm>
            <a:off x="1379388" y="123232"/>
            <a:ext cx="3072153" cy="77891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0" cap="none" spc="0" normalizeH="0" baseline="0" noProof="0" dirty="0">
                <a:ln>
                  <a:noFill/>
                </a:ln>
                <a:solidFill>
                  <a:schemeClr val="bg1"/>
                </a:solidFill>
                <a:effectLst/>
                <a:uLnTx/>
                <a:uFillTx/>
                <a:cs typeface="Times New Roman" panose="02020603050405020304" pitchFamily="18" charset="0"/>
              </a:rPr>
              <a:t>Luyện tập</a:t>
            </a:r>
            <a:endParaRPr kumimoji="0" lang="en-US" sz="4800" b="0" i="0" u="none" strike="noStrike" kern="0" cap="none" spc="0" normalizeH="0" baseline="0" noProof="0" dirty="0">
              <a:ln>
                <a:noFill/>
              </a:ln>
              <a:solidFill>
                <a:schemeClr val="bg1"/>
              </a:solidFill>
              <a:effectLst/>
              <a:uLnTx/>
              <a:uFillTx/>
              <a:cs typeface="Times New Roman" panose="02020603050405020304" pitchFamily="18" charset="0"/>
            </a:endParaRPr>
          </a:p>
        </p:txBody>
      </p:sp>
      <p:sp>
        <p:nvSpPr>
          <p:cNvPr id="46" name="Hexagon 45">
            <a:extLst>
              <a:ext uri="{FF2B5EF4-FFF2-40B4-BE49-F238E27FC236}">
                <a16:creationId xmlns:a16="http://schemas.microsoft.com/office/drawing/2014/main" id="{656B7EDA-4DEE-44AD-9FC2-7177221356BC}"/>
              </a:ext>
            </a:extLst>
          </p:cNvPr>
          <p:cNvSpPr/>
          <p:nvPr/>
        </p:nvSpPr>
        <p:spPr>
          <a:xfrm>
            <a:off x="384907" y="1617119"/>
            <a:ext cx="7889802" cy="1515145"/>
          </a:xfrm>
          <a:prstGeom prst="hexagon">
            <a:avLst/>
          </a:prstGeom>
          <a:solidFill>
            <a:srgbClr val="92D050"/>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3BE49D0B-9D2F-4FDD-A935-A55E32B03199}"/>
              </a:ext>
            </a:extLst>
          </p:cNvPr>
          <p:cNvSpPr txBox="1"/>
          <p:nvPr/>
        </p:nvSpPr>
        <p:spPr>
          <a:xfrm>
            <a:off x="943877" y="2051525"/>
            <a:ext cx="7015328" cy="646331"/>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lang="vi-VN" altLang="zh-CN" sz="3600" b="1" noProof="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2</a:t>
            </a:r>
            <a:r>
              <a:rPr kumimoji="0" lang="en-US" altLang="zh-CN" sz="3600" b="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lang="vi-VN" altLang="zh-C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Đặt một câu với từ vừa tìm được.</a:t>
            </a:r>
            <a:endParaRPr kumimoji="0" lang="zh-CN" altLang="en-US" sz="3600" b="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48" name="18">
            <a:extLst>
              <a:ext uri="{FF2B5EF4-FFF2-40B4-BE49-F238E27FC236}">
                <a16:creationId xmlns:a16="http://schemas.microsoft.com/office/drawing/2014/main" id="{E197C50A-5293-4975-8C45-BE86E80C60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157" y="-37585"/>
            <a:ext cx="1489806" cy="1813130"/>
          </a:xfrm>
          <a:prstGeom prst="rect">
            <a:avLst/>
          </a:prstGeom>
        </p:spPr>
      </p:pic>
    </p:spTree>
    <p:extLst>
      <p:ext uri="{BB962C8B-B14F-4D97-AF65-F5344CB8AC3E}">
        <p14:creationId xmlns:p14="http://schemas.microsoft.com/office/powerpoint/2010/main" val="3112322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4">
            <a:extLst>
              <a:ext uri="{FF2B5EF4-FFF2-40B4-BE49-F238E27FC236}">
                <a16:creationId xmlns:a16="http://schemas.microsoft.com/office/drawing/2014/main" id="{2186EBBF-DC48-4AB5-A27A-424B0FCE2637}"/>
              </a:ext>
            </a:extLst>
          </p:cNvPr>
          <p:cNvGrpSpPr/>
          <p:nvPr/>
        </p:nvGrpSpPr>
        <p:grpSpPr>
          <a:xfrm>
            <a:off x="2123729" y="1655171"/>
            <a:ext cx="4824536" cy="1845837"/>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928513"/>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128527" y="210123"/>
            <a:ext cx="896129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28</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KHÁM</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PHÁ ĐÁY BIỂN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TRƯỜNG SA</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92853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4E846C-5E00-47FA-9452-AE65F248E0D2}"/>
              </a:ext>
            </a:extLst>
          </p:cNvPr>
          <p:cNvSpPr txBox="1"/>
          <p:nvPr/>
        </p:nvSpPr>
        <p:spPr>
          <a:xfrm>
            <a:off x="3822151" y="3002646"/>
            <a:ext cx="2710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v</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ỉa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san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240632" y="-72642"/>
            <a:ext cx="2122715"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1882083" y="345611"/>
            <a:ext cx="6024603" cy="1499213"/>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3768330" y="2290408"/>
            <a:ext cx="2364750" cy="707886"/>
          </a:xfrm>
          <a:prstGeom prst="rect">
            <a:avLst/>
          </a:prstGeom>
          <a:noFill/>
        </p:spPr>
        <p:txBody>
          <a:bodyPr wrap="none" rtlCol="0">
            <a:spAutoFit/>
          </a:bodyPr>
          <a:lstStyle/>
          <a:p>
            <a:r>
              <a:rPr lang="en-US" sz="4000" dirty="0" err="1">
                <a:latin typeface="Times New Roman" pitchFamily="18" charset="0"/>
              </a:rPr>
              <a:t>thám</a:t>
            </a:r>
            <a:r>
              <a:rPr lang="en-US" sz="4000" dirty="0">
                <a:latin typeface="Times New Roman" pitchFamily="18" charset="0"/>
              </a:rPr>
              <a:t> </a:t>
            </a:r>
            <a:r>
              <a:rPr lang="en-US" sz="4000" dirty="0" err="1">
                <a:latin typeface="Times New Roman" pitchFamily="18" charset="0"/>
              </a:rPr>
              <a:t>hiểm</a:t>
            </a:r>
            <a:endParaRPr lang="en-US" sz="4000" dirty="0">
              <a:latin typeface="Times New Roman" pitchFamily="18" charset="0"/>
            </a:endParaRPr>
          </a:p>
        </p:txBody>
      </p:sp>
      <p:sp>
        <p:nvSpPr>
          <p:cNvPr id="3" name="TextBox 2"/>
          <p:cNvSpPr txBox="1"/>
          <p:nvPr/>
        </p:nvSpPr>
        <p:spPr>
          <a:xfrm>
            <a:off x="5166149" y="2305472"/>
            <a:ext cx="966931" cy="707886"/>
          </a:xfrm>
          <a:prstGeom prst="rect">
            <a:avLst/>
          </a:prstGeom>
          <a:noFill/>
        </p:spPr>
        <p:txBody>
          <a:bodyPr wrap="none" rtlCol="0">
            <a:spAutoFit/>
          </a:bodyPr>
          <a:lstStyle/>
          <a:p>
            <a:r>
              <a:rPr lang="en-US" sz="4000" dirty="0" err="1">
                <a:solidFill>
                  <a:srgbClr val="FF0000"/>
                </a:solidFill>
                <a:latin typeface="Times New Roman" pitchFamily="18" charset="0"/>
                <a:cs typeface="Times New Roman" pitchFamily="18" charset="0"/>
              </a:rPr>
              <a:t>iểm</a:t>
            </a:r>
            <a:endParaRPr lang="en-US" sz="4000" dirty="0">
              <a:solidFill>
                <a:srgbClr val="FF0000"/>
              </a:solidFill>
              <a:latin typeface="Times New Roman" pitchFamily="18" charset="0"/>
              <a:cs typeface="Times New Roman" pitchFamily="18" charset="0"/>
            </a:endParaRPr>
          </a:p>
        </p:txBody>
      </p:sp>
      <p:sp>
        <p:nvSpPr>
          <p:cNvPr id="12" name="TextBox 11"/>
          <p:cNvSpPr txBox="1"/>
          <p:nvPr/>
        </p:nvSpPr>
        <p:spPr>
          <a:xfrm>
            <a:off x="4060095" y="2998294"/>
            <a:ext cx="554960" cy="707886"/>
          </a:xfrm>
          <a:prstGeom prst="rect">
            <a:avLst/>
          </a:prstGeom>
          <a:noFill/>
        </p:spPr>
        <p:txBody>
          <a:bodyPr wrap="none" rtlCol="0">
            <a:spAutoFit/>
          </a:bodyPr>
          <a:lstStyle/>
          <a:p>
            <a:r>
              <a:rPr lang="en-US" sz="4000" dirty="0" err="1">
                <a:solidFill>
                  <a:srgbClr val="FF0000"/>
                </a:solidFill>
                <a:latin typeface="Times New Roman" pitchFamily="18" charset="0"/>
                <a:cs typeface="Times New Roman" pitchFamily="18" charset="0"/>
              </a:rPr>
              <a:t>ia</a:t>
            </a:r>
            <a:endParaRPr lang="en-US" sz="4000" dirty="0">
              <a:solidFill>
                <a:srgbClr val="FF0000"/>
              </a:solidFill>
              <a:latin typeface="Times New Roman" pitchFamily="18" charset="0"/>
              <a:cs typeface="Times New Roman" pitchFamily="18" charset="0"/>
            </a:endParaRPr>
          </a:p>
        </p:txBody>
      </p:sp>
      <p:sp>
        <p:nvSpPr>
          <p:cNvPr id="14" name="TextBox 13"/>
          <p:cNvSpPr txBox="1"/>
          <p:nvPr/>
        </p:nvSpPr>
        <p:spPr>
          <a:xfrm>
            <a:off x="4565663" y="3002646"/>
            <a:ext cx="385042" cy="707886"/>
          </a:xfrm>
          <a:prstGeom prst="rect">
            <a:avLst/>
          </a:prstGeom>
          <a:noFill/>
        </p:spPr>
        <p:txBody>
          <a:bodyPr wrap="none" rtlCol="0">
            <a:spAutoFit/>
          </a:bodyPr>
          <a:lstStyle/>
          <a:p>
            <a:r>
              <a:rPr lang="en-US" sz="4000" dirty="0">
                <a:solidFill>
                  <a:srgbClr val="FF0000"/>
                </a:solidFill>
                <a:latin typeface="Times New Roman" pitchFamily="18" charset="0"/>
                <a:cs typeface="Times New Roman" pitchFamily="18" charset="0"/>
              </a:rPr>
              <a:t>s</a:t>
            </a:r>
          </a:p>
        </p:txBody>
      </p:sp>
      <p:sp>
        <p:nvSpPr>
          <p:cNvPr id="15" name="TextBox 14"/>
          <p:cNvSpPr txBox="1"/>
          <p:nvPr/>
        </p:nvSpPr>
        <p:spPr>
          <a:xfrm>
            <a:off x="3822151" y="3815562"/>
            <a:ext cx="2353145" cy="707886"/>
          </a:xfrm>
          <a:prstGeom prst="rect">
            <a:avLst/>
          </a:prstGeom>
          <a:noFill/>
        </p:spPr>
        <p:txBody>
          <a:bodyPr wrap="none" rtlCol="0">
            <a:spAutoFit/>
          </a:bodyPr>
          <a:lstStyle/>
          <a:p>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Sa</a:t>
            </a:r>
          </a:p>
        </p:txBody>
      </p:sp>
      <p:sp>
        <p:nvSpPr>
          <p:cNvPr id="16" name="TextBox 15"/>
          <p:cNvSpPr txBox="1"/>
          <p:nvPr/>
        </p:nvSpPr>
        <p:spPr>
          <a:xfrm>
            <a:off x="3805497" y="3815562"/>
            <a:ext cx="650756" cy="707886"/>
          </a:xfrm>
          <a:prstGeom prst="rect">
            <a:avLst/>
          </a:prstGeom>
          <a:noFill/>
        </p:spPr>
        <p:txBody>
          <a:bodyPr wrap="none" rtlCol="0">
            <a:spAutoFit/>
          </a:bodyPr>
          <a:lstStyle/>
          <a:p>
            <a:r>
              <a:rPr lang="en-US" sz="4000" dirty="0" err="1">
                <a:solidFill>
                  <a:srgbClr val="FF0000"/>
                </a:solidFill>
                <a:latin typeface="Times New Roman" pitchFamily="18" charset="0"/>
                <a:cs typeface="Times New Roman" pitchFamily="18" charset="0"/>
              </a:rPr>
              <a:t>Tr</a:t>
            </a:r>
            <a:endParaRPr lang="en-US" sz="4000" dirty="0">
              <a:solidFill>
                <a:srgbClr val="FF0000"/>
              </a:solidFill>
            </a:endParaRPr>
          </a:p>
        </p:txBody>
      </p:sp>
      <p:sp>
        <p:nvSpPr>
          <p:cNvPr id="18" name="TextBox 17"/>
          <p:cNvSpPr txBox="1"/>
          <p:nvPr/>
        </p:nvSpPr>
        <p:spPr>
          <a:xfrm>
            <a:off x="5494701" y="3815562"/>
            <a:ext cx="470000" cy="707886"/>
          </a:xfrm>
          <a:prstGeom prst="rect">
            <a:avLst/>
          </a:prstGeom>
          <a:noFill/>
        </p:spPr>
        <p:txBody>
          <a:bodyPr wrap="none" rtlCol="0">
            <a:spAutoFit/>
          </a:bodyPr>
          <a:lstStyle/>
          <a:p>
            <a:r>
              <a:rPr lang="en-US" sz="4000" dirty="0">
                <a:solidFill>
                  <a:srgbClr val="FF0000"/>
                </a:solidFill>
                <a:latin typeface="Times New Roman" pitchFamily="18" charset="0"/>
                <a:cs typeface="Times New Roman" pitchFamily="18" charset="0"/>
              </a:rPr>
              <a:t>S</a:t>
            </a:r>
            <a:endParaRPr lang="en-US" sz="4000" dirty="0">
              <a:solidFill>
                <a:srgbClr val="FF0000"/>
              </a:solidFill>
            </a:endParaRPr>
          </a:p>
        </p:txBody>
      </p:sp>
      <p:sp>
        <p:nvSpPr>
          <p:cNvPr id="19" name="TextBox 18"/>
          <p:cNvSpPr txBox="1"/>
          <p:nvPr/>
        </p:nvSpPr>
        <p:spPr>
          <a:xfrm>
            <a:off x="3957323" y="4653136"/>
            <a:ext cx="1431802" cy="707886"/>
          </a:xfrm>
          <a:prstGeom prst="rect">
            <a:avLst/>
          </a:prstGeom>
          <a:noFill/>
        </p:spPr>
        <p:txBody>
          <a:bodyPr wrap="none" rtlCol="0">
            <a:spAutoFit/>
          </a:bodyPr>
          <a:lstStyle/>
          <a:p>
            <a:r>
              <a:rPr lang="en-US" sz="4000" dirty="0" err="1">
                <a:latin typeface="Times New Roman" pitchFamily="18" charset="0"/>
                <a:cs typeface="Times New Roman" pitchFamily="18" charset="0"/>
              </a:rPr>
              <a:t>rực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rỡ</a:t>
            </a:r>
            <a:endParaRPr lang="en-US" sz="4000" dirty="0">
              <a:latin typeface="Times New Roman" pitchFamily="18" charset="0"/>
              <a:cs typeface="Times New Roman" pitchFamily="18" charset="0"/>
            </a:endParaRPr>
          </a:p>
        </p:txBody>
      </p:sp>
      <p:sp>
        <p:nvSpPr>
          <p:cNvPr id="20" name="TextBox 19"/>
          <p:cNvSpPr txBox="1"/>
          <p:nvPr/>
        </p:nvSpPr>
        <p:spPr>
          <a:xfrm>
            <a:off x="4111447" y="4646148"/>
            <a:ext cx="689612" cy="707886"/>
          </a:xfrm>
          <a:prstGeom prst="rect">
            <a:avLst/>
          </a:prstGeom>
          <a:noFill/>
        </p:spPr>
        <p:txBody>
          <a:bodyPr wrap="none" rtlCol="0">
            <a:spAutoFit/>
          </a:bodyPr>
          <a:lstStyle/>
          <a:p>
            <a:r>
              <a:rPr lang="en-US" sz="4000" dirty="0" err="1">
                <a:solidFill>
                  <a:srgbClr val="FF0000"/>
                </a:solidFill>
                <a:latin typeface="Times New Roman" pitchFamily="18" charset="0"/>
                <a:cs typeface="Times New Roman" pitchFamily="18" charset="0"/>
              </a:rPr>
              <a:t>ực</a:t>
            </a:r>
            <a:endParaRPr lang="en-US" sz="4000" dirty="0">
              <a:solidFill>
                <a:srgbClr val="FF0000"/>
              </a:solidFill>
            </a:endParaRPr>
          </a:p>
        </p:txBody>
      </p:sp>
      <p:sp>
        <p:nvSpPr>
          <p:cNvPr id="21" name="TextBox 20"/>
          <p:cNvSpPr txBox="1"/>
          <p:nvPr/>
        </p:nvSpPr>
        <p:spPr>
          <a:xfrm>
            <a:off x="4910060" y="4653136"/>
            <a:ext cx="455574" cy="707886"/>
          </a:xfrm>
          <a:prstGeom prst="rect">
            <a:avLst/>
          </a:prstGeom>
          <a:noFill/>
        </p:spPr>
        <p:txBody>
          <a:bodyPr wrap="none" rtlCol="0">
            <a:spAutoFit/>
          </a:bodyPr>
          <a:lstStyle/>
          <a:p>
            <a:r>
              <a:rPr lang="en-US" sz="4000" dirty="0">
                <a:solidFill>
                  <a:srgbClr val="FF0000"/>
                </a:solidFill>
                <a:latin typeface="Times New Roman" pitchFamily="18" charset="0"/>
                <a:cs typeface="Times New Roman" pitchFamily="18" charset="0"/>
              </a:rPr>
              <a:t>ỡ</a:t>
            </a:r>
          </a:p>
        </p:txBody>
      </p:sp>
    </p:spTree>
    <p:extLst>
      <p:ext uri="{BB962C8B-B14F-4D97-AF65-F5344CB8AC3E}">
        <p14:creationId xmlns:p14="http://schemas.microsoft.com/office/powerpoint/2010/main" val="59122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12" grpId="0"/>
      <p:bldP spid="14" grpId="0"/>
      <p:bldP spid="15" grpId="0"/>
      <p:bldP spid="16"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328228" y="2204864"/>
            <a:ext cx="8645924" cy="27248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307656" y="674909"/>
            <a:ext cx="8666496" cy="152995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itchFamily="18" charset="0"/>
                <a:cs typeface="Times New Roman" pitchFamily="18" charset="0"/>
              </a:rPr>
              <a:t>      Nhắc đến Trường Sa, ngoài các đảo, người ta nhắc đến biển. Mà biển thì có muôn vàn điều kì thú. Thám hiểm đáy biển ở Trường sa của nước ta sẽ thấy bao điều thú vị.</a:t>
            </a:r>
            <a:endParaRPr lang="en-US" sz="2800" dirty="0">
              <a:solidFill>
                <a:schemeClr val="tx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2D3ECA9E-8442-417E-8A88-C6236269A505}"/>
              </a:ext>
            </a:extLst>
          </p:cNvPr>
          <p:cNvSpPr txBox="1"/>
          <p:nvPr/>
        </p:nvSpPr>
        <p:spPr>
          <a:xfrm>
            <a:off x="365847" y="2204864"/>
            <a:ext cx="8608305" cy="3262432"/>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Biển</a:t>
            </a:r>
            <a:r>
              <a:rPr kumimoji="0" lang="vi-VN" sz="28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27662" y="90134"/>
            <a:ext cx="76264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KHÁM PHÁ ĐÁY BIỂN Ở TR</a:t>
            </a:r>
            <a:r>
              <a:rPr lang="vi-VN" sz="3200" b="1" dirty="0">
                <a:solidFill>
                  <a:srgbClr val="FF0000"/>
                </a:solidFill>
                <a:latin typeface="Times New Roman" panose="02020603050405020304" pitchFamily="18" charset="0"/>
                <a:cs typeface="Times New Roman" panose="02020603050405020304" pitchFamily="18" charset="0"/>
              </a:rPr>
              <a:t>ƯỜNG SA</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F4D008B5-83C4-4C7D-83B1-2542F0F26F57}"/>
              </a:ext>
            </a:extLst>
          </p:cNvPr>
          <p:cNvSpPr txBox="1"/>
          <p:nvPr/>
        </p:nvSpPr>
        <p:spPr>
          <a:xfrm>
            <a:off x="4858963" y="6165304"/>
            <a:ext cx="4114120" cy="954107"/>
          </a:xfrm>
          <a:prstGeom prst="rect">
            <a:avLst/>
          </a:prstGeom>
          <a:noFill/>
        </p:spPr>
        <p:txBody>
          <a:bodyPr wrap="square" rtlCol="0">
            <a:spAutoFit/>
          </a:bodyPr>
          <a:lstStyle/>
          <a:p>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(Theo </a:t>
            </a:r>
            <a:r>
              <a:rPr lang="vi-VN" sz="2800" i="1" dirty="0">
                <a:solidFill>
                  <a:srgbClr val="000000"/>
                </a:solidFill>
                <a:latin typeface="Times New Roman" panose="02020603050405020304" pitchFamily="18" charset="0"/>
                <a:ea typeface="Times New Roman" panose="02020603050405020304" pitchFamily="18" charset="0"/>
              </a:rPr>
              <a:t>Nguyễn Xuân Thủy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sz="2800" dirty="0"/>
          </a:p>
        </p:txBody>
      </p:sp>
      <p:sp>
        <p:nvSpPr>
          <p:cNvPr id="16" name="Oval 15">
            <a:extLst>
              <a:ext uri="{FF2B5EF4-FFF2-40B4-BE49-F238E27FC236}">
                <a16:creationId xmlns:a16="http://schemas.microsoft.com/office/drawing/2014/main" id="{2BC9162F-F75A-4A4F-9B59-14AC9CCF2CBC}"/>
              </a:ext>
            </a:extLst>
          </p:cNvPr>
          <p:cNvSpPr/>
          <p:nvPr/>
        </p:nvSpPr>
        <p:spPr>
          <a:xfrm>
            <a:off x="365847" y="2205845"/>
            <a:ext cx="641111" cy="431068"/>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328227" y="674909"/>
            <a:ext cx="643373" cy="449835"/>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0" name="Rectangle: Rounded Corners 13">
            <a:extLst>
              <a:ext uri="{FF2B5EF4-FFF2-40B4-BE49-F238E27FC236}">
                <a16:creationId xmlns:a16="http://schemas.microsoft.com/office/drawing/2014/main" id="{5047B09F-ABB0-4000-94A7-2D6D1D8C4769}"/>
              </a:ext>
            </a:extLst>
          </p:cNvPr>
          <p:cNvSpPr/>
          <p:nvPr/>
        </p:nvSpPr>
        <p:spPr>
          <a:xfrm>
            <a:off x="365847" y="4968324"/>
            <a:ext cx="8608306" cy="1196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mj-lt"/>
              </a:rPr>
              <a:t>      Trường Sa là vùng biển thân yêu của Tổ quốc, có cảnh đẹp kì thú và hàng nghìn loài vật sống dưới biển.</a:t>
            </a:r>
            <a:endParaRPr lang="en-US" sz="2800" dirty="0">
              <a:solidFill>
                <a:schemeClr val="tx1"/>
              </a:solidFill>
              <a:latin typeface="+mj-lt"/>
            </a:endParaRPr>
          </a:p>
        </p:txBody>
      </p:sp>
      <p:sp>
        <p:nvSpPr>
          <p:cNvPr id="12" name="Oval 11">
            <a:extLst>
              <a:ext uri="{FF2B5EF4-FFF2-40B4-BE49-F238E27FC236}">
                <a16:creationId xmlns:a16="http://schemas.microsoft.com/office/drawing/2014/main" id="{2BC9162F-F75A-4A4F-9B59-14AC9CCF2CBC}"/>
              </a:ext>
            </a:extLst>
          </p:cNvPr>
          <p:cNvSpPr/>
          <p:nvPr/>
        </p:nvSpPr>
        <p:spPr>
          <a:xfrm>
            <a:off x="401205" y="5023819"/>
            <a:ext cx="605753" cy="443477"/>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prstClr val="white"/>
                </a:solidFill>
                <a:latin typeface="Times New Roman" panose="02020603050405020304" pitchFamily="18" charset="0"/>
                <a:cs typeface="Times New Roman" panose="02020603050405020304" pitchFamily="18" charset="0"/>
              </a:rPr>
              <a:t>3</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13185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6" grpId="0"/>
      <p:bldP spid="16" grpId="0" animBg="1"/>
      <p:bldP spid="17"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1835697" y="345611"/>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79512" y="2420888"/>
            <a:ext cx="8784976" cy="1938992"/>
          </a:xfrm>
          <a:prstGeom prst="rect">
            <a:avLst/>
          </a:prstGeom>
          <a:noFill/>
        </p:spPr>
        <p:txBody>
          <a:bodyPr wrap="square" rtlCol="0">
            <a:spAutoFit/>
          </a:bodyPr>
          <a:lstStyle/>
          <a:p>
            <a:pPr algn="just"/>
            <a:r>
              <a:rPr lang="vi-VN" sz="4000" dirty="0">
                <a:latin typeface="+mj-lt"/>
              </a:rPr>
              <a:t>   Trường Sa là vùng biển thân yêu của Tổ quốc, có cảnh đẹp kì thú và hàng nghìn loài vật sống dưới biển.</a:t>
            </a:r>
            <a:endParaRPr lang="en-US" sz="4000" dirty="0">
              <a:latin typeface="+mj-lt"/>
            </a:endParaRPr>
          </a:p>
        </p:txBody>
      </p:sp>
      <p:cxnSp>
        <p:nvCxnSpPr>
          <p:cNvPr id="5" name="Straight Connector 4"/>
          <p:cNvCxnSpPr/>
          <p:nvPr/>
        </p:nvCxnSpPr>
        <p:spPr>
          <a:xfrm flipH="1">
            <a:off x="1410253" y="3140968"/>
            <a:ext cx="196210" cy="41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40053" y="3711604"/>
            <a:ext cx="196210" cy="41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138158" y="3742210"/>
            <a:ext cx="196210" cy="41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8" name="Rectangle: Rounded Corners 1">
            <a:extLst>
              <a:ext uri="{FF2B5EF4-FFF2-40B4-BE49-F238E27FC236}">
                <a16:creationId xmlns:a16="http://schemas.microsoft.com/office/drawing/2014/main" id="{B7DA6481-CE0C-40A4-8478-7E208A6A5B2A}"/>
              </a:ext>
            </a:extLst>
          </p:cNvPr>
          <p:cNvSpPr/>
          <p:nvPr/>
        </p:nvSpPr>
        <p:spPr>
          <a:xfrm>
            <a:off x="2483769" y="352927"/>
            <a:ext cx="4608512" cy="836066"/>
          </a:xfrm>
          <a:prstGeom prst="roundRect">
            <a:avLst/>
          </a:prstGeom>
          <a:solidFill>
            <a:srgbClr val="ED7D31"/>
          </a:solidFill>
          <a:ln w="25400" cap="flat" cmpd="sng" algn="ctr">
            <a:noFill/>
            <a:prstDash val="solid"/>
          </a:ln>
          <a:effectLst/>
        </p:spPr>
        <p:txBody>
          <a:bodyPr rtlCol="0" anchor="ctr"/>
          <a:lstStyle/>
          <a:p>
            <a:pPr algn="ctr">
              <a:defRPr/>
            </a:pPr>
            <a:r>
              <a:rPr lang="en-US" sz="5400" kern="0" dirty="0" err="1">
                <a:solidFill>
                  <a:srgbClr val="F2F2E9"/>
                </a:solidFill>
                <a:latin typeface="Times New Roman" panose="02020603050405020304" pitchFamily="18" charset="0"/>
                <a:cs typeface="Times New Roman" panose="02020603050405020304" pitchFamily="18" charset="0"/>
              </a:rPr>
              <a:t>Giải</a:t>
            </a:r>
            <a:r>
              <a:rPr lang="en-US" sz="5400" kern="0" dirty="0">
                <a:solidFill>
                  <a:srgbClr val="F2F2E9"/>
                </a:solidFill>
                <a:latin typeface="Times New Roman" panose="02020603050405020304" pitchFamily="18" charset="0"/>
                <a:cs typeface="Times New Roman" panose="02020603050405020304" pitchFamily="18" charset="0"/>
              </a:rPr>
              <a:t> </a:t>
            </a:r>
            <a:r>
              <a:rPr lang="en-US" sz="5400" kern="0" dirty="0" err="1">
                <a:solidFill>
                  <a:srgbClr val="F2F2E9"/>
                </a:solidFill>
                <a:latin typeface="Times New Roman" panose="02020603050405020304" pitchFamily="18" charset="0"/>
                <a:cs typeface="Times New Roman" panose="02020603050405020304" pitchFamily="18" charset="0"/>
              </a:rPr>
              <a:t>nghĩa</a:t>
            </a:r>
            <a:r>
              <a:rPr lang="en-US" sz="5400" kern="0" dirty="0">
                <a:solidFill>
                  <a:srgbClr val="F2F2E9"/>
                </a:solidFill>
                <a:latin typeface="Times New Roman" panose="02020603050405020304" pitchFamily="18" charset="0"/>
                <a:cs typeface="Times New Roman" panose="02020603050405020304" pitchFamily="18" charset="0"/>
              </a:rPr>
              <a:t> </a:t>
            </a:r>
            <a:r>
              <a:rPr lang="en-US" sz="5400" kern="0" dirty="0" err="1">
                <a:solidFill>
                  <a:srgbClr val="F2F2E9"/>
                </a:solidFill>
                <a:latin typeface="Times New Roman" panose="02020603050405020304" pitchFamily="18" charset="0"/>
                <a:cs typeface="Times New Roman" panose="02020603050405020304" pitchFamily="18" charset="0"/>
              </a:rPr>
              <a:t>từ</a:t>
            </a:r>
            <a:endParaRPr lang="en-US" sz="5400" kern="0" dirty="0">
              <a:solidFill>
                <a:srgbClr val="F2F2E9"/>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90540" y="2276872"/>
            <a:ext cx="2443298" cy="707886"/>
          </a:xfrm>
          <a:prstGeom prst="rect">
            <a:avLst/>
          </a:prstGeom>
          <a:noFill/>
        </p:spPr>
        <p:txBody>
          <a:bodyPr wrap="none" rtlCol="0">
            <a:spAutoFit/>
          </a:bodyPr>
          <a:lstStyle/>
          <a:p>
            <a:r>
              <a:rPr lang="vi-VN" sz="3600" dirty="0">
                <a:solidFill>
                  <a:srgbClr val="FF0000"/>
                </a:solidFill>
                <a:latin typeface="+mj-lt"/>
              </a:rPr>
              <a:t>Thám hiểm</a:t>
            </a:r>
            <a:r>
              <a:rPr lang="vi-VN" sz="4000" dirty="0">
                <a:solidFill>
                  <a:schemeClr val="tx2">
                    <a:lumMod val="50000"/>
                  </a:schemeClr>
                </a:solidFill>
                <a:latin typeface="+mj-lt"/>
              </a:rPr>
              <a:t>:</a:t>
            </a:r>
            <a:endParaRPr lang="en-US" sz="4000" dirty="0">
              <a:solidFill>
                <a:schemeClr val="tx2">
                  <a:lumMod val="50000"/>
                </a:schemeClr>
              </a:solidFill>
              <a:latin typeface="+mj-lt"/>
            </a:endParaRPr>
          </a:p>
        </p:txBody>
      </p:sp>
      <p:sp>
        <p:nvSpPr>
          <p:cNvPr id="4" name="TextBox 3"/>
          <p:cNvSpPr txBox="1"/>
          <p:nvPr/>
        </p:nvSpPr>
        <p:spPr>
          <a:xfrm>
            <a:off x="2654484" y="2350949"/>
            <a:ext cx="6365845" cy="646331"/>
          </a:xfrm>
          <a:prstGeom prst="rect">
            <a:avLst/>
          </a:prstGeom>
          <a:noFill/>
        </p:spPr>
        <p:txBody>
          <a:bodyPr wrap="none" rtlCol="0">
            <a:spAutoFit/>
          </a:bodyPr>
          <a:lstStyle/>
          <a:p>
            <a:r>
              <a:rPr lang="vi-VN" sz="3600" dirty="0">
                <a:latin typeface="+mj-lt"/>
              </a:rPr>
              <a:t>Cảnh vật, màu sắc của mùa xuân.</a:t>
            </a:r>
            <a:endParaRPr lang="en-US" sz="3600" dirty="0">
              <a:latin typeface="+mj-lt"/>
            </a:endParaRPr>
          </a:p>
        </p:txBody>
      </p:sp>
      <p:sp>
        <p:nvSpPr>
          <p:cNvPr id="6" name="TextBox 5"/>
          <p:cNvSpPr txBox="1"/>
          <p:nvPr/>
        </p:nvSpPr>
        <p:spPr>
          <a:xfrm>
            <a:off x="366678" y="3140968"/>
            <a:ext cx="1582484" cy="646331"/>
          </a:xfrm>
          <a:prstGeom prst="rect">
            <a:avLst/>
          </a:prstGeom>
          <a:noFill/>
        </p:spPr>
        <p:txBody>
          <a:bodyPr wrap="none" rtlCol="0">
            <a:spAutoFit/>
          </a:bodyPr>
          <a:lstStyle/>
          <a:p>
            <a:r>
              <a:rPr lang="vi-VN" sz="3600" dirty="0">
                <a:solidFill>
                  <a:srgbClr val="FF0000"/>
                </a:solidFill>
                <a:latin typeface="+mj-lt"/>
              </a:rPr>
              <a:t>San hô:</a:t>
            </a:r>
            <a:endParaRPr lang="en-US" sz="3600" dirty="0">
              <a:solidFill>
                <a:srgbClr val="FF0000"/>
              </a:solidFill>
              <a:latin typeface="+mj-lt"/>
            </a:endParaRPr>
          </a:p>
        </p:txBody>
      </p:sp>
      <p:sp>
        <p:nvSpPr>
          <p:cNvPr id="7" name="TextBox 6"/>
          <p:cNvSpPr txBox="1"/>
          <p:nvPr/>
        </p:nvSpPr>
        <p:spPr>
          <a:xfrm>
            <a:off x="1890658" y="3110191"/>
            <a:ext cx="6958956" cy="1261884"/>
          </a:xfrm>
          <a:prstGeom prst="rect">
            <a:avLst/>
          </a:prstGeom>
          <a:noFill/>
        </p:spPr>
        <p:txBody>
          <a:bodyPr wrap="none" rtlCol="0">
            <a:spAutoFit/>
          </a:bodyPr>
          <a:lstStyle/>
          <a:p>
            <a:r>
              <a:rPr lang="vi-VN" sz="3800" dirty="0">
                <a:latin typeface="+mj-lt"/>
              </a:rPr>
              <a:t>Động vật biển, có bộ xương nhiều </a:t>
            </a:r>
          </a:p>
          <a:p>
            <a:r>
              <a:rPr lang="vi-VN" sz="3800" dirty="0">
                <a:latin typeface="+mj-lt"/>
              </a:rPr>
              <a:t>cánh hoa, nhiều màu sắc.</a:t>
            </a:r>
            <a:endParaRPr lang="en-US" sz="3800" dirty="0">
              <a:latin typeface="+mj-lt"/>
            </a:endParaRPr>
          </a:p>
        </p:txBody>
      </p:sp>
      <p:sp>
        <p:nvSpPr>
          <p:cNvPr id="11" name="TextBox 10"/>
          <p:cNvSpPr txBox="1"/>
          <p:nvPr/>
        </p:nvSpPr>
        <p:spPr>
          <a:xfrm>
            <a:off x="366678" y="4405997"/>
            <a:ext cx="2287806" cy="646331"/>
          </a:xfrm>
          <a:prstGeom prst="rect">
            <a:avLst/>
          </a:prstGeom>
          <a:noFill/>
        </p:spPr>
        <p:txBody>
          <a:bodyPr wrap="none" rtlCol="0">
            <a:spAutoFit/>
          </a:bodyPr>
          <a:lstStyle/>
          <a:p>
            <a:r>
              <a:rPr lang="vi-VN" sz="3600" dirty="0">
                <a:solidFill>
                  <a:srgbClr val="FF0000"/>
                </a:solidFill>
                <a:latin typeface="+mj-lt"/>
              </a:rPr>
              <a:t>Vỉa san hô</a:t>
            </a:r>
            <a:r>
              <a:rPr lang="vi-VN" sz="3600" dirty="0">
                <a:latin typeface="+mj-lt"/>
              </a:rPr>
              <a:t>:</a:t>
            </a:r>
            <a:endParaRPr lang="en-US" sz="3600" dirty="0">
              <a:latin typeface="+mj-lt"/>
            </a:endParaRPr>
          </a:p>
        </p:txBody>
      </p:sp>
      <p:sp>
        <p:nvSpPr>
          <p:cNvPr id="12" name="TextBox 11"/>
          <p:cNvSpPr txBox="1"/>
          <p:nvPr/>
        </p:nvSpPr>
        <p:spPr>
          <a:xfrm>
            <a:off x="2460640" y="4372075"/>
            <a:ext cx="5783768" cy="1200329"/>
          </a:xfrm>
          <a:prstGeom prst="rect">
            <a:avLst/>
          </a:prstGeom>
          <a:noFill/>
        </p:spPr>
        <p:txBody>
          <a:bodyPr wrap="square" rtlCol="0">
            <a:spAutoFit/>
          </a:bodyPr>
          <a:lstStyle/>
          <a:p>
            <a:r>
              <a:rPr lang="vi-VN" sz="3600" dirty="0">
                <a:latin typeface="+mj-lt"/>
              </a:rPr>
              <a:t>San hô tập trung thành bờ như bức tường đá.</a:t>
            </a:r>
            <a:endParaRPr lang="en-US" sz="3600" dirty="0">
              <a:latin typeface="+mj-lt"/>
            </a:endParaRPr>
          </a:p>
        </p:txBody>
      </p:sp>
    </p:spTree>
    <p:extLst>
      <p:ext uri="{BB962C8B-B14F-4D97-AF65-F5344CB8AC3E}">
        <p14:creationId xmlns:p14="http://schemas.microsoft.com/office/powerpoint/2010/main" val="131510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10" name="Hexagon 9">
            <a:extLst>
              <a:ext uri="{FF2B5EF4-FFF2-40B4-BE49-F238E27FC236}">
                <a16:creationId xmlns:a16="http://schemas.microsoft.com/office/drawing/2014/main" id="{060C3AA2-4F0E-4255-839D-EEE431D05DAF}"/>
              </a:ext>
            </a:extLst>
          </p:cNvPr>
          <p:cNvSpPr/>
          <p:nvPr/>
        </p:nvSpPr>
        <p:spPr>
          <a:xfrm>
            <a:off x="627099" y="1497464"/>
            <a:ext cx="7889802" cy="1100057"/>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3256" fontAlgn="base">
              <a:spcBef>
                <a:spcPct val="0"/>
              </a:spcBef>
              <a:spcAft>
                <a:spcPct val="0"/>
              </a:spcAft>
              <a:defRPr/>
            </a:pPr>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1.Nhắc đến Trường Sa, người ta nhắc đến những gì?</a:t>
            </a:r>
            <a:endPar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620147"/>
            <a:ext cx="6133737" cy="3041101"/>
          </a:xfrm>
          <a:prstGeom prst="rect">
            <a:avLst/>
          </a:prstGeom>
        </p:spPr>
      </p:pic>
      <p:sp>
        <p:nvSpPr>
          <p:cNvPr id="4" name="TextBox 3"/>
          <p:cNvSpPr txBox="1"/>
          <p:nvPr/>
        </p:nvSpPr>
        <p:spPr>
          <a:xfrm>
            <a:off x="1259632" y="5805264"/>
            <a:ext cx="1250663" cy="769441"/>
          </a:xfrm>
          <a:prstGeom prst="rect">
            <a:avLst/>
          </a:prstGeom>
          <a:noFill/>
        </p:spPr>
        <p:txBody>
          <a:bodyPr wrap="none" rtlCol="0">
            <a:spAutoFit/>
          </a:bodyPr>
          <a:lstStyle/>
          <a:p>
            <a:r>
              <a:rPr lang="vi-VN" sz="4400" dirty="0">
                <a:latin typeface="+mj-lt"/>
              </a:rPr>
              <a:t>Biển</a:t>
            </a:r>
            <a:endParaRPr lang="en-US" sz="4400" dirty="0">
              <a:latin typeface="+mj-lt"/>
            </a:endParaRPr>
          </a:p>
        </p:txBody>
      </p:sp>
    </p:spTree>
    <p:extLst>
      <p:ext uri="{BB962C8B-B14F-4D97-AF65-F5344CB8AC3E}">
        <p14:creationId xmlns:p14="http://schemas.microsoft.com/office/powerpoint/2010/main" val="213824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Hexagon 6">
            <a:extLst>
              <a:ext uri="{FF2B5EF4-FFF2-40B4-BE49-F238E27FC236}">
                <a16:creationId xmlns:a16="http://schemas.microsoft.com/office/drawing/2014/main" id="{656B7EDA-4DEE-44AD-9FC2-7177221356BC}"/>
              </a:ext>
            </a:extLst>
          </p:cNvPr>
          <p:cNvSpPr/>
          <p:nvPr/>
        </p:nvSpPr>
        <p:spPr>
          <a:xfrm>
            <a:off x="627099" y="1056606"/>
            <a:ext cx="7889802"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9663B6F-FE68-42C6-84A9-CF98FA406047}"/>
              </a:ext>
            </a:extLst>
          </p:cNvPr>
          <p:cNvSpPr txBox="1"/>
          <p:nvPr/>
        </p:nvSpPr>
        <p:spPr>
          <a:xfrm>
            <a:off x="878598" y="1269509"/>
            <a:ext cx="7015328" cy="1200329"/>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2. </a:t>
            </a:r>
            <a:r>
              <a:rPr lang="vi-VN" altLang="zh-CN" sz="3600" dirty="0">
                <a:solidFill>
                  <a:srgbClr val="FF0000"/>
                </a:solidFill>
                <a:latin typeface="Times New Roman" pitchFamily="18" charset="0"/>
                <a:ea typeface="Arial-Rounded" panose="020B0500000000000000" pitchFamily="34" charset="0"/>
                <a:cs typeface="Times New Roman" pitchFamily="18" charset="0"/>
                <a:sym typeface="+mn-lt"/>
              </a:rPr>
              <a:t>Vẻ đẹp của những loài cá được miêu tả như thế nào?</a:t>
            </a:r>
            <a:endPar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48" y="2469838"/>
            <a:ext cx="8113332" cy="3191410"/>
          </a:xfrm>
          <a:prstGeom prst="rect">
            <a:avLst/>
          </a:prstGeom>
        </p:spPr>
      </p:pic>
      <p:sp>
        <p:nvSpPr>
          <p:cNvPr id="5" name="TextBox 4"/>
          <p:cNvSpPr txBox="1"/>
          <p:nvPr/>
        </p:nvSpPr>
        <p:spPr>
          <a:xfrm>
            <a:off x="762233" y="5661248"/>
            <a:ext cx="6011582" cy="584775"/>
          </a:xfrm>
          <a:prstGeom prst="rect">
            <a:avLst/>
          </a:prstGeom>
          <a:noFill/>
        </p:spPr>
        <p:txBody>
          <a:bodyPr wrap="none" rtlCol="0">
            <a:spAutoFit/>
          </a:bodyPr>
          <a:lstStyle/>
          <a:p>
            <a:r>
              <a:rPr lang="vi-VN" sz="3200" dirty="0">
                <a:latin typeface="+mj-lt"/>
              </a:rPr>
              <a:t>Những loài cá đẹp rực rỡ và lạ mắt.</a:t>
            </a:r>
            <a:endParaRPr lang="en-US" sz="3200" dirty="0">
              <a:latin typeface="+mj-lt"/>
            </a:endParaRPr>
          </a:p>
        </p:txBody>
      </p:sp>
    </p:spTree>
    <p:extLst>
      <p:ext uri="{BB962C8B-B14F-4D97-AF65-F5344CB8AC3E}">
        <p14:creationId xmlns:p14="http://schemas.microsoft.com/office/powerpoint/2010/main" val="102571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Hexagon 6">
            <a:extLst>
              <a:ext uri="{FF2B5EF4-FFF2-40B4-BE49-F238E27FC236}">
                <a16:creationId xmlns:a16="http://schemas.microsoft.com/office/drawing/2014/main" id="{656B7EDA-4DEE-44AD-9FC2-7177221356BC}"/>
              </a:ext>
            </a:extLst>
          </p:cNvPr>
          <p:cNvSpPr/>
          <p:nvPr/>
        </p:nvSpPr>
        <p:spPr>
          <a:xfrm>
            <a:off x="627099" y="1056606"/>
            <a:ext cx="7889802"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9663B6F-FE68-42C6-84A9-CF98FA406047}"/>
              </a:ext>
            </a:extLst>
          </p:cNvPr>
          <p:cNvSpPr txBox="1"/>
          <p:nvPr/>
        </p:nvSpPr>
        <p:spPr>
          <a:xfrm>
            <a:off x="878598" y="1269509"/>
            <a:ext cx="7015328" cy="1200329"/>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2. </a:t>
            </a:r>
            <a:r>
              <a:rPr lang="vi-VN" altLang="zh-CN" sz="3600" dirty="0">
                <a:solidFill>
                  <a:srgbClr val="FF0000"/>
                </a:solidFill>
                <a:latin typeface="Times New Roman" pitchFamily="18" charset="0"/>
                <a:ea typeface="Arial-Rounded" panose="020B0500000000000000" pitchFamily="34" charset="0"/>
                <a:cs typeface="Times New Roman" pitchFamily="18" charset="0"/>
                <a:sym typeface="+mn-lt"/>
              </a:rPr>
              <a:t>Vẻ đẹp của những loài cá được miêu tả như thế nào?</a:t>
            </a:r>
            <a:endPar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
        <p:nvSpPr>
          <p:cNvPr id="5" name="TextBox 4"/>
          <p:cNvSpPr txBox="1"/>
          <p:nvPr/>
        </p:nvSpPr>
        <p:spPr>
          <a:xfrm>
            <a:off x="640954" y="5661248"/>
            <a:ext cx="8008924" cy="584775"/>
          </a:xfrm>
          <a:prstGeom prst="rect">
            <a:avLst/>
          </a:prstGeom>
          <a:noFill/>
        </p:spPr>
        <p:txBody>
          <a:bodyPr wrap="none" rtlCol="0">
            <a:spAutoFit/>
          </a:bodyPr>
          <a:lstStyle/>
          <a:p>
            <a:r>
              <a:rPr lang="vi-VN" sz="3200" dirty="0">
                <a:latin typeface="+mj-lt"/>
              </a:rPr>
              <a:t>Đàn cá đủ màu sắc, dày đặc đến hàng trăm con.</a:t>
            </a:r>
            <a:endParaRPr lang="en-US" sz="32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93" y="2469838"/>
            <a:ext cx="7192288" cy="3047394"/>
          </a:xfrm>
          <a:prstGeom prst="rect">
            <a:avLst/>
          </a:prstGeom>
        </p:spPr>
      </p:pic>
    </p:spTree>
    <p:extLst>
      <p:ext uri="{BB962C8B-B14F-4D97-AF65-F5344CB8AC3E}">
        <p14:creationId xmlns:p14="http://schemas.microsoft.com/office/powerpoint/2010/main" val="317198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474</Words>
  <Application>Microsoft Office PowerPoint</Application>
  <PresentationFormat>On-screen Show (4:3)</PresentationFormat>
  <Paragraphs>64</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Microsoft YaHei</vt:lpstr>
      <vt:lpstr>SimSun</vt:lpstr>
      <vt:lpstr>Arial</vt:lpstr>
      <vt:lpstr>Arial-Rounded</vt:lpstr>
      <vt:lpstr>Calibri</vt:lpstr>
      <vt:lpstr>DFPOP1-W9</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MAIHUNG</cp:lastModifiedBy>
  <cp:revision>43</cp:revision>
  <dcterms:created xsi:type="dcterms:W3CDTF">2021-07-09T06:30:31Z</dcterms:created>
  <dcterms:modified xsi:type="dcterms:W3CDTF">2025-04-20T04:05:48Z</dcterms:modified>
</cp:coreProperties>
</file>