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Lst>
  <p:notesMasterIdLst>
    <p:notesMasterId r:id="rId23"/>
  </p:notesMasterIdLst>
  <p:handoutMasterIdLst>
    <p:handoutMasterId r:id="rId24"/>
  </p:handoutMasterIdLst>
  <p:sldIdLst>
    <p:sldId id="381" r:id="rId3"/>
    <p:sldId id="347" r:id="rId4"/>
    <p:sldId id="265" r:id="rId5"/>
    <p:sldId id="365" r:id="rId6"/>
    <p:sldId id="350" r:id="rId7"/>
    <p:sldId id="375" r:id="rId8"/>
    <p:sldId id="376" r:id="rId9"/>
    <p:sldId id="367" r:id="rId10"/>
    <p:sldId id="370" r:id="rId11"/>
    <p:sldId id="377" r:id="rId12"/>
    <p:sldId id="378" r:id="rId13"/>
    <p:sldId id="368" r:id="rId14"/>
    <p:sldId id="379" r:id="rId15"/>
    <p:sldId id="380" r:id="rId16"/>
    <p:sldId id="369" r:id="rId17"/>
    <p:sldId id="372" r:id="rId18"/>
    <p:sldId id="373" r:id="rId19"/>
    <p:sldId id="256" r:id="rId20"/>
    <p:sldId id="272" r:id="rId21"/>
    <p:sldId id="374"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7165" autoAdjust="0"/>
  </p:normalViewPr>
  <p:slideViewPr>
    <p:cSldViewPr>
      <p:cViewPr varScale="1">
        <p:scale>
          <a:sx n="101" d="100"/>
          <a:sy n="101" d="100"/>
        </p:scale>
        <p:origin x="682" y="72"/>
      </p:cViewPr>
      <p:guideLst>
        <p:guide orient="horz" pos="1620"/>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2025/4/12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176371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lnSpc>
                <a:spcPct val="120000"/>
              </a:lnSpc>
              <a:buFont typeface="Symbol" panose="05050102010706020507" pitchFamily="18" charset="2"/>
              <a:buNone/>
              <a:tabLst>
                <a:tab pos="148590" algn="l"/>
              </a:tabLs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75795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chiếu lên màn hình mục Em có thể biết, yêu cầu HS quan sát, ghi nhớ:</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224767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chuẩn bị các vật liệu, dụng cụ chia làm 2 bộ.</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tổ chức cho các đội tham gia thi.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học sinh khác nhận xét.</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GV nhận xét chung, tuyên dương.</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302705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dirty="0">
                <a:effectLst/>
                <a:latin typeface="Times New Roman" panose="02020603050405020304" pitchFamily="18" charset="0"/>
                <a:ea typeface="Times New Roman" panose="02020603050405020304" pitchFamily="18" charset="0"/>
              </a:rPr>
              <a:t>- GV mời một số HS dự đoán công dụng, vị trí của các vật liệu, dụng cụ để làm xe đồ chơi</a:t>
            </a:r>
            <a:endParaRPr lang="en-US" sz="1800" dirty="0">
              <a:effectLst/>
              <a:latin typeface="Times New Roman" panose="02020603050405020304" pitchFamily="18" charset="0"/>
              <a:ea typeface="Times New Roman" panose="02020603050405020304" pitchFamily="18" charset="0"/>
            </a:endParaRPr>
          </a:p>
          <a:p>
            <a:pPr algn="just">
              <a:lnSpc>
                <a:spcPct val="120000"/>
              </a:lnSpc>
            </a:pPr>
            <a:r>
              <a:rPr lang="nl-NL" sz="1800" dirty="0">
                <a:effectLst/>
                <a:latin typeface="Times New Roman" panose="02020603050405020304" pitchFamily="18" charset="0"/>
                <a:ea typeface="Times New Roman" panose="02020603050405020304" pitchFamily="18" charset="0"/>
              </a:rPr>
              <a:t>- GV mời các HS khác nhận xét, bổ sung.</a:t>
            </a:r>
            <a:endParaRPr lang="en-US" sz="1800" dirty="0">
              <a:effectLst/>
              <a:latin typeface="Times New Roman" panose="02020603050405020304" pitchFamily="18" charset="0"/>
              <a:ea typeface="Times New Roman" panose="02020603050405020304" pitchFamily="18" charset="0"/>
            </a:endParaRPr>
          </a:p>
          <a:p>
            <a:pPr algn="just">
              <a:lnSpc>
                <a:spcPct val="120000"/>
              </a:lnSpc>
            </a:pPr>
            <a:r>
              <a:rPr lang="nl-NL" sz="1800" dirty="0">
                <a:effectLst/>
                <a:latin typeface="Times New Roman" panose="02020603050405020304" pitchFamily="18" charset="0"/>
                <a:ea typeface="Times New Roman" panose="02020603050405020304" pitchFamily="18" charset="0"/>
              </a:rPr>
              <a:t>- GV nhận xét chung, tuyên dương.</a:t>
            </a:r>
            <a:endParaRPr lang="en-US" sz="1800" dirty="0">
              <a:effectLst/>
              <a:latin typeface="Times New Roman" panose="02020603050405020304" pitchFamily="18" charset="0"/>
              <a:ea typeface="Times New Roman" panose="02020603050405020304" pitchFamily="18" charset="0"/>
            </a:endParaRPr>
          </a:p>
          <a:p>
            <a:pPr algn="just">
              <a:lnSpc>
                <a:spcPct val="120000"/>
              </a:lnSpc>
            </a:pPr>
            <a:r>
              <a:rPr lang="nl-NL" sz="1800" dirty="0">
                <a:effectLst/>
                <a:latin typeface="Times New Roman" panose="02020603050405020304" pitchFamily="18" charset="0"/>
                <a:ea typeface="Times New Roman" panose="02020603050405020304" pitchFamily="18" charset="0"/>
              </a:rPr>
              <a:t>- GV chú ý HS lấy vật liệu đúng, đủ, sử dụng tiết kiệm. Đối với các dụng cụ sắc nhọn, yêu cầu HS đảm bảo an toàn.</a:t>
            </a:r>
            <a:endParaRPr lang="en-US" sz="1800" dirty="0">
              <a:effectLst/>
              <a:latin typeface="Times New Roman" panose="02020603050405020304" pitchFamily="18" charset="0"/>
              <a:ea typeface="Times New Roman" panose="02020603050405020304" pitchFamily="18" charset="0"/>
            </a:endParaRPr>
          </a:p>
          <a:p>
            <a:r>
              <a:rPr lang="nl-NL" sz="1800" dirty="0">
                <a:effectLst/>
                <a:latin typeface="Times New Roman" panose="02020603050405020304" pitchFamily="18" charset="0"/>
                <a:ea typeface="Times New Roman" panose="02020603050405020304" pitchFamily="18" charset="0"/>
              </a:rPr>
              <a:t>- Nhận xét sau tiết dạy, dặn dò về nhà.</a:t>
            </a:r>
            <a:endParaRPr lang="en-US"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20</a:t>
            </a:fld>
            <a:endParaRPr lang="zh-CN" altLang="en-US"/>
          </a:p>
        </p:txBody>
      </p:sp>
    </p:spTree>
    <p:extLst>
      <p:ext uri="{BB962C8B-B14F-4D97-AF65-F5344CB8AC3E}">
        <p14:creationId xmlns:p14="http://schemas.microsoft.com/office/powerpoint/2010/main" val="19016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381253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b="1">
                <a:effectLst/>
                <a:latin typeface="Times New Roman" panose="02020603050405020304" pitchFamily="18" charset="0"/>
                <a:ea typeface="Times New Roman" panose="02020603050405020304" pitchFamily="18" charset="0"/>
              </a:rPr>
              <a:t>- </a:t>
            </a:r>
            <a:r>
              <a:rPr lang="nl-NL" sz="1800">
                <a:effectLst/>
                <a:latin typeface="Times New Roman" panose="02020603050405020304" pitchFamily="18" charset="0"/>
                <a:ea typeface="Times New Roman" panose="02020603050405020304" pitchFamily="18" charset="0"/>
              </a:rPr>
              <a:t>GV chia sẻ hình 1 (SGK/tr 54) và nêu câu hỏi. Sau đó mời học sinh quan sát và trình bày kết quả.</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quan sát và gọi tên các đồ chơi tương ứng với các thẻ tên dưới đây.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Những món đồ chơi trong hình 1 được làm bằng vật liệu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Cách chơi đồ chơi này như thế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chơi đồ chơi này ở đâu hoặc chơi vào lúc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Việc chơi đồ chơi này mang lại lợi ích gì cho bạn?</a:t>
            </a:r>
            <a:endParaRPr lang="en-US" sz="1800">
              <a:effectLst/>
              <a:latin typeface="Times New Roman" panose="02020603050405020304" pitchFamily="18" charset="0"/>
              <a:ea typeface="Times New Roman" panose="02020603050405020304" pitchFamily="18" charset="0"/>
            </a:endParaRPr>
          </a:p>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5830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17368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62699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84865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khuyến khích HS vận dụng những trải nghiệm trong quá trình chơi đồ chơi của bản thân để đánh giá và nhận xét tình huống chơi đồ chơi của các bạn nhỏ trong từng hình và gọi đại diện các nhóm trình bày.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HS tìm hiểu tình huống theo các câu hỏi: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 bạn trong hình đang chơi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Theo em, các bạn chơi đồ chơi như vậy có an toàn không?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dự đoán điều gì sẽ xảy ra khi các bạn chơi như vậy?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Nếu em là bạn đó, em sẽ chơi đồ chơi thế nào cho an toàn?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164523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nêu câu hỏi mở rộng: Vì sao khoảng cách giữa 2 bánh ở trục bánh xe là 14 cm nhưng phải chiều dài que là 18cm? </a:t>
            </a:r>
            <a:endParaRPr lang="en-US"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a:effectLst/>
                <a:latin typeface="Times New Roman" panose="02020603050405020304" pitchFamily="18" charset="0"/>
                <a:ea typeface="Times New Roman" panose="02020603050405020304" pitchFamily="18" charset="0"/>
              </a:rPr>
              <a:t>HS trả lời cá nhân: Vì ở trục bánh xe cần làm dư ra để bánh xe có thể chuyển động được, không bị văng ra ngoài khi đang chuyển động.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r>
              <a:rPr lang="nl-NL" sz="1800">
                <a:effectLst/>
                <a:latin typeface="Times New Roman" panose="02020603050405020304" pitchFamily="18" charset="0"/>
                <a:ea typeface="Times New Roman" panose="02020603050405020304" pitchFamily="18" charset="0"/>
              </a:rPr>
              <a:t>GV nhận xét, tuyên dương, bổ sung.</a:t>
            </a:r>
            <a:endParaRPr lang="en-US"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chốt HĐ1 và mời HS đọc lại.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279132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697970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540944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481032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7424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2657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89140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35743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5507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579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2025/4/12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2025/4/12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2025/4/12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2025/4/12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2025/4/12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2025/4/12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1604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925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190360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2393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7790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64658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023836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5150944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480587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7363763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556562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633187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51647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28813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300509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162748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314856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728763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193989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59057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60427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0759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72654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3644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469513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2025/4/12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2"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 id="2147483665" r:id="rId16"/>
    <p:sldLayoutId id="2147483664" r:id="rId17"/>
    <p:sldLayoutId id="2147483663"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89" r:id="rId28"/>
    <p:sldLayoutId id="2147483697" r:id="rId29"/>
    <p:sldLayoutId id="2147483693" r:id="rId30"/>
    <p:sldLayoutId id="2147483691" r:id="rId31"/>
    <p:sldLayoutId id="2147483690" r:id="rId3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xmlns="" id="{90133955-04BF-431C-8FF6-0B91B8CDE44B}"/>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997B5FA-0921-464F-AAE1-844C04324D75}" type="datetimeFigureOut">
              <a:rPr lang="zh-CN" altLang="en-US" smtClean="0">
                <a:solidFill>
                  <a:prstClr val="black">
                    <a:tint val="75000"/>
                  </a:prstClr>
                </a:solidFill>
              </a:rPr>
              <a:pPr defTabSz="685800">
                <a:defRPr/>
              </a:pPr>
              <a:t>2025/4/12</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pic>
        <p:nvPicPr>
          <p:cNvPr id="7" name="图片 6" descr="5b704932184e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10001" y="-27623"/>
            <a:ext cx="9153525" cy="5196840"/>
          </a:xfrm>
          <a:prstGeom prst="rect">
            <a:avLst/>
          </a:prstGeom>
        </p:spPr>
      </p:pic>
      <p:sp>
        <p:nvSpPr>
          <p:cNvPr id="8" name="圆角矩形 7"/>
          <p:cNvSpPr/>
          <p:nvPr userDrawn="1"/>
        </p:nvSpPr>
        <p:spPr>
          <a:xfrm>
            <a:off x="367189" y="250984"/>
            <a:ext cx="8409623" cy="47248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33586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5" r:id="rId8"/>
    <p:sldLayoutId id="2147483694" r:id="rId9"/>
    <p:sldLayoutId id="2147483685" r:id="rId10"/>
    <p:sldLayoutId id="2147483686" r:id="rId11"/>
    <p:sldLayoutId id="2147483687" r:id="rId12"/>
    <p:sldLayoutId id="2147483688"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18" Type="http://schemas.openxmlformats.org/officeDocument/2006/relationships/image" Target="../media/image23.png"/><Relationship Id="rId26" Type="http://schemas.openxmlformats.org/officeDocument/2006/relationships/slide" Target="slide13.xml"/><Relationship Id="rId3" Type="http://schemas.openxmlformats.org/officeDocument/2006/relationships/slide" Target="slide19.xml"/><Relationship Id="rId21" Type="http://schemas.openxmlformats.org/officeDocument/2006/relationships/slide" Target="slide10.xml"/><Relationship Id="rId34" Type="http://schemas.openxmlformats.org/officeDocument/2006/relationships/slide" Target="slide20.xml"/><Relationship Id="rId7" Type="http://schemas.openxmlformats.org/officeDocument/2006/relationships/image" Target="../media/image19.png"/><Relationship Id="rId12" Type="http://schemas.openxmlformats.org/officeDocument/2006/relationships/slide" Target="slide6.xml"/><Relationship Id="rId17" Type="http://schemas.microsoft.com/office/2007/relationships/hdphoto" Target="../media/hdphoto5.wdp"/><Relationship Id="rId25" Type="http://schemas.microsoft.com/office/2007/relationships/hdphoto" Target="../media/hdphoto7.wdp"/><Relationship Id="rId33" Type="http://schemas.openxmlformats.org/officeDocument/2006/relationships/slide" Target="slide18.xml"/><Relationship Id="rId38" Type="http://schemas.openxmlformats.org/officeDocument/2006/relationships/image" Target="../media/image29.gif"/><Relationship Id="rId2" Type="http://schemas.openxmlformats.org/officeDocument/2006/relationships/image" Target="../media/image17.png"/><Relationship Id="rId16" Type="http://schemas.openxmlformats.org/officeDocument/2006/relationships/image" Target="../media/image22.png"/><Relationship Id="rId20" Type="http://schemas.openxmlformats.org/officeDocument/2006/relationships/slide" Target="slide7.xml"/><Relationship Id="rId29" Type="http://schemas.openxmlformats.org/officeDocument/2006/relationships/slide" Target="slide16.xml"/><Relationship Id="rId1" Type="http://schemas.openxmlformats.org/officeDocument/2006/relationships/slideLayout" Target="../slideLayouts/slideLayout28.xml"/><Relationship Id="rId6" Type="http://schemas.openxmlformats.org/officeDocument/2006/relationships/slide" Target="slide4.xml"/><Relationship Id="rId11" Type="http://schemas.microsoft.com/office/2007/relationships/hdphoto" Target="../media/hdphoto3.wdp"/><Relationship Id="rId24" Type="http://schemas.openxmlformats.org/officeDocument/2006/relationships/image" Target="../media/image25.png"/><Relationship Id="rId32" Type="http://schemas.microsoft.com/office/2007/relationships/hdphoto" Target="../media/hdphoto8.wdp"/><Relationship Id="rId37" Type="http://schemas.openxmlformats.org/officeDocument/2006/relationships/image" Target="../media/image28.gif"/><Relationship Id="rId5" Type="http://schemas.microsoft.com/office/2007/relationships/hdphoto" Target="../media/hdphoto1.wdp"/><Relationship Id="rId15" Type="http://schemas.openxmlformats.org/officeDocument/2006/relationships/slide" Target="slide8.xml"/><Relationship Id="rId23" Type="http://schemas.openxmlformats.org/officeDocument/2006/relationships/image" Target="../media/image24.png"/><Relationship Id="rId28" Type="http://schemas.openxmlformats.org/officeDocument/2006/relationships/slide" Target="slide15.xml"/><Relationship Id="rId36" Type="http://schemas.microsoft.com/office/2007/relationships/hdphoto" Target="../media/hdphoto9.wdp"/><Relationship Id="rId10" Type="http://schemas.openxmlformats.org/officeDocument/2006/relationships/image" Target="../media/image20.png"/><Relationship Id="rId19" Type="http://schemas.microsoft.com/office/2007/relationships/hdphoto" Target="../media/hdphoto6.wdp"/><Relationship Id="rId31"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slide" Target="slide12.xml"/><Relationship Id="rId27" Type="http://schemas.openxmlformats.org/officeDocument/2006/relationships/slide" Target="slide14.xml"/><Relationship Id="rId30" Type="http://schemas.openxmlformats.org/officeDocument/2006/relationships/slide" Target="slide17.xml"/><Relationship Id="rId35"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28.xml"/><Relationship Id="rId6" Type="http://schemas.openxmlformats.org/officeDocument/2006/relationships/slide" Target="slide18.xml"/><Relationship Id="rId5" Type="http://schemas.openxmlformats.org/officeDocument/2006/relationships/image" Target="../media/image32.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966" b="1" dirty="0">
                <a:solidFill>
                  <a:srgbClr val="FF0066"/>
                </a:solidFill>
                <a:latin typeface="Times New Roman" pitchFamily="18" charset="0"/>
              </a:rPr>
              <a:t>TRƯỜNG TIỂU </a:t>
            </a:r>
            <a:r>
              <a:rPr lang="en-US" altLang="en-US" sz="1966" b="1" dirty="0">
                <a:solidFill>
                  <a:srgbClr val="FF0066"/>
                </a:solidFill>
                <a:latin typeface="Times New Roman" pitchFamily="18" charset="0"/>
              </a:rPr>
              <a:t>HỌC HÒA NGHĨA</a:t>
            </a:r>
            <a:endParaRPr lang="en-US" altLang="en-US" sz="1966" b="1" dirty="0">
              <a:solidFill>
                <a:srgbClr val="FF0066"/>
              </a:solidFill>
              <a:latin typeface="Times New Roman" pitchFamily="18" charset="0"/>
            </a:endParaRPr>
          </a:p>
        </p:txBody>
      </p:sp>
      <p:sp>
        <p:nvSpPr>
          <p:cNvPr id="2057" name="Text Box 14"/>
          <p:cNvSpPr txBox="1">
            <a:spLocks noChangeArrowheads="1"/>
          </p:cNvSpPr>
          <p:nvPr/>
        </p:nvSpPr>
        <p:spPr bwMode="auto">
          <a:xfrm>
            <a:off x="755576" y="2564544"/>
            <a:ext cx="6898575" cy="102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11"/>
              </a:spcBef>
              <a:defRPr/>
            </a:pPr>
            <a:r>
              <a:rPr lang="vi-VN"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vi-VN"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a:t>
            </a:r>
            <a:endPar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011"/>
              </a:spcBef>
              <a:defRPr/>
            </a:pPr>
            <a:r>
              <a:rPr lang="vi-VN"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LÀM ĐỒ CHƠI</a:t>
            </a:r>
            <a:r>
              <a:rPr lang="en-US" sz="303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r>
              <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3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3371" b="1" dirty="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a:t>
            </a:r>
            <a:r>
              <a:rPr lang="en-US" sz="3371" b="1" dirty="0">
                <a:solidFill>
                  <a:srgbClr val="0000CC"/>
                </a:solidFill>
                <a:effectLst>
                  <a:outerShdw blurRad="38100" dist="38100" dir="2700000" algn="tl">
                    <a:srgbClr val="000000">
                      <a:alpha val="43137"/>
                    </a:srgbClr>
                  </a:outerShdw>
                </a:effectLst>
                <a:latin typeface="Times New Roman" pitchFamily="18" charset="0"/>
              </a:rPr>
              <a:t>DỰ GIỜ THĂM </a:t>
            </a:r>
            <a:r>
              <a:rPr lang="en-US" sz="3371" b="1" dirty="0">
                <a:solidFill>
                  <a:srgbClr val="0000CC"/>
                </a:solidFill>
                <a:effectLst>
                  <a:outerShdw blurRad="38100" dist="38100" dir="2700000" algn="tl">
                    <a:srgbClr val="000000">
                      <a:alpha val="43137"/>
                    </a:srgbClr>
                  </a:outerShdw>
                </a:effectLst>
                <a:latin typeface="Times New Roman" pitchFamily="18" charset="0"/>
              </a:rPr>
              <a:t>LỚP </a:t>
            </a:r>
            <a:r>
              <a:rPr lang="en-US" sz="3371" b="1" dirty="0" smtClean="0">
                <a:solidFill>
                  <a:srgbClr val="0000CC"/>
                </a:solidFill>
                <a:effectLst>
                  <a:outerShdw blurRad="38100" dist="38100" dir="2700000" algn="tl">
                    <a:srgbClr val="000000">
                      <a:alpha val="43137"/>
                    </a:srgbClr>
                  </a:outerShdw>
                </a:effectLst>
                <a:latin typeface="Times New Roman" pitchFamily="18" charset="0"/>
              </a:rPr>
              <a:t>3</a:t>
            </a:r>
            <a:r>
              <a:rPr lang="vi-VN" sz="3371" b="1" dirty="0" smtClean="0">
                <a:solidFill>
                  <a:srgbClr val="0000CC"/>
                </a:solidFill>
                <a:effectLst>
                  <a:outerShdw blurRad="38100" dist="38100" dir="2700000" algn="tl">
                    <a:srgbClr val="000000">
                      <a:alpha val="43137"/>
                    </a:srgbClr>
                  </a:outerShdw>
                </a:effectLst>
                <a:latin typeface="Times New Roman" pitchFamily="18" charset="0"/>
              </a:rPr>
              <a:t>D</a:t>
            </a:r>
            <a:endParaRPr lang="en-US" sz="3371"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436914" y="4048631"/>
            <a:ext cx="3356429" cy="2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348" b="1" i="1" dirty="0">
                <a:solidFill>
                  <a:srgbClr val="FF0066"/>
                </a:solidFill>
                <a:latin typeface="Times New Roman" pitchFamily="18" charset="0"/>
              </a:rPr>
              <a:t>Giáo viên</a:t>
            </a:r>
            <a:r>
              <a:rPr lang="en-US" altLang="en-US" sz="1348" b="1" i="1" dirty="0">
                <a:solidFill>
                  <a:srgbClr val="FF0066"/>
                </a:solidFill>
                <a:latin typeface="Times New Roman" pitchFamily="18" charset="0"/>
              </a:rPr>
              <a:t>: </a:t>
            </a:r>
            <a:r>
              <a:rPr lang="vi-VN" altLang="en-US" sz="1348" b="1" i="1" dirty="0" smtClean="0">
                <a:solidFill>
                  <a:srgbClr val="FF0066"/>
                </a:solidFill>
                <a:latin typeface="Times New Roman" pitchFamily="18" charset="0"/>
              </a:rPr>
              <a:t>Nguyễn Thị Huệ</a:t>
            </a:r>
            <a:endParaRPr lang="en-US" altLang="en-US" sz="1348" b="1" i="1" dirty="0">
              <a:solidFill>
                <a:srgbClr val="FF0066"/>
              </a:solidFill>
              <a:latin typeface="Times New Roman" pitchFamily="18" charset="0"/>
            </a:endParaRPr>
          </a:p>
        </p:txBody>
      </p:sp>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83830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B1A587-F0E8-406E-9379-9B3190C683D3}"/>
              </a:ext>
            </a:extLst>
          </p:cNvPr>
          <p:cNvSpPr txBox="1"/>
          <p:nvPr/>
        </p:nvSpPr>
        <p:spPr>
          <a:xfrm>
            <a:off x="2576384" y="140088"/>
            <a:ext cx="5091960"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
        <p:nvSpPr>
          <p:cNvPr id="12" name="Hộp Văn bản 11">
            <a:extLst>
              <a:ext uri="{FF2B5EF4-FFF2-40B4-BE49-F238E27FC236}">
                <a16:creationId xmlns:a16="http://schemas.microsoft.com/office/drawing/2014/main" xmlns="" id="{2AD0196D-EE76-47D8-9ADE-759B96DF13D4}"/>
              </a:ext>
            </a:extLst>
          </p:cNvPr>
          <p:cNvSpPr txBox="1"/>
          <p:nvPr/>
        </p:nvSpPr>
        <p:spPr>
          <a:xfrm>
            <a:off x="1436876" y="1340417"/>
            <a:ext cx="6559173" cy="2028697"/>
          </a:xfrm>
          <a:prstGeom prst="rect">
            <a:avLst/>
          </a:prstGeom>
          <a:noFill/>
        </p:spPr>
        <p:txBody>
          <a:bodyPr wrap="square">
            <a:spAutoFit/>
          </a:bodyPr>
          <a:lstStyle/>
          <a:p>
            <a:pPr algn="just">
              <a:lnSpc>
                <a:spcPct val="120000"/>
              </a:lnSpc>
            </a:pPr>
            <a:r>
              <a:rPr lang="nl-NL" sz="3600" dirty="0">
                <a:effectLst/>
                <a:latin typeface="Times New Roman" panose="02020603050405020304" pitchFamily="18" charset="0"/>
                <a:ea typeface="Times New Roman" panose="02020603050405020304" pitchFamily="18" charset="0"/>
              </a:rPr>
              <a:t>+ Xe đồ chơi mẫu gồm 3 </a:t>
            </a:r>
            <a:r>
              <a:rPr lang="nl-NL" sz="3600" dirty="0" smtClean="0">
                <a:effectLst/>
                <a:latin typeface="Times New Roman" panose="02020603050405020304" pitchFamily="18" charset="0"/>
                <a:ea typeface="Times New Roman" panose="02020603050405020304" pitchFamily="18" charset="0"/>
              </a:rPr>
              <a:t>bộ </a:t>
            </a:r>
            <a:r>
              <a:rPr lang="nl-NL" sz="3600" dirty="0">
                <a:effectLst/>
                <a:latin typeface="Times New Roman" panose="02020603050405020304" pitchFamily="18" charset="0"/>
                <a:ea typeface="Times New Roman" panose="02020603050405020304" pitchFamily="18" charset="0"/>
              </a:rPr>
              <a:t>phận chính là: Thân xe, trục bánh xe, và bánh xe.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675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69EF48F3-33C6-4E75-B815-7E2F0124BFD1}"/>
              </a:ext>
            </a:extLst>
          </p:cNvPr>
          <p:cNvSpPr txBox="1"/>
          <p:nvPr/>
        </p:nvSpPr>
        <p:spPr>
          <a:xfrm>
            <a:off x="971600" y="0"/>
            <a:ext cx="7416824" cy="4177297"/>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Thân xe hình chữ nhật, có màu xanh dương và 2 sọc màu đỏ. Đáy nhỏ dài 10cm; chiều cao là 6cm.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Trục bánh xe thon dài 18 cm, trong lòng 2 bánh là 14cm.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Bánh xe hình </a:t>
            </a:r>
            <a:r>
              <a:rPr lang="nl-NL" sz="3200">
                <a:latin typeface="Times New Roman" panose="02020603050405020304" pitchFamily="18" charset="0"/>
                <a:ea typeface="Times New Roman" panose="02020603050405020304" pitchFamily="18" charset="0"/>
              </a:rPr>
              <a:t>tròn</a:t>
            </a:r>
            <a:r>
              <a:rPr lang="nl-NL" sz="3200">
                <a:effectLst/>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c</a:t>
            </a:r>
            <a:r>
              <a:rPr lang="nl-NL" sz="3200">
                <a:effectLst/>
                <a:latin typeface="Times New Roman" panose="02020603050405020304" pitchFamily="18" charset="0"/>
                <a:ea typeface="Times New Roman" panose="02020603050405020304" pitchFamily="18" charset="0"/>
              </a:rPr>
              <a:t>ó 2 màu đỏ và trắng, đường kính bánh là 4cm..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610667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Ghi nhớ</a:t>
            </a:r>
            <a:endParaRPr lang="en-US" sz="7200" b="1" dirty="0">
              <a:solidFill>
                <a:srgbClr val="00B050"/>
              </a:solidFill>
              <a:latin typeface="UTM Cookies" panose="02040603050506020204" pitchFamily="18" charset="0"/>
            </a:endParaRPr>
          </a:p>
        </p:txBody>
      </p:sp>
      <p:sp>
        <p:nvSpPr>
          <p:cNvPr id="6" name="Hộp Văn bản 5">
            <a:extLst>
              <a:ext uri="{FF2B5EF4-FFF2-40B4-BE49-F238E27FC236}">
                <a16:creationId xmlns:a16="http://schemas.microsoft.com/office/drawing/2014/main" xmlns="" id="{8A88DB06-647E-4091-9DF3-A538F7EA0B48}"/>
              </a:ext>
            </a:extLst>
          </p:cNvPr>
          <p:cNvSpPr txBox="1"/>
          <p:nvPr/>
        </p:nvSpPr>
        <p:spPr>
          <a:xfrm>
            <a:off x="1091045" y="1899871"/>
            <a:ext cx="6721314" cy="2028697"/>
          </a:xfrm>
          <a:prstGeom prst="rect">
            <a:avLst/>
          </a:prstGeom>
          <a:noFill/>
        </p:spPr>
        <p:txBody>
          <a:bodyPr wrap="square">
            <a:spAutoFit/>
          </a:bodyPr>
          <a:lstStyle/>
          <a:p>
            <a:pPr algn="just">
              <a:lnSpc>
                <a:spcPct val="120000"/>
              </a:lnSpc>
            </a:pPr>
            <a:r>
              <a:rPr lang="nl-NL" sz="36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27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17" y="200978"/>
            <a:ext cx="7856512" cy="4665612"/>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xmlns="" id="{4054C106-CAB7-4958-8E93-05BFAAFE6626}"/>
              </a:ext>
            </a:extLst>
          </p:cNvPr>
          <p:cNvSpPr txBox="1"/>
          <p:nvPr/>
        </p:nvSpPr>
        <p:spPr>
          <a:xfrm>
            <a:off x="2016480" y="2691721"/>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pic>
        <p:nvPicPr>
          <p:cNvPr id="10" name="Picture 9" descr="A picture containing text, doll, toy, vector graphics&#10;&#10;Description automatically generated">
            <a:extLst>
              <a:ext uri="{FF2B5EF4-FFF2-40B4-BE49-F238E27FC236}">
                <a16:creationId xmlns:a16="http://schemas.microsoft.com/office/drawing/2014/main" xmlns=""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446" y="1014576"/>
            <a:ext cx="4594860" cy="4594860"/>
          </a:xfrm>
          <a:prstGeom prst="rect">
            <a:avLst/>
          </a:prstGeom>
        </p:spPr>
      </p:pic>
    </p:spTree>
    <p:extLst>
      <p:ext uri="{BB962C8B-B14F-4D97-AF65-F5344CB8AC3E}">
        <p14:creationId xmlns:p14="http://schemas.microsoft.com/office/powerpoint/2010/main" val="219290038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xmlns="" id="{4054C106-CAB7-4958-8E93-05BFAAFE6626}"/>
              </a:ext>
            </a:extLst>
          </p:cNvPr>
          <p:cNvSpPr txBox="1"/>
          <p:nvPr/>
        </p:nvSpPr>
        <p:spPr>
          <a:xfrm>
            <a:off x="1602078" y="596825"/>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sp>
        <p:nvSpPr>
          <p:cNvPr id="11" name="Hộp Văn bản 10">
            <a:extLst>
              <a:ext uri="{FF2B5EF4-FFF2-40B4-BE49-F238E27FC236}">
                <a16:creationId xmlns:a16="http://schemas.microsoft.com/office/drawing/2014/main" xmlns="" id="{8DBC229B-CE1A-4C34-9D88-DEDB1116E02A}"/>
              </a:ext>
            </a:extLst>
          </p:cNvPr>
          <p:cNvSpPr txBox="1"/>
          <p:nvPr/>
        </p:nvSpPr>
        <p:spPr>
          <a:xfrm>
            <a:off x="2122136" y="1465463"/>
            <a:ext cx="5280659" cy="1505220"/>
          </a:xfrm>
          <a:prstGeom prst="rect">
            <a:avLst/>
          </a:prstGeom>
          <a:noFill/>
        </p:spPr>
        <p:txBody>
          <a:bodyPr wrap="square">
            <a:spAutoFit/>
          </a:bodyPr>
          <a:lstStyle/>
          <a:p>
            <a:pPr>
              <a:lnSpc>
                <a:spcPct val="120000"/>
              </a:lnSpc>
            </a:pPr>
            <a:r>
              <a:rPr lang="nl-NL" sz="4000">
                <a:latin typeface="Times New Roman" panose="02020603050405020304" pitchFamily="18" charset="0"/>
                <a:ea typeface="Times New Roman" panose="02020603050405020304" pitchFamily="18" charset="0"/>
              </a:rPr>
              <a:t>L</a:t>
            </a:r>
            <a:r>
              <a:rPr lang="nl-NL" sz="4000">
                <a:effectLst/>
                <a:latin typeface="Times New Roman" panose="02020603050405020304" pitchFamily="18" charset="0"/>
                <a:ea typeface="Times New Roman" panose="02020603050405020304" pitchFamily="18" charset="0"/>
              </a:rPr>
              <a:t>ựa chọn các vật liệu phù hợp làm xe đồ chơi.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652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xmlns="" id="{2AE01D8C-ECAB-4216-9A78-D9B98B2133B7}"/>
              </a:ext>
            </a:extLst>
          </p:cNvPr>
          <p:cNvPicPr>
            <a:picLocks noChangeAspect="1"/>
          </p:cNvPicPr>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a16="http://schemas.microsoft.com/office/drawing/2014/main" xmlns="" id="{FF67BA12-2D09-4851-B465-BD57B95296BB}"/>
              </a:ext>
            </a:extLst>
          </p:cNvPr>
          <p:cNvSpPr txBox="1"/>
          <p:nvPr/>
        </p:nvSpPr>
        <p:spPr>
          <a:xfrm>
            <a:off x="3995936" y="3955081"/>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4 </a:t>
            </a:r>
            <a:endParaRPr lang="en-US"/>
          </a:p>
        </p:txBody>
      </p:sp>
    </p:spTree>
    <p:extLst>
      <p:ext uri="{BB962C8B-B14F-4D97-AF65-F5344CB8AC3E}">
        <p14:creationId xmlns:p14="http://schemas.microsoft.com/office/powerpoint/2010/main" val="627276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xmlns="" id="{952B8459-1D1D-41FE-93C8-1DF05D51225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9179559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10151"/>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Luyện tập</a:t>
            </a:r>
            <a:endParaRPr lang="en-US" sz="7200" b="1" dirty="0">
              <a:solidFill>
                <a:srgbClr val="00B050"/>
              </a:solidFill>
              <a:latin typeface="UTM Cookies" panose="02040603050506020204" pitchFamily="18" charset="0"/>
            </a:endParaRPr>
          </a:p>
        </p:txBody>
      </p:sp>
      <p:sp>
        <p:nvSpPr>
          <p:cNvPr id="7" name="Wave 27">
            <a:extLst>
              <a:ext uri="{FF2B5EF4-FFF2-40B4-BE49-F238E27FC236}">
                <a16:creationId xmlns:a16="http://schemas.microsoft.com/office/drawing/2014/main" xmlns="" id="{465CA5AB-6DA3-45A5-A701-9E7456FC5253}"/>
              </a:ext>
            </a:extLst>
          </p:cNvPr>
          <p:cNvSpPr/>
          <p:nvPr/>
        </p:nvSpPr>
        <p:spPr>
          <a:xfrm>
            <a:off x="556320" y="44853"/>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Nhóm</a:t>
            </a:r>
          </a:p>
        </p:txBody>
      </p:sp>
      <p:sp>
        <p:nvSpPr>
          <p:cNvPr id="8" name="Hộp Văn bản 7">
            <a:extLst>
              <a:ext uri="{FF2B5EF4-FFF2-40B4-BE49-F238E27FC236}">
                <a16:creationId xmlns:a16="http://schemas.microsoft.com/office/drawing/2014/main" xmlns="" id="{283B1923-686C-441E-8727-26A787643BD1}"/>
              </a:ext>
            </a:extLst>
          </p:cNvPr>
          <p:cNvSpPr txBox="1"/>
          <p:nvPr/>
        </p:nvSpPr>
        <p:spPr>
          <a:xfrm>
            <a:off x="683568" y="1210480"/>
            <a:ext cx="7992888" cy="3156057"/>
          </a:xfrm>
          <a:prstGeom prst="rect">
            <a:avLst/>
          </a:prstGeom>
          <a:noFill/>
        </p:spPr>
        <p:txBody>
          <a:bodyPr wrap="square">
            <a:spAutoFit/>
          </a:bodyPr>
          <a:lstStyle/>
          <a:p>
            <a:pPr algn="just">
              <a:lnSpc>
                <a:spcPct val="120000"/>
              </a:lnSpc>
            </a:pPr>
            <a:r>
              <a:rPr lang="nl-NL" sz="2400">
                <a:solidFill>
                  <a:srgbClr val="FF0000"/>
                </a:solidFill>
                <a:latin typeface="Times New Roman" panose="02020603050405020304" pitchFamily="18" charset="0"/>
                <a:ea typeface="Times New Roman" panose="02020603050405020304" pitchFamily="18" charset="0"/>
              </a:rPr>
              <a:t>T</a:t>
            </a:r>
            <a:r>
              <a:rPr lang="nl-NL" sz="2400">
                <a:solidFill>
                  <a:srgbClr val="FF0000"/>
                </a:solidFill>
                <a:effectLst/>
                <a:latin typeface="Times New Roman" panose="02020603050405020304" pitchFamily="18" charset="0"/>
                <a:ea typeface="Times New Roman" panose="02020603050405020304" pitchFamily="18" charset="0"/>
              </a:rPr>
              <a:t>rò chơi “Chọn đúng, chọn nhanh”.</a:t>
            </a:r>
            <a:endParaRPr lang="en-US" sz="20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nl-NL" sz="2400">
                <a:effectLst/>
                <a:latin typeface="Times New Roman" panose="02020603050405020304" pitchFamily="18" charset="0"/>
                <a:ea typeface="Times New Roman" panose="02020603050405020304" pitchFamily="18" charset="0"/>
              </a:rPr>
              <a:t>- Luật chơi: Chọn 2 hay nhiều đội tham gia chơi, mỗi đội gồm 5 thành viên. Thành viên của mỗi đội lần lượt chạy lên bàn vật liệu và dụng cụ để lựa chọn đúng vật liệu, dụng cụ làm xe đồ chơi mà người quản trò yêu cầu. Trong thời gian 2 phút, đội nào mang về đúng và nhiều vật liệu, dụng cụ hơn thì giành chiến thắng.</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04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9124950" cy="51092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82789" y="3132069"/>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362851" y="2430057"/>
            <a:ext cx="1061293" cy="7959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1276873" y="2156798"/>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1006536" y="1484323"/>
            <a:ext cx="979463" cy="7345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ADMIN\Desktop\5.pn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20" y="1362480"/>
            <a:ext cx="939516" cy="7046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02007" y="3786041"/>
            <a:ext cx="712393" cy="671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20"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762923" y="3585518"/>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 action="ppaction://noaction"/>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696093" y="328244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21"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3264234" y="2698571"/>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DMIN\Desktop\4.png">
            <a:hlinkClick r:id="" action="ppaction://noaction"/>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3381893" y="2130098"/>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5.png">
            <a:hlinkClick r:id="rId22"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1012" y="1609807"/>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355512">
            <a:off x="6940818" y="-756492"/>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94846" flipH="1">
            <a:off x="6147764" y="-534613"/>
            <a:ext cx="1673636"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Mark x1="8784" y1="6091" x2="26351" y2="6091"/>
                      </a14:backgroundRemoval>
                    </a14:imgEffect>
                  </a14:imgLayer>
                </a14:imgProps>
              </a:ext>
              <a:ext uri="{28A0092B-C50C-407E-A947-70E740481C1C}">
                <a14:useLocalDpi xmlns:a14="http://schemas.microsoft.com/office/drawing/2010/main" val="0"/>
              </a:ext>
            </a:extLst>
          </a:blip>
          <a:srcRect/>
          <a:stretch>
            <a:fillRect/>
          </a:stretch>
        </p:blipFill>
        <p:spPr bwMode="auto">
          <a:xfrm>
            <a:off x="1416316" y="3771213"/>
            <a:ext cx="569683" cy="7595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355512">
            <a:off x="7778989" y="-856687"/>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739192">
            <a:off x="8350011" y="-275764"/>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ADMIN\Desktop\11.png">
            <a:hlinkClick r:id="rId26"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047549" y="4163083"/>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Desktop\2.png">
            <a:hlinkClick r:id="rId27"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4194784" y="3784628"/>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3.png">
            <a:hlinkClick r:id="rId28"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579908" y="2963863"/>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4.png">
            <a:hlinkClick r:id="rId29"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5718730" y="2651477"/>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ADMIN\Desktop\5.png">
            <a:hlinkClick r:id="rId30"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62609" y="198660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700_FO58466900_cd0f0403dfd1da45a2a9f423e4966684.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24796" y1="6286" x2="47635" y2="77429"/>
                        <a14:foregroundMark x1="61664" y1="11143" x2="36215" y2="56000"/>
                        <a14:foregroundMark x1="36215" y1="15714" x2="44046" y2="58857"/>
                        <a14:foregroundMark x1="32953" y1="14000" x2="40457" y2="40286"/>
                        <a14:foregroundMark x1="7178" y1="36571" x2="7504" y2="44286"/>
                        <a14:foregroundMark x1="14682" y1="34000" x2="14356" y2="44000"/>
                        <a14:foregroundMark x1="54486" y1="18000" x2="57096" y2="34000"/>
                        <a14:foregroundMark x1="84176" y1="38857" x2="42414" y2="52000"/>
                        <a14:foregroundMark x1="46982" y1="55714" x2="48940" y2="71143"/>
                        <a14:foregroundMark x1="48940" y1="53143" x2="52202" y2="72000"/>
                        <a14:foregroundMark x1="40457" y1="58571" x2="40457" y2="75143"/>
                        <a14:foregroundMark x1="36542" y1="57429" x2="36868" y2="69429"/>
                        <a14:foregroundMark x1="31321" y1="90857" x2="20228" y2="95714"/>
                        <a14:foregroundMark x1="19576" y1="96000" x2="33279" y2="98000"/>
                        <a14:foregroundMark x1="20881" y1="93429" x2="18597" y2="97714"/>
                        <a14:foregroundMark x1="53181" y1="96571" x2="68842" y2="95429"/>
                        <a14:foregroundMark x1="60359" y1="92571" x2="67537" y2="97714"/>
                        <a14:foregroundMark x1="55139" y1="98000" x2="64274" y2="98000"/>
                        <a14:foregroundMark x1="64274" y1="93714" x2="69821" y2="95714"/>
                        <a14:foregroundMark x1="92333" y1="56571" x2="91680" y2="70571"/>
                        <a14:foregroundMark x1="94943" y1="56286" x2="96248" y2="67429"/>
                        <a14:foregroundMark x1="89723" y1="55429" x2="89723" y2="68286"/>
                        <a14:foregroundMark x1="83850" y1="43143" x2="70147" y2="46000"/>
                        <a14:foregroundMark x1="73409" y1="34286" x2="71778" y2="41429"/>
                        <a14:foregroundMark x1="73736" y1="34571" x2="86134" y2="38857"/>
                        <a14:foregroundMark x1="74062" y1="33143" x2="70799" y2="37714"/>
                        <a14:foregroundMark x1="83524" y1="34571" x2="87113" y2="40857"/>
                        <a14:foregroundMark x1="85808" y1="43143" x2="79935" y2="46571"/>
                        <a14:foregroundMark x1="73736" y1="32286" x2="70310" y2="37286"/>
                        <a14:foregroundMark x1="75367" y1="33143" x2="76346" y2="35000"/>
                        <a14:foregroundMark x1="83850" y1="34000" x2="79935" y2="35143"/>
                        <a14:foregroundMark x1="73899" y1="32143" x2="76346" y2="32429"/>
                        <a14:foregroundMark x1="66395" y1="33571" x2="44209" y2="41429"/>
                        <a14:foregroundMark x1="26264" y1="34000" x2="37194" y2="36143"/>
                        <a14:foregroundMark x1="30669" y1="17571" x2="35889" y2="24857"/>
                        <a14:foregroundMark x1="64437" y1="19571" x2="45024" y2="29143"/>
                        <a14:foregroundMark x1="62153" y1="22714" x2="57586" y2="30571"/>
                        <a14:foregroundMark x1="62153" y1="15286" x2="33116" y2="19429"/>
                        <a14:foregroundMark x1="33442" y1="13143" x2="43067" y2="16286"/>
                        <a14:foregroundMark x1="58238" y1="12429" x2="49103" y2="17000"/>
                        <a14:foregroundMark x1="4894" y1="36286" x2="4568" y2="44286"/>
                        <a14:foregroundMark x1="6852" y1="35857" x2="17781" y2="36429"/>
                        <a14:foregroundMark x1="14029" y1="45429" x2="2610" y2="44571"/>
                        <a14:foregroundMark x1="5873" y1="34000" x2="1631" y2="40857"/>
                        <a14:foregroundMark x1="3752" y1="46000" x2="7015" y2="46429"/>
                        <a14:foregroundMark x1="14192" y1="32571" x2="16966" y2="34429"/>
                        <a14:foregroundMark x1="12724" y1="32429" x2="12724" y2="35000"/>
                        <a14:foregroundMark x1="13377" y1="40143" x2="8157" y2="44286"/>
                        <a14:foregroundMark x1="85971" y1="45000" x2="81240" y2="47143"/>
                        <a14:foregroundMark x1="66721" y1="6000" x2="64111" y2="13857"/>
                        <a14:foregroundMark x1="55791" y1="97571" x2="51550" y2="97429"/>
                        <a14:backgroundMark x1="70636" y1="31857" x2="69984" y2="34286"/>
                      </a14:backgroundRemoval>
                    </a14:imgEffect>
                  </a14:imgLayer>
                </a14:imgProps>
              </a:ext>
              <a:ext uri="{28A0092B-C50C-407E-A947-70E740481C1C}">
                <a14:useLocalDpi xmlns:a14="http://schemas.microsoft.com/office/drawing/2010/main" val="0"/>
              </a:ext>
            </a:extLst>
          </a:blip>
          <a:srcRect/>
          <a:stretch>
            <a:fillRect/>
          </a:stretch>
        </p:blipFill>
        <p:spPr bwMode="auto">
          <a:xfrm>
            <a:off x="2430595" y="4368080"/>
            <a:ext cx="638178" cy="7287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ADMIN\Desktop\11.png">
            <a:hlinkClick r:id="rId3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640584" y="4299264"/>
            <a:ext cx="1065016" cy="8103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ADMIN\Desktop\2.png">
            <a:hlinkClick r:id="rId3"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707380" y="397608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ADMIN\Desktop\3.png">
            <a:hlinkClick r:id="rId34"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662047" y="3462997"/>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ADMIN\Desktop\4.png">
            <a:hlinkClick r:id="" action="ppaction://noaction"/>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8097653" y="2723663"/>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C:\Users\ADMIN\Desktop\5.png">
            <a:hlinkClick r:id="" action="ppaction://noaction"/>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62047" y="206711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ADMIN\Desktop\Tai nguyen thiet ke tro choi\Baby Panda\brown-bear-clipart-happy-bear-10.jpg">
            <a:hlinkClick r:id="rId22" action="ppaction://hlinksldjump"/>
          </p:cNvPr>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0" b="100000" l="0" r="100000">
                        <a14:foregroundMark x1="54871" y1="9314" x2="32604" y2="21569"/>
                        <a14:foregroundMark x1="62823" y1="9804" x2="69781" y2="19444"/>
                        <a14:foregroundMark x1="80318" y1="4085" x2="73559" y2="9314"/>
                        <a14:foregroundMark x1="35388" y1="2451" x2="41153" y2="8497"/>
                        <a14:foregroundMark x1="3976" y1="18954" x2="16700" y2="27614"/>
                        <a14:foregroundMark x1="15109" y1="19771" x2="5169" y2="17157"/>
                        <a14:foregroundMark x1="48111" y1="16340" x2="71372" y2="15033"/>
                        <a14:foregroundMark x1="51292" y1="35458" x2="62425" y2="42974"/>
                      </a14:backgroundRemoval>
                    </a14:imgEffect>
                  </a14:imgLayer>
                </a14:imgProps>
              </a:ext>
              <a:ext uri="{28A0092B-C50C-407E-A947-70E740481C1C}">
                <a14:useLocalDpi xmlns:a14="http://schemas.microsoft.com/office/drawing/2010/main" val="0"/>
              </a:ext>
            </a:extLst>
          </a:blip>
          <a:srcRect/>
          <a:stretch>
            <a:fillRect/>
          </a:stretch>
        </p:blipFill>
        <p:spPr bwMode="auto">
          <a:xfrm>
            <a:off x="4936716" y="4571218"/>
            <a:ext cx="621649" cy="756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Kết quả hình ảnh cho FIREWORK GIF"/>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203067" y="529599"/>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705850" y="2187248"/>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5292058" y="200122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Kết quả hình ảnh cho FIREWORK GIF"/>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3" name="Picture 4" descr="Hình ảnh có liên quan"/>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Kết quả hình ảnh cho FIREWORK GIF"/>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6" name="Picture 4" descr="Hình ảnh có liên quan"/>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ết quả hình ảnh cho FIREWORK GIF"/>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9" name="Picture 4" descr="Hình ảnh có liên quan"/>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3"/>
                                        </p:tgtEl>
                                        <p:attrNameLst>
                                          <p:attrName>r</p:attrName>
                                        </p:attrNameLst>
                                      </p:cBhvr>
                                    </p:animRot>
                                    <p:animRot by="-240000">
                                      <p:cBhvr>
                                        <p:cTn id="19" dur="400" fill="hold">
                                          <p:stCondLst>
                                            <p:cond delay="400"/>
                                          </p:stCondLst>
                                        </p:cTn>
                                        <p:tgtEl>
                                          <p:spTgt spid="53"/>
                                        </p:tgtEl>
                                        <p:attrNameLst>
                                          <p:attrName>r</p:attrName>
                                        </p:attrNameLst>
                                      </p:cBhvr>
                                    </p:animRot>
                                    <p:animRot by="240000">
                                      <p:cBhvr>
                                        <p:cTn id="20" dur="400" fill="hold">
                                          <p:stCondLst>
                                            <p:cond delay="800"/>
                                          </p:stCondLst>
                                        </p:cTn>
                                        <p:tgtEl>
                                          <p:spTgt spid="53"/>
                                        </p:tgtEl>
                                        <p:attrNameLst>
                                          <p:attrName>r</p:attrName>
                                        </p:attrNameLst>
                                      </p:cBhvr>
                                    </p:animRot>
                                    <p:animRot by="-240000">
                                      <p:cBhvr>
                                        <p:cTn id="21" dur="400" fill="hold">
                                          <p:stCondLst>
                                            <p:cond delay="1200"/>
                                          </p:stCondLst>
                                        </p:cTn>
                                        <p:tgtEl>
                                          <p:spTgt spid="53"/>
                                        </p:tgtEl>
                                        <p:attrNameLst>
                                          <p:attrName>r</p:attrName>
                                        </p:attrNameLst>
                                      </p:cBhvr>
                                    </p:animRot>
                                    <p:animRot by="120000">
                                      <p:cBhvr>
                                        <p:cTn id="22"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8"/>
                    </p:tgtEl>
                  </p:cond>
                </p:stCondLst>
                <p:endSync evt="end" delay="0">
                  <p:rtn val="all"/>
                </p:endSync>
                <p:childTnLst>
                  <p:par>
                    <p:cTn id="24" fill="hold">
                      <p:stCondLst>
                        <p:cond delay="0"/>
                      </p:stCondLst>
                      <p:childTnLst>
                        <p:par>
                          <p:cTn id="25" fill="hold">
                            <p:stCondLst>
                              <p:cond delay="0"/>
                            </p:stCondLst>
                            <p:childTnLst>
                              <p:par>
                                <p:cTn id="26" presetID="44" presetClass="path" presetSubtype="0" accel="50000" decel="50000" fill="hold" nodeType="clickEffect">
                                  <p:stCondLst>
                                    <p:cond delay="0"/>
                                  </p:stCondLst>
                                  <p:childTnLst>
                                    <p:animMotion origin="layout" path="M -0.04219 -0.06488 L -0.06233 -0.11863 C -0.0665 -0.12913 -0.06511 -0.13995 -0.06042 -0.1486 C -0.0533 -0.15848 -0.04358 -0.16219 -0.03143 -0.16003 L 0.02274 -0.15663 " pathEditMode="relative" rAng="-3854564" ptsTypes="FffFF">
                                      <p:cBhvr>
                                        <p:cTn id="27" dur="500" fill="hold"/>
                                        <p:tgtEl>
                                          <p:spTgt spid="58"/>
                                        </p:tgtEl>
                                        <p:attrNameLst>
                                          <p:attrName>ppt_x</p:attrName>
                                          <p:attrName>ppt_y</p:attrName>
                                        </p:attrNameLst>
                                      </p:cBhvr>
                                      <p:rCtr x="1493" y="-608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2274 -0.15663 L 0.02691 -0.29472 " pathEditMode="relative" rAng="0" ptsTypes="AA">
                                      <p:cBhvr>
                                        <p:cTn id="31" dur="500" fill="hold"/>
                                        <p:tgtEl>
                                          <p:spTgt spid="58"/>
                                        </p:tgtEl>
                                        <p:attrNameLst>
                                          <p:attrName>ppt_x</p:attrName>
                                          <p:attrName>ppt_y</p:attrName>
                                        </p:attrNameLst>
                                      </p:cBhvr>
                                      <p:rCtr x="208" y="-6920"/>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02691 -0.29472 L 0.11857 -0.35403 " pathEditMode="relative" rAng="0" ptsTypes="AA">
                                      <p:cBhvr>
                                        <p:cTn id="35" dur="500" fill="hold"/>
                                        <p:tgtEl>
                                          <p:spTgt spid="58"/>
                                        </p:tgtEl>
                                        <p:attrNameLst>
                                          <p:attrName>ppt_x</p:attrName>
                                          <p:attrName>ppt_y</p:attrName>
                                        </p:attrNameLst>
                                      </p:cBhvr>
                                      <p:rCtr x="4583" y="-2966"/>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11857 -0.35403 L 0.10191 -0.47266 " pathEditMode="relative" rAng="0" ptsTypes="AA">
                                      <p:cBhvr>
                                        <p:cTn id="39" dur="500" fill="hold"/>
                                        <p:tgtEl>
                                          <p:spTgt spid="58"/>
                                        </p:tgtEl>
                                        <p:attrNameLst>
                                          <p:attrName>ppt_x</p:attrName>
                                          <p:attrName>ppt_y</p:attrName>
                                        </p:attrNameLst>
                                      </p:cBhvr>
                                      <p:rCtr x="-833" y="-5931"/>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10191 -0.47266 L -0.00643 -0.51715 " pathEditMode="relative" rAng="0" ptsTypes="AA">
                                      <p:cBhvr>
                                        <p:cTn id="43" dur="500" fill="hold"/>
                                        <p:tgtEl>
                                          <p:spTgt spid="58"/>
                                        </p:tgtEl>
                                        <p:attrNameLst>
                                          <p:attrName>ppt_x</p:attrName>
                                          <p:attrName>ppt_y</p:attrName>
                                        </p:attrNameLst>
                                      </p:cBhvr>
                                      <p:rCtr x="-5417" y="-2224"/>
                                    </p:animMotion>
                                  </p:childTnLst>
                                </p:cTn>
                              </p:par>
                            </p:childTnLst>
                          </p:cTn>
                        </p:par>
                        <p:par>
                          <p:cTn id="44" fill="hold">
                            <p:stCondLst>
                              <p:cond delay="500"/>
                            </p:stCondLst>
                            <p:childTnLst>
                              <p:par>
                                <p:cTn id="45" presetID="38" presetClass="path" presetSubtype="0" accel="50000" decel="50000" fill="hold" nodeType="afterEffect">
                                  <p:stCondLst>
                                    <p:cond delay="0"/>
                                  </p:stCondLst>
                                  <p:childTnLst>
                                    <p:animMotion origin="layout" path="M 0.05573 -0.65061 L 0.05139 -0.55175 L 0.04739 -0.65061 L 0.04323 -0.55175 L 0.03906 -0.65061 L 0.03507 -0.55175 L 0.03073 -0.65061 L 0.02673 -0.55175 L 0.02239 -0.65061 L 0.01805 -0.55175 L 0.01406 -0.65061 L 0.00989 -0.55175 L 0.0059 -0.65061 L 0.00173 -0.55175 L -0.00261 -0.65061 L -0.0066 -0.55175 L -0.01094 -0.65061 " pathEditMode="relative" rAng="0" ptsTypes="FFFFFFFFFFFFFFFFF">
                                      <p:cBhvr>
                                        <p:cTn id="46" dur="3000" fill="hold"/>
                                        <p:tgtEl>
                                          <p:spTgt spid="58"/>
                                        </p:tgtEl>
                                        <p:attrNameLst>
                                          <p:attrName>ppt_x</p:attrName>
                                          <p:attrName>ppt_y</p:attrName>
                                        </p:attrNameLst>
                                      </p:cBhvr>
                                      <p:rCtr x="-3333" y="4943"/>
                                    </p:animMotion>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xit" presetSubtype="0" fill="hold" grpId="1" nodeType="withEffect">
                                  <p:stCondLst>
                                    <p:cond delay="500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xit" presetSubtype="0" fill="hold" nodeType="withEffect">
                                  <p:stCondLst>
                                    <p:cond delay="5000"/>
                                  </p:stCondLst>
                                  <p:childTnLst>
                                    <p:set>
                                      <p:cBhvr>
                                        <p:cTn id="56" dur="1" fill="hold">
                                          <p:stCondLst>
                                            <p:cond delay="0"/>
                                          </p:stCondLst>
                                        </p:cTn>
                                        <p:tgtEl>
                                          <p:spTgt spid="60"/>
                                        </p:tgtEl>
                                        <p:attrNameLst>
                                          <p:attrName>style.visibility</p:attrName>
                                        </p:attrNameLst>
                                      </p:cBhvr>
                                      <p:to>
                                        <p:strVal val="hidden"/>
                                      </p:to>
                                    </p:set>
                                  </p:childTnLst>
                                </p:cTn>
                              </p:par>
                              <p:par>
                                <p:cTn id="57" presetID="1" presetClass="exit" presetSubtype="0" fill="hold" nodeType="withEffect">
                                  <p:stCondLst>
                                    <p:cond delay="500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37" presetClass="path" presetSubtype="0" accel="50000" decel="50000" fill="hold" nodeType="clickEffect">
                                  <p:stCondLst>
                                    <p:cond delay="0"/>
                                  </p:stCondLst>
                                  <p:childTnLst>
                                    <p:animMotion origin="layout" path="M -0.00642 -0.06518 L 0.00747 -0.10781 C 0.01042 -0.11708 0.01563 -0.12326 0.02118 -0.1248 C 0.02795 -0.12697 0.03368 -0.12418 0.03785 -0.11708 L 0.05938 -0.08495 " pathEditMode="relative" rAng="-577008" ptsTypes="FffFF">
                                      <p:cBhvr>
                                        <p:cTn id="63" dur="1000" fill="hold"/>
                                        <p:tgtEl>
                                          <p:spTgt spid="26"/>
                                        </p:tgtEl>
                                        <p:attrNameLst>
                                          <p:attrName>ppt_x</p:attrName>
                                          <p:attrName>ppt_y</p:attrName>
                                        </p:attrNameLst>
                                      </p:cBhvr>
                                      <p:rCtr x="3056" y="-3491"/>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05938 -0.08496 L 0.16476 -0.13871 " pathEditMode="relative" rAng="0" ptsTypes="AA">
                                      <p:cBhvr>
                                        <p:cTn id="67" dur="1000" fill="hold"/>
                                        <p:tgtEl>
                                          <p:spTgt spid="26"/>
                                        </p:tgtEl>
                                        <p:attrNameLst>
                                          <p:attrName>ppt_x</p:attrName>
                                          <p:attrName>ppt_y</p:attrName>
                                        </p:attrNameLst>
                                      </p:cBhvr>
                                      <p:rCtr x="5260" y="-2688"/>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16476 -0.13871 L 0.21875 -0.25826 " pathEditMode="relative" rAng="0" ptsTypes="AA">
                                      <p:cBhvr>
                                        <p:cTn id="71" dur="1000" fill="hold"/>
                                        <p:tgtEl>
                                          <p:spTgt spid="26"/>
                                        </p:tgtEl>
                                        <p:attrNameLst>
                                          <p:attrName>ppt_x</p:attrName>
                                          <p:attrName>ppt_y</p:attrName>
                                        </p:attrNameLst>
                                      </p:cBhvr>
                                      <p:rCtr x="2691" y="-5993"/>
                                    </p:animMotion>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nodeType="clickEffect">
                                  <p:stCondLst>
                                    <p:cond delay="0"/>
                                  </p:stCondLst>
                                  <p:childTnLst>
                                    <p:animMotion origin="layout" path="M 0.21875 -0.25826 L 0.23542 -0.37689 " pathEditMode="relative" rAng="0" ptsTypes="AA">
                                      <p:cBhvr>
                                        <p:cTn id="75" dur="1000" fill="hold"/>
                                        <p:tgtEl>
                                          <p:spTgt spid="26"/>
                                        </p:tgtEl>
                                        <p:attrNameLst>
                                          <p:attrName>ppt_x</p:attrName>
                                          <p:attrName>ppt_y</p:attrName>
                                        </p:attrNameLst>
                                      </p:cBhvr>
                                      <p:rCtr x="833" y="-5931"/>
                                    </p:animMotion>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nodeType="clickEffect">
                                  <p:stCondLst>
                                    <p:cond delay="0"/>
                                  </p:stCondLst>
                                  <p:childTnLst>
                                    <p:animMotion origin="layout" path="M 0.23542 -0.37689 L 0.16042 -0.48069 " pathEditMode="relative" rAng="0" ptsTypes="AA">
                                      <p:cBhvr>
                                        <p:cTn id="79" dur="1000" fill="hold"/>
                                        <p:tgtEl>
                                          <p:spTgt spid="26"/>
                                        </p:tgtEl>
                                        <p:attrNameLst>
                                          <p:attrName>ppt_x</p:attrName>
                                          <p:attrName>ppt_y</p:attrName>
                                        </p:attrNameLst>
                                      </p:cBhvr>
                                      <p:rCtr x="-3750" y="-5190"/>
                                    </p:animMotion>
                                  </p:childTnLst>
                                </p:cTn>
                              </p:par>
                            </p:childTnLst>
                          </p:cTn>
                        </p:par>
                        <p:par>
                          <p:cTn id="80" fill="hold">
                            <p:stCondLst>
                              <p:cond delay="1000"/>
                            </p:stCondLst>
                            <p:childTnLst>
                              <p:par>
                                <p:cTn id="81" presetID="45" presetClass="path" presetSubtype="0" accel="50000" decel="50000" fill="hold" nodeType="afterEffect">
                                  <p:stCondLst>
                                    <p:cond delay="0"/>
                                  </p:stCondLst>
                                  <p:childTnLst>
                                    <p:animMotion origin="layout" path="M 0.17309 -0.62408 L 0.16458 -0.62408 C 0.16059 -0.62408 0.15607 -0.63889 0.15208 -0.64136 C 0.14913 -0.64136 0.14357 -0.62747 0.14114 -0.62747 C 0.1375 -0.62747 0.1342 -0.63179 0.1276 -0.63179 L 0.12309 -0.79599 L 0.11805 -0.59753 L 0.11215 -0.62408 L 0.10712 -0.63179 L 0.09496 -0.62531 C 0.08958 -0.6284 0.08507 -0.64229 0.07969 -0.64753 C 0.0776 -0.64877 0.07309 -0.64969 0.07014 -0.64753 C 0.06701 -0.64537 0.06458 -0.63056 0.06354 -0.62932 C 0.06198 -0.62531 0.05868 -0.62932 0.05659 -0.62747 L 0.05364 -0.62408 L 0.04809 -0.62408 " pathEditMode="relative" rAng="0" ptsTypes="FfffFFFFFffffFFF">
                                      <p:cBhvr>
                                        <p:cTn id="82" dur="1000" fill="hold"/>
                                        <p:tgtEl>
                                          <p:spTgt spid="26"/>
                                        </p:tgtEl>
                                        <p:attrNameLst>
                                          <p:attrName>ppt_x</p:attrName>
                                          <p:attrName>ppt_y</p:attrName>
                                        </p:attrNameLst>
                                      </p:cBhvr>
                                      <p:rCtr x="-6250" y="-7284"/>
                                    </p:animMotion>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xit" presetSubtype="0" fill="hold" grpId="1" nodeType="withEffect">
                                  <p:stCondLst>
                                    <p:cond delay="500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xit" presetSubtype="0" fill="hold" nodeType="withEffect">
                                  <p:stCondLst>
                                    <p:cond delay="500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nodeType="withEffect">
                                  <p:stCondLst>
                                    <p:cond delay="500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39"/>
                    </p:tgtEl>
                  </p:cond>
                </p:stCondLst>
                <p:endSync evt="end" delay="0">
                  <p:rtn val="all"/>
                </p:endSync>
                <p:childTnLst>
                  <p:par>
                    <p:cTn id="96" fill="hold">
                      <p:stCondLst>
                        <p:cond delay="0"/>
                      </p:stCondLst>
                      <p:childTnLst>
                        <p:par>
                          <p:cTn id="97" fill="hold">
                            <p:stCondLst>
                              <p:cond delay="0"/>
                            </p:stCondLst>
                            <p:childTnLst>
                              <p:par>
                                <p:cTn id="98" presetID="63" presetClass="path" presetSubtype="0" accel="50000" decel="50000" fill="hold" nodeType="clickEffect">
                                  <p:stCondLst>
                                    <p:cond delay="0"/>
                                  </p:stCondLst>
                                  <p:childTnLst>
                                    <p:animMotion origin="layout" path="M 3.61111E-6 -0.02963 L 0.10642 -0.10185 " pathEditMode="relative" rAng="0" ptsTypes="AA">
                                      <p:cBhvr>
                                        <p:cTn id="99" dur="1000" fill="hold"/>
                                        <p:tgtEl>
                                          <p:spTgt spid="39"/>
                                        </p:tgtEl>
                                        <p:attrNameLst>
                                          <p:attrName>ppt_x</p:attrName>
                                          <p:attrName>ppt_y</p:attrName>
                                        </p:attrNameLst>
                                      </p:cBhvr>
                                      <p:rCtr x="5313" y="-3611"/>
                                    </p:animMotion>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nodeType="clickEffect">
                                  <p:stCondLst>
                                    <p:cond delay="0"/>
                                  </p:stCondLst>
                                  <p:childTnLst>
                                    <p:animMotion origin="layout" path="M 0.10642 -0.10185 L 0.23142 -0.19074 " pathEditMode="relative" rAng="0" ptsTypes="AA">
                                      <p:cBhvr>
                                        <p:cTn id="103" dur="1000" fill="hold"/>
                                        <p:tgtEl>
                                          <p:spTgt spid="39"/>
                                        </p:tgtEl>
                                        <p:attrNameLst>
                                          <p:attrName>ppt_x</p:attrName>
                                          <p:attrName>ppt_y</p:attrName>
                                        </p:attrNameLst>
                                      </p:cBhvr>
                                      <p:rCtr x="6250" y="-4444"/>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23142 -0.19074 L 0.25642 -0.32407 " pathEditMode="relative" rAng="0" ptsTypes="AA">
                                      <p:cBhvr>
                                        <p:cTn id="107" dur="1000" fill="hold"/>
                                        <p:tgtEl>
                                          <p:spTgt spid="39"/>
                                        </p:tgtEl>
                                        <p:attrNameLst>
                                          <p:attrName>ppt_x</p:attrName>
                                          <p:attrName>ppt_y</p:attrName>
                                        </p:attrNameLst>
                                      </p:cBhvr>
                                      <p:rCtr x="1250" y="-6667"/>
                                    </p:animMotion>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0.25642 -0.32407 L 0.37309 -0.39814 " pathEditMode="relative" rAng="0" ptsTypes="AA">
                                      <p:cBhvr>
                                        <p:cTn id="111" dur="1000" fill="hold"/>
                                        <p:tgtEl>
                                          <p:spTgt spid="39"/>
                                        </p:tgtEl>
                                        <p:attrNameLst>
                                          <p:attrName>ppt_x</p:attrName>
                                          <p:attrName>ppt_y</p:attrName>
                                        </p:attrNameLst>
                                      </p:cBhvr>
                                      <p:rCtr x="5833" y="-3704"/>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37309 -0.39814 L 0.44809 -0.53148 " pathEditMode="relative" rAng="0" ptsTypes="AA">
                                      <p:cBhvr>
                                        <p:cTn id="115" dur="1000" fill="hold"/>
                                        <p:tgtEl>
                                          <p:spTgt spid="39"/>
                                        </p:tgtEl>
                                        <p:attrNameLst>
                                          <p:attrName>ppt_x</p:attrName>
                                          <p:attrName>ppt_y</p:attrName>
                                        </p:attrNameLst>
                                      </p:cBhvr>
                                      <p:rCtr x="3750" y="-6667"/>
                                    </p:animMotion>
                                  </p:childTnLst>
                                </p:cTn>
                              </p:par>
                            </p:childTnLst>
                          </p:cTn>
                        </p:par>
                        <p:par>
                          <p:cTn id="116" fill="hold">
                            <p:stCondLst>
                              <p:cond delay="1000"/>
                            </p:stCondLst>
                            <p:childTnLst>
                              <p:par>
                                <p:cTn id="117" presetID="45" presetClass="path" presetSubtype="0" accel="50000" decel="50000" fill="hold" nodeType="afterEffect">
                                  <p:stCondLst>
                                    <p:cond delay="0"/>
                                  </p:stCondLst>
                                  <p:childTnLst>
                                    <p:animMotion origin="layout" path="M 0.45955 -0.62345 L 0.45034 -0.62685 C 0.44583 -0.62839 0.44149 -0.63673 0.43715 -0.63919 C 0.43437 -0.64012 0.42691 -0.63673 0.42448 -0.63796 C 0.42031 -0.63889 0.41666 -0.64228 0.41007 -0.64475 L 0.41284 -0.7179 L 0.39705 -0.63395 L 0.39201 -0.64814 L 0.38663 -0.65339 L 0.37309 -0.65555 C 0.36718 -0.65926 0.36267 -0.66635 0.35711 -0.67129 C 0.35486 -0.67284 0.34982 -0.675 0.34635 -0.67531 C 0.34305 -0.67561 0.33958 -0.67037 0.33889 -0.67006 C 0.33698 -0.66882 0.33281 -0.67222 0.33055 -0.67191 L 0.32708 -0.67222 L 0.32083 -0.67438 " pathEditMode="relative" rAng="702174" ptsTypes="FfffFFFFFffffFFF">
                                      <p:cBhvr>
                                        <p:cTn id="118" dur="1000" fill="hold"/>
                                        <p:tgtEl>
                                          <p:spTgt spid="39"/>
                                        </p:tgtEl>
                                        <p:attrNameLst>
                                          <p:attrName>ppt_x</p:attrName>
                                          <p:attrName>ppt_y</p:attrName>
                                        </p:attrNameLst>
                                      </p:cBhvr>
                                      <p:rCtr x="-6562" y="-5679"/>
                                    </p:animMotion>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xit" presetSubtype="0" fill="hold" grpId="1" nodeType="withEffect">
                                  <p:stCondLst>
                                    <p:cond delay="500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xit" presetSubtype="0" fill="hold" nodeType="withEffect">
                                  <p:stCondLst>
                                    <p:cond delay="5000"/>
                                  </p:stCondLst>
                                  <p:childTnLst>
                                    <p:set>
                                      <p:cBhvr>
                                        <p:cTn id="128" dur="1" fill="hold">
                                          <p:stCondLst>
                                            <p:cond delay="0"/>
                                          </p:stCondLst>
                                        </p:cTn>
                                        <p:tgtEl>
                                          <p:spTgt spid="66"/>
                                        </p:tgtEl>
                                        <p:attrNameLst>
                                          <p:attrName>style.visibility</p:attrName>
                                        </p:attrNameLst>
                                      </p:cBhvr>
                                      <p:to>
                                        <p:strVal val="hidden"/>
                                      </p:to>
                                    </p:set>
                                  </p:childTnLst>
                                </p:cTn>
                              </p:par>
                              <p:par>
                                <p:cTn id="129" presetID="1" presetClass="exit" presetSubtype="0" fill="hold" nodeType="withEffect">
                                  <p:stCondLst>
                                    <p:cond delay="5000"/>
                                  </p:stCondLst>
                                  <p:childTnLst>
                                    <p:set>
                                      <p:cBhvr>
                                        <p:cTn id="130"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31" restart="whenNotActive" fill="hold" evtFilter="cancelBubble" nodeType="interactiveSeq">
                <p:stCondLst>
                  <p:cond evt="onClick" delay="0">
                    <p:tgtEl>
                      <p:spTgt spid="53"/>
                    </p:tgtEl>
                  </p:cond>
                </p:stCondLst>
                <p:endSync evt="end" delay="0">
                  <p:rtn val="all"/>
                </p:endSync>
                <p:childTnLst>
                  <p:par>
                    <p:cTn id="132" fill="hold">
                      <p:stCondLst>
                        <p:cond delay="0"/>
                      </p:stCondLst>
                      <p:childTnLst>
                        <p:par>
                          <p:cTn id="133" fill="hold">
                            <p:stCondLst>
                              <p:cond delay="0"/>
                            </p:stCondLst>
                            <p:childTnLst>
                              <p:par>
                                <p:cTn id="134" presetID="63" presetClass="path" presetSubtype="0" accel="50000" decel="50000" fill="hold" nodeType="clickEffect">
                                  <p:stCondLst>
                                    <p:cond delay="0"/>
                                  </p:stCondLst>
                                  <p:childTnLst>
                                    <p:animMotion origin="layout" path="M -4.72222E-6 2.43435E-6 L 0.10122 -0.10689 " pathEditMode="relative" rAng="0" ptsTypes="AA">
                                      <p:cBhvr>
                                        <p:cTn id="135" dur="1000" fill="hold"/>
                                        <p:tgtEl>
                                          <p:spTgt spid="53"/>
                                        </p:tgtEl>
                                        <p:attrNameLst>
                                          <p:attrName>ppt_x</p:attrName>
                                          <p:attrName>ppt_y</p:attrName>
                                        </p:attrNameLst>
                                      </p:cBhvr>
                                      <p:rCtr x="5052" y="-5344"/>
                                    </p:animMotion>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nodeType="clickEffect">
                                  <p:stCondLst>
                                    <p:cond delay="0"/>
                                  </p:stCondLst>
                                  <p:childTnLst>
                                    <p:animMotion origin="layout" path="M 0.10122 -0.10689 L 0.21789 -0.18103 " pathEditMode="relative" rAng="0" ptsTypes="AA">
                                      <p:cBhvr>
                                        <p:cTn id="139" dur="1000" fill="hold"/>
                                        <p:tgtEl>
                                          <p:spTgt spid="53"/>
                                        </p:tgtEl>
                                        <p:attrNameLst>
                                          <p:attrName>ppt_x</p:attrName>
                                          <p:attrName>ppt_y</p:attrName>
                                        </p:attrNameLst>
                                      </p:cBhvr>
                                      <p:rCtr x="5833" y="-3707"/>
                                    </p:animMotion>
                                  </p:childTnLst>
                                </p:cTn>
                              </p:par>
                            </p:childTnLst>
                          </p:cTn>
                        </p:par>
                      </p:childTnLst>
                    </p:cTn>
                  </p:par>
                  <p:par>
                    <p:cTn id="140" fill="hold">
                      <p:stCondLst>
                        <p:cond delay="indefinite"/>
                      </p:stCondLst>
                      <p:childTnLst>
                        <p:par>
                          <p:cTn id="141" fill="hold">
                            <p:stCondLst>
                              <p:cond delay="0"/>
                            </p:stCondLst>
                            <p:childTnLst>
                              <p:par>
                                <p:cTn id="142" presetID="63" presetClass="path" presetSubtype="0" accel="50000" decel="50000" fill="hold" nodeType="clickEffect">
                                  <p:stCondLst>
                                    <p:cond delay="0"/>
                                  </p:stCondLst>
                                  <p:childTnLst>
                                    <p:animMotion origin="layout" path="M 0.21789 -0.18103 L 0.32622 -0.27001 " pathEditMode="relative" rAng="0" ptsTypes="AA">
                                      <p:cBhvr>
                                        <p:cTn id="143" dur="1000" fill="hold"/>
                                        <p:tgtEl>
                                          <p:spTgt spid="53"/>
                                        </p:tgtEl>
                                        <p:attrNameLst>
                                          <p:attrName>ppt_x</p:attrName>
                                          <p:attrName>ppt_y</p:attrName>
                                        </p:attrNameLst>
                                      </p:cBhvr>
                                      <p:rCtr x="5417" y="-4449"/>
                                    </p:animMotion>
                                  </p:childTnLst>
                                </p:cTn>
                              </p:par>
                            </p:childTnLst>
                          </p:cTn>
                        </p:par>
                      </p:childTnLst>
                    </p:cTn>
                  </p:par>
                  <p:par>
                    <p:cTn id="144" fill="hold">
                      <p:stCondLst>
                        <p:cond delay="indefinite"/>
                      </p:stCondLst>
                      <p:childTnLst>
                        <p:par>
                          <p:cTn id="145" fill="hold">
                            <p:stCondLst>
                              <p:cond delay="0"/>
                            </p:stCondLst>
                            <p:childTnLst>
                              <p:par>
                                <p:cTn id="146" presetID="63" presetClass="path" presetSubtype="0" accel="50000" decel="50000" fill="hold" nodeType="clickEffect">
                                  <p:stCondLst>
                                    <p:cond delay="0"/>
                                  </p:stCondLst>
                                  <p:childTnLst>
                                    <p:animMotion origin="layout" path="M 0.32622 -0.27001 L 0.36789 -0.41829 " pathEditMode="relative" rAng="0" ptsTypes="AA">
                                      <p:cBhvr>
                                        <p:cTn id="147" dur="1000" fill="hold"/>
                                        <p:tgtEl>
                                          <p:spTgt spid="53"/>
                                        </p:tgtEl>
                                        <p:attrNameLst>
                                          <p:attrName>ppt_x</p:attrName>
                                          <p:attrName>ppt_y</p:attrName>
                                        </p:attrNameLst>
                                      </p:cBhvr>
                                      <p:rCtr x="2083" y="-7414"/>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nodeType="clickEffect">
                                  <p:stCondLst>
                                    <p:cond delay="0"/>
                                  </p:stCondLst>
                                  <p:childTnLst>
                                    <p:animMotion origin="layout" path="M 0.36789 -0.41829 L 0.31789 -0.53692 " pathEditMode="relative" rAng="0" ptsTypes="AA">
                                      <p:cBhvr>
                                        <p:cTn id="151" dur="1000" fill="hold"/>
                                        <p:tgtEl>
                                          <p:spTgt spid="53"/>
                                        </p:tgtEl>
                                        <p:attrNameLst>
                                          <p:attrName>ppt_x</p:attrName>
                                          <p:attrName>ppt_y</p:attrName>
                                        </p:attrNameLst>
                                      </p:cBhvr>
                                      <p:rCtr x="-2500" y="-5931"/>
                                    </p:animMotion>
                                  </p:childTnLst>
                                </p:cTn>
                              </p:par>
                            </p:childTnLst>
                          </p:cTn>
                        </p:par>
                        <p:par>
                          <p:cTn id="152" fill="hold">
                            <p:stCondLst>
                              <p:cond delay="1000"/>
                            </p:stCondLst>
                            <p:childTnLst>
                              <p:par>
                                <p:cTn id="153" presetID="45" presetClass="path" presetSubtype="0" accel="50000" decel="50000" fill="hold" nodeType="afterEffect">
                                  <p:stCondLst>
                                    <p:cond delay="0"/>
                                  </p:stCondLst>
                                  <p:childTnLst>
                                    <p:animMotion origin="layout" path="M 0.3448 -0.6228 L 0.33785 -0.6296 C 0.33525 -0.63083 0.33369 -0.64103 0.33108 -0.64412 C 0.329 -0.64566 0.32362 -0.64257 0.32223 -0.64443 C 0.31962 -0.64752 0.31806 -0.65184 0.31303 -0.65462 L 0.33108 -0.73185 L 0.30191 -0.64628 L 0.30139 -0.66265 L 0.29862 -0.66883 L 0.28924 -0.67223 C 0.28577 -0.67779 0.28403 -0.68799 0.28178 -0.69355 C 0.28039 -0.69447 0.27709 -0.69787 0.27448 -0.69818 C 0.27257 -0.70065 0.26858 -0.69478 0.26789 -0.69633 C 0.26632 -0.69385 0.26424 -0.69849 0.26285 -0.69911 L 0.26007 -0.70034 L 0.2566 -0.70343 " pathEditMode="relative" rAng="1634301" ptsTypes="FfffFFFFFffffFFF">
                                      <p:cBhvr>
                                        <p:cTn id="154" dur="1000" fill="hold"/>
                                        <p:tgtEl>
                                          <p:spTgt spid="53"/>
                                        </p:tgtEl>
                                        <p:attrNameLst>
                                          <p:attrName>ppt_x</p:attrName>
                                          <p:attrName>ppt_y</p:attrName>
                                        </p:attrNameLst>
                                      </p:cBhvr>
                                      <p:rCtr x="-3490" y="-7229"/>
                                    </p:animMotion>
                                  </p:childTnLst>
                                </p:cTn>
                              </p:par>
                              <p:par>
                                <p:cTn id="155" presetID="1" presetClass="entr" presetSubtype="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childTnLst>
                                </p:cTn>
                              </p:par>
                              <p:par>
                                <p:cTn id="157" presetID="1" presetClass="exit" presetSubtype="0" fill="hold" grpId="1" nodeType="withEffect">
                                  <p:stCondLst>
                                    <p:cond delay="5000"/>
                                  </p:stCondLst>
                                  <p:childTnLst>
                                    <p:set>
                                      <p:cBhvr>
                                        <p:cTn id="158" dur="1" fill="hold">
                                          <p:stCondLst>
                                            <p:cond delay="0"/>
                                          </p:stCondLst>
                                        </p:cTn>
                                        <p:tgtEl>
                                          <p:spTgt spid="68"/>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9"/>
                                        </p:tgtEl>
                                        <p:attrNameLst>
                                          <p:attrName>style.visibility</p:attrName>
                                        </p:attrNameLst>
                                      </p:cBhvr>
                                      <p:to>
                                        <p:strVal val="visible"/>
                                      </p:to>
                                    </p:set>
                                  </p:childTnLst>
                                </p:cTn>
                              </p:par>
                              <p:par>
                                <p:cTn id="163" presetID="1" presetClass="exit" presetSubtype="0" fill="hold" nodeType="withEffect">
                                  <p:stCondLst>
                                    <p:cond delay="5000"/>
                                  </p:stCondLst>
                                  <p:childTnLst>
                                    <p:set>
                                      <p:cBhvr>
                                        <p:cTn id="164" dur="1" fill="hold">
                                          <p:stCondLst>
                                            <p:cond delay="0"/>
                                          </p:stCondLst>
                                        </p:cTn>
                                        <p:tgtEl>
                                          <p:spTgt spid="69"/>
                                        </p:tgtEl>
                                        <p:attrNameLst>
                                          <p:attrName>style.visibility</p:attrName>
                                        </p:attrNameLst>
                                      </p:cBhvr>
                                      <p:to>
                                        <p:strVal val="hidden"/>
                                      </p:to>
                                    </p:set>
                                  </p:childTnLst>
                                </p:cTn>
                              </p:par>
                              <p:par>
                                <p:cTn id="165" presetID="1" presetClass="exit" presetSubtype="0" fill="hold" nodeType="withEffect">
                                  <p:stCondLst>
                                    <p:cond delay="5000"/>
                                  </p:stCondLst>
                                  <p:childTnLst>
                                    <p:set>
                                      <p:cBhvr>
                                        <p:cTn id="16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9" grpId="0"/>
      <p:bldP spid="59" grpId="1"/>
      <p:bldP spid="62" grpId="0"/>
      <p:bldP spid="62" grpId="1"/>
      <p:bldP spid="65" grpId="0"/>
      <p:bldP spid="65" grpId="1"/>
      <p:bldP spid="68" grpId="0"/>
      <p:bldP spid="6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40486" y="-453679"/>
            <a:ext cx="5683842" cy="333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185589"/>
            <a:ext cx="7416824" cy="26766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0486" y="3378795"/>
            <a:ext cx="4495800" cy="646331"/>
          </a:xfrm>
          <a:prstGeom prst="rect">
            <a:avLst/>
          </a:prstGeom>
          <a:noFill/>
        </p:spPr>
        <p:txBody>
          <a:bodyPr wrap="square" rtlCol="0">
            <a:spAutoFit/>
          </a:bodyPr>
          <a:lstStyle/>
          <a:p>
            <a:r>
              <a:rPr lang="nl-NL"/>
              <a:t>Lựa chọn đúng vật liệu, dụng cụ làm xe đồ chơi gồm: </a:t>
            </a:r>
            <a:endParaRPr lang="en-US" sz="4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2054654" y="853499"/>
            <a:ext cx="5034692" cy="1631216"/>
          </a:xfrm>
          <a:prstGeom prst="rect">
            <a:avLst/>
          </a:prstGeom>
          <a:noFill/>
        </p:spPr>
        <p:txBody>
          <a:bodyPr wrap="square" rtlCol="0">
            <a:spAutoFit/>
          </a:bodyPr>
          <a:lstStyle/>
          <a:p>
            <a:pPr algn="ctr"/>
            <a:r>
              <a:rPr lang="nl-NL" sz="2000"/>
              <a:t>1. tấm pho-mếch hình chữ nhật làm thân xe; 4 tấm pho-mếch hình vuông làm bánh xe; 2 que tre và 2 ống hút bằng giấy làm trục bánh xe; Giấy màu 2 tờ; bút chì, thước kẻ, com-pa, màu vẽ, băng dính để trang chí.</a:t>
            </a:r>
            <a:endParaRPr lang="en-US" sz="20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836"/>
            <a:ext cx="1657350" cy="5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79605" y="6886"/>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
        <p:nvSpPr>
          <p:cNvPr id="5" name="Hộp Văn bản 4">
            <a:extLst>
              <a:ext uri="{FF2B5EF4-FFF2-40B4-BE49-F238E27FC236}">
                <a16:creationId xmlns:a16="http://schemas.microsoft.com/office/drawing/2014/main" xmlns="" id="{71A688CF-3B9A-4CAB-9329-E2758D275E31}"/>
              </a:ext>
            </a:extLst>
          </p:cNvPr>
          <p:cNvSpPr txBox="1"/>
          <p:nvPr/>
        </p:nvSpPr>
        <p:spPr>
          <a:xfrm>
            <a:off x="1091045" y="1207215"/>
            <a:ext cx="6961909" cy="2471895"/>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HS tham gia chơi bằng cách trả lời các câu hỏi:</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1: Nêu tên các loại đồ chơi trẻ em?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2: Nêu thông điệp 4Đ?</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9Slide03 Cousine Bold" panose="02070709020205020404" pitchFamily="49" charset="0"/>
                <a:cs typeface="#9Slide03 Cousine Bold" panose="02070709020205020404" pitchFamily="49" charset="0"/>
              </a:rPr>
              <a:t>Vận dụng</a:t>
            </a:r>
            <a:endParaRPr lang="en-US" sz="7200" b="1" dirty="0">
              <a:solidFill>
                <a:srgbClr val="00B050"/>
              </a:solidFill>
              <a:latin typeface="#9Slide03 Cousine Bold" panose="02070709020205020404" pitchFamily="49" charset="0"/>
              <a:cs typeface="#9Slide03 Cousine Bold" panose="02070709020205020404" pitchFamily="49" charset="0"/>
            </a:endParaRPr>
          </a:p>
        </p:txBody>
      </p:sp>
      <p:sp>
        <p:nvSpPr>
          <p:cNvPr id="7" name="Wave 27">
            <a:extLst>
              <a:ext uri="{FF2B5EF4-FFF2-40B4-BE49-F238E27FC236}">
                <a16:creationId xmlns:a16="http://schemas.microsoft.com/office/drawing/2014/main" xmlns=""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
        <p:nvSpPr>
          <p:cNvPr id="8" name="Hộp Văn bản 7">
            <a:extLst>
              <a:ext uri="{FF2B5EF4-FFF2-40B4-BE49-F238E27FC236}">
                <a16:creationId xmlns:a16="http://schemas.microsoft.com/office/drawing/2014/main" xmlns="" id="{20EA9E98-263B-475E-BFE6-00A4E3969C25}"/>
              </a:ext>
            </a:extLst>
          </p:cNvPr>
          <p:cNvSpPr txBox="1"/>
          <p:nvPr/>
        </p:nvSpPr>
        <p:spPr>
          <a:xfrm>
            <a:off x="2088171" y="2033141"/>
            <a:ext cx="5256584" cy="1077218"/>
          </a:xfrm>
          <a:prstGeom prst="rect">
            <a:avLst/>
          </a:prstGeom>
          <a:noFill/>
        </p:spPr>
        <p:txBody>
          <a:bodyPr wrap="square">
            <a:spAutoFit/>
          </a:bodyPr>
          <a:lstStyle/>
          <a:p>
            <a:r>
              <a:rPr lang="nl-NL" sz="3200">
                <a:effectLst/>
                <a:latin typeface="Times New Roman" panose="02020603050405020304" pitchFamily="18" charset="0"/>
                <a:ea typeface="Times New Roman" panose="02020603050405020304" pitchFamily="18" charset="0"/>
              </a:rPr>
              <a:t>Đưa ra những vật liệu, dụng cụ làm xe đồ chơi đã chuẩn bị.</a:t>
            </a:r>
            <a:endParaRPr lang="en-US" sz="3200"/>
          </a:p>
        </p:txBody>
      </p:sp>
    </p:spTree>
    <p:extLst>
      <p:ext uri="{BB962C8B-B14F-4D97-AF65-F5344CB8AC3E}">
        <p14:creationId xmlns:p14="http://schemas.microsoft.com/office/powerpoint/2010/main" val="3455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7" name="图片 6" descr="5a61dc960bbd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sp>
        <p:nvSpPr>
          <p:cNvPr id="11" name="Hộp Văn bản 10">
            <a:extLst>
              <a:ext uri="{FF2B5EF4-FFF2-40B4-BE49-F238E27FC236}">
                <a16:creationId xmlns:a16="http://schemas.microsoft.com/office/drawing/2014/main" xmlns="" id="{038B449E-B331-468C-A5AA-A33EA3DD8A39}"/>
              </a:ext>
            </a:extLst>
          </p:cNvPr>
          <p:cNvSpPr txBox="1"/>
          <p:nvPr/>
        </p:nvSpPr>
        <p:spPr>
          <a:xfrm>
            <a:off x="0" y="2330036"/>
            <a:ext cx="9144000" cy="1505220"/>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   </a:t>
            </a:r>
            <a:r>
              <a:rPr lang="nl-NL" sz="4000" b="1">
                <a:solidFill>
                  <a:srgbClr val="FF0000"/>
                </a:solidFill>
                <a:effectLst/>
                <a:latin typeface="Times New Roman" panose="02020603050405020304" pitchFamily="18" charset="0"/>
                <a:ea typeface="Times New Roman" panose="02020603050405020304" pitchFamily="18" charset="0"/>
              </a:rPr>
              <a:t>Thông điệp 4Đ là chơi đồ chơi đúng lúc, đúng chỗ, đúng thời lượng và đúng cách.</a:t>
            </a:r>
            <a:endParaRPr lang="en-US" sz="4000" b="1">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xmlns="" id="{5181ED93-10A7-4D3A-90DE-0E865F217CE4}"/>
              </a:ext>
            </a:extLst>
          </p:cNvPr>
          <p:cNvSpPr txBox="1"/>
          <p:nvPr/>
        </p:nvSpPr>
        <p:spPr>
          <a:xfrm>
            <a:off x="626136" y="58205"/>
            <a:ext cx="7287575"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1: Nêu tên các loại đồ chơi trẻ em?</a:t>
            </a:r>
          </a:p>
        </p:txBody>
      </p:sp>
      <p:sp>
        <p:nvSpPr>
          <p:cNvPr id="15" name="Hộp Văn bản 14">
            <a:extLst>
              <a:ext uri="{FF2B5EF4-FFF2-40B4-BE49-F238E27FC236}">
                <a16:creationId xmlns:a16="http://schemas.microsoft.com/office/drawing/2014/main" xmlns="" id="{86B9A49C-8A77-4705-912B-A57C71105AF3}"/>
              </a:ext>
            </a:extLst>
          </p:cNvPr>
          <p:cNvSpPr txBox="1"/>
          <p:nvPr/>
        </p:nvSpPr>
        <p:spPr>
          <a:xfrm>
            <a:off x="395536" y="533017"/>
            <a:ext cx="8136904" cy="127419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2400">
                <a:solidFill>
                  <a:prstClr val="black"/>
                </a:solidFill>
                <a:latin typeface="Times New Roman" panose="02020603050405020304" pitchFamily="18" charset="0"/>
                <a:ea typeface="Times New Roman" panose="02020603050405020304" pitchFamily="18" charset="0"/>
              </a:rPr>
              <a:t>	</a:t>
            </a:r>
            <a:r>
              <a:rPr kumimoji="0" lang="nl-NL"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Đồ chơi trí tuệ, đồ chơi vận động, đồ  chơi truyền thống và đồ chơi hiện đại,...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Hộp Văn bản 16">
            <a:extLst>
              <a:ext uri="{FF2B5EF4-FFF2-40B4-BE49-F238E27FC236}">
                <a16:creationId xmlns:a16="http://schemas.microsoft.com/office/drawing/2014/main" xmlns="" id="{ED84CAB5-539B-4778-89D3-E78998EAA379}"/>
              </a:ext>
            </a:extLst>
          </p:cNvPr>
          <p:cNvSpPr txBox="1"/>
          <p:nvPr/>
        </p:nvSpPr>
        <p:spPr>
          <a:xfrm>
            <a:off x="539552" y="1771349"/>
            <a:ext cx="5836270"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Nêu thông điệp 4Đ?</a:t>
            </a:r>
          </a:p>
        </p:txBody>
      </p:sp>
    </p:spTree>
    <p:extLst>
      <p:ext uri="{BB962C8B-B14F-4D97-AF65-F5344CB8AC3E}">
        <p14:creationId xmlns:p14="http://schemas.microsoft.com/office/powerpoint/2010/main" val="216880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3" y="13477"/>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5" name="Hộp Văn bản 4">
            <a:extLst>
              <a:ext uri="{FF2B5EF4-FFF2-40B4-BE49-F238E27FC236}">
                <a16:creationId xmlns:a16="http://schemas.microsoft.com/office/drawing/2014/main" xmlns="" id="{77073CD9-7AAB-401F-8F53-9694D259CE50}"/>
              </a:ext>
            </a:extLst>
          </p:cNvPr>
          <p:cNvSpPr txBox="1"/>
          <p:nvPr/>
        </p:nvSpPr>
        <p:spPr>
          <a:xfrm>
            <a:off x="827584" y="1250836"/>
            <a:ext cx="5508165" cy="683264"/>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1. Tìm </a:t>
            </a:r>
            <a:r>
              <a:rPr lang="nl-NL" sz="3200" b="1">
                <a:effectLst/>
                <a:latin typeface="Arial" pitchFamily="34" charset="0"/>
                <a:ea typeface="Times New Roman" panose="02020603050405020304" pitchFamily="18" charset="0"/>
                <a:cs typeface="Arial" pitchFamily="34" charset="0"/>
              </a:rPr>
              <a:t>hiểu</a:t>
            </a:r>
            <a:r>
              <a:rPr lang="nl-NL" sz="3200" b="1">
                <a:effectLst/>
                <a:latin typeface="Times New Roman" panose="02020603050405020304" pitchFamily="18" charset="0"/>
                <a:ea typeface="Times New Roman" panose="02020603050405020304" pitchFamily="18" charset="0"/>
              </a:rPr>
              <a:t> sản phẩm mẫu. </a:t>
            </a:r>
            <a:endParaRPr lang="en-US" sz="280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3FF9D8E0-47C3-4935-B77E-DB2FFE84A2FE}"/>
              </a:ext>
            </a:extLst>
          </p:cNvPr>
          <p:cNvSpPr txBox="1"/>
          <p:nvPr/>
        </p:nvSpPr>
        <p:spPr>
          <a:xfrm>
            <a:off x="952346" y="1995686"/>
            <a:ext cx="7225369" cy="1717393"/>
          </a:xfrm>
          <a:prstGeom prst="rect">
            <a:avLst/>
          </a:prstGeom>
          <a:noFill/>
        </p:spPr>
        <p:txBody>
          <a:bodyPr wrap="square">
            <a:spAutoFit/>
          </a:bodyPr>
          <a:lstStyle/>
          <a:p>
            <a:pPr algn="just">
              <a:lnSpc>
                <a:spcPct val="120000"/>
              </a:lnSpc>
            </a:pPr>
            <a:r>
              <a:rPr lang="nl-NL" sz="4400">
                <a:latin typeface="Arial" pitchFamily="34" charset="0"/>
                <a:ea typeface="Times New Roman" panose="02020603050405020304" pitchFamily="18" charset="0"/>
                <a:cs typeface="Arial" pitchFamily="34" charset="0"/>
              </a:rPr>
              <a:t>Em hãy quan </a:t>
            </a:r>
            <a:r>
              <a:rPr lang="nl-NL" sz="4400">
                <a:effectLst/>
                <a:latin typeface="Arial" pitchFamily="34" charset="0"/>
                <a:ea typeface="Times New Roman" panose="02020603050405020304" pitchFamily="18" charset="0"/>
                <a:cs typeface="Arial" pitchFamily="34" charset="0"/>
              </a:rPr>
              <a:t>sát Hình 3 và trả lời các câu hỏi:</a:t>
            </a:r>
            <a:endParaRPr lang="en-US" sz="40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310903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2E31BDBC-DCED-493F-A8FF-8F1F827195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9692" y="0"/>
            <a:ext cx="5544616" cy="3874389"/>
          </a:xfrm>
          <a:prstGeom prst="rect">
            <a:avLst/>
          </a:prstGeom>
        </p:spPr>
      </p:pic>
      <p:sp>
        <p:nvSpPr>
          <p:cNvPr id="6" name="Hộp Văn bản 5">
            <a:extLst>
              <a:ext uri="{FF2B5EF4-FFF2-40B4-BE49-F238E27FC236}">
                <a16:creationId xmlns:a16="http://schemas.microsoft.com/office/drawing/2014/main" xmlns=""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pic>
        <p:nvPicPr>
          <p:cNvPr id="4" name="Picture 6">
            <a:extLst>
              <a:ext uri="{FF2B5EF4-FFF2-40B4-BE49-F238E27FC236}">
                <a16:creationId xmlns:a16="http://schemas.microsoft.com/office/drawing/2014/main" xmlns="" id="{49DCA877-E1DD-493A-AD60-750D7EE1E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7873" y="160861"/>
            <a:ext cx="5911947" cy="3713156"/>
          </a:xfrm>
          <a:prstGeom prst="rect">
            <a:avLst/>
          </a:prstGeom>
        </p:spPr>
      </p:pic>
    </p:spTree>
    <p:extLst>
      <p:ext uri="{BB962C8B-B14F-4D97-AF65-F5344CB8AC3E}">
        <p14:creationId xmlns:p14="http://schemas.microsoft.com/office/powerpoint/2010/main" val="10991656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CDFE26F5-11DA-41EF-AFC3-C65630D13275}"/>
              </a:ext>
            </a:extLst>
          </p:cNvPr>
          <p:cNvSpPr txBox="1"/>
          <p:nvPr/>
        </p:nvSpPr>
        <p:spPr>
          <a:xfrm>
            <a:off x="1988268" y="200683"/>
            <a:ext cx="5167464" cy="769441"/>
          </a:xfrm>
          <a:prstGeom prst="rect">
            <a:avLst/>
          </a:prstGeom>
          <a:noFill/>
        </p:spPr>
        <p:txBody>
          <a:bodyPr wrap="square" rtlCol="0">
            <a:spAutoFit/>
          </a:bodyPr>
          <a:lstStyle/>
          <a:p>
            <a:pPr algn="ctr" defTabSz="685800">
              <a:defRPr/>
            </a:pPr>
            <a:r>
              <a:rPr lang="en-US" sz="4400" b="1">
                <a:ln w="22225">
                  <a:solidFill>
                    <a:srgbClr val="ED7D31"/>
                  </a:solidFill>
                  <a:prstDash val="solid"/>
                </a:ln>
                <a:solidFill>
                  <a:srgbClr val="ED7D31">
                    <a:lumMod val="40000"/>
                    <a:lumOff val="60000"/>
                  </a:srgbClr>
                </a:solidFill>
                <a:latin typeface="Calibri"/>
              </a:rPr>
              <a:t>THẢO LUẬN NHÓM 2</a:t>
            </a:r>
            <a:endParaRPr lang="en-US" sz="4400" b="1" dirty="0">
              <a:ln w="22225">
                <a:solidFill>
                  <a:srgbClr val="ED7D31"/>
                </a:solidFill>
                <a:prstDash val="solid"/>
              </a:ln>
              <a:solidFill>
                <a:srgbClr val="ED7D31">
                  <a:lumMod val="40000"/>
                  <a:lumOff val="60000"/>
                </a:srgbClr>
              </a:solidFill>
              <a:latin typeface="Calibri"/>
            </a:endParaRPr>
          </a:p>
        </p:txBody>
      </p:sp>
      <p:sp>
        <p:nvSpPr>
          <p:cNvPr id="8" name="Hộp Văn bản 7">
            <a:extLst>
              <a:ext uri="{FF2B5EF4-FFF2-40B4-BE49-F238E27FC236}">
                <a16:creationId xmlns:a16="http://schemas.microsoft.com/office/drawing/2014/main" xmlns="" id="{DFA56347-0807-46E3-8C31-6040A548B2D5}"/>
              </a:ext>
            </a:extLst>
          </p:cNvPr>
          <p:cNvSpPr txBox="1"/>
          <p:nvPr/>
        </p:nvSpPr>
        <p:spPr>
          <a:xfrm>
            <a:off x="682261" y="1124012"/>
            <a:ext cx="8316416" cy="646331"/>
          </a:xfrm>
          <a:prstGeom prst="rect">
            <a:avLst/>
          </a:prstGeom>
          <a:noFill/>
        </p:spPr>
        <p:txBody>
          <a:bodyPr wrap="square">
            <a:spAutoFit/>
          </a:bodyPr>
          <a:lstStyle/>
          <a:p>
            <a:r>
              <a:rPr lang="nl-NL" sz="3600">
                <a:effectLst/>
                <a:latin typeface="Times New Roman" panose="02020603050405020304" pitchFamily="18" charset="0"/>
                <a:ea typeface="Times New Roman" panose="02020603050405020304" pitchFamily="18" charset="0"/>
              </a:rPr>
              <a:t>+ Xe đồ chơi mẫu có những bộ phận gì?</a:t>
            </a:r>
            <a:endParaRPr lang="en-US" sz="3600"/>
          </a:p>
        </p:txBody>
      </p:sp>
      <p:sp>
        <p:nvSpPr>
          <p:cNvPr id="10" name="Hộp Văn bản 9">
            <a:extLst>
              <a:ext uri="{FF2B5EF4-FFF2-40B4-BE49-F238E27FC236}">
                <a16:creationId xmlns:a16="http://schemas.microsoft.com/office/drawing/2014/main" xmlns="" id="{9D95F3B0-73E1-4612-87AC-00A677CB7C57}"/>
              </a:ext>
            </a:extLst>
          </p:cNvPr>
          <p:cNvSpPr txBox="1"/>
          <p:nvPr/>
        </p:nvSpPr>
        <p:spPr>
          <a:xfrm>
            <a:off x="611560" y="1995686"/>
            <a:ext cx="7272808" cy="1421928"/>
          </a:xfrm>
          <a:prstGeom prst="rect">
            <a:avLst/>
          </a:prstGeom>
          <a:noFill/>
        </p:spPr>
        <p:txBody>
          <a:bodyPr wrap="square">
            <a:spAutoFit/>
          </a:bodyPr>
          <a:lstStyle/>
          <a:p>
            <a:pPr algn="just">
              <a:lnSpc>
                <a:spcPct val="120000"/>
              </a:lnSpc>
            </a:pPr>
            <a:r>
              <a:rPr lang="nl-NL" sz="3600">
                <a:effectLst/>
                <a:latin typeface="Times New Roman" panose="02020603050405020304" pitchFamily="18" charset="0"/>
                <a:ea typeface="Times New Roman" panose="02020603050405020304" pitchFamily="18" charset="0"/>
              </a:rPr>
              <a:t>+ Các bộ phận đó có màu sắc, hình dạng và kích thức như thế nào?</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178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xmlns="" id="{44C75E77-BC0C-4D86-BF69-0C436611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05887"/>
            <a:ext cx="5167464" cy="3712624"/>
          </a:xfrm>
          <a:prstGeom prst="rect">
            <a:avLst/>
          </a:prstGeom>
        </p:spPr>
      </p:pic>
      <p:sp>
        <p:nvSpPr>
          <p:cNvPr id="7" name="TextBox 2">
            <a:extLst>
              <a:ext uri="{FF2B5EF4-FFF2-40B4-BE49-F238E27FC236}">
                <a16:creationId xmlns:a16="http://schemas.microsoft.com/office/drawing/2014/main" xmlns="" id="{CDFE26F5-11DA-41EF-AFC3-C65630D13275}"/>
              </a:ext>
            </a:extLst>
          </p:cNvPr>
          <p:cNvSpPr txBox="1"/>
          <p:nvPr/>
        </p:nvSpPr>
        <p:spPr>
          <a:xfrm>
            <a:off x="1988268" y="0"/>
            <a:ext cx="5167464"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2</a:t>
            </a:r>
            <a:endParaRPr lang="en-US" sz="3300" b="1" dirty="0">
              <a:ln w="22225">
                <a:solidFill>
                  <a:srgbClr val="ED7D31"/>
                </a:solidFill>
                <a:prstDash val="solid"/>
              </a:ln>
              <a:solidFill>
                <a:srgbClr val="ED7D31">
                  <a:lumMod val="40000"/>
                  <a:lumOff val="60000"/>
                </a:srgbClr>
              </a:solidFill>
              <a:latin typeface="Calibri"/>
            </a:endParaRPr>
          </a:p>
        </p:txBody>
      </p:sp>
    </p:spTree>
    <p:extLst>
      <p:ext uri="{BB962C8B-B14F-4D97-AF65-F5344CB8AC3E}">
        <p14:creationId xmlns:p14="http://schemas.microsoft.com/office/powerpoint/2010/main" val="17412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B1A587-F0E8-406E-9379-9B3190C683D3}"/>
              </a:ext>
            </a:extLst>
          </p:cNvPr>
          <p:cNvSpPr txBox="1"/>
          <p:nvPr/>
        </p:nvSpPr>
        <p:spPr>
          <a:xfrm>
            <a:off x="2366527" y="21754"/>
            <a:ext cx="4909646"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xmlns=""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xmlns="" id="{4297A477-C04F-46EC-9D13-2C59D7C20FC5}"/>
              </a:ext>
            </a:extLst>
          </p:cNvPr>
          <p:cNvGrpSpPr/>
          <p:nvPr/>
        </p:nvGrpSpPr>
        <p:grpSpPr>
          <a:xfrm>
            <a:off x="1102514" y="2013664"/>
            <a:ext cx="2461374" cy="1577340"/>
            <a:chOff x="1869111" y="1424453"/>
            <a:chExt cx="2806702" cy="2103120"/>
          </a:xfrm>
        </p:grpSpPr>
        <p:pic>
          <p:nvPicPr>
            <p:cNvPr id="7" name="Picture 6" descr="A picture containing vector graphics&#10;&#10;Description automatically generated">
              <a:extLst>
                <a:ext uri="{FF2B5EF4-FFF2-40B4-BE49-F238E27FC236}">
                  <a16:creationId xmlns:a16="http://schemas.microsoft.com/office/drawing/2014/main" xmlns=""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xmlns="" id="{7122AC7C-F415-4E3E-A043-1D37DA494BA8}"/>
                </a:ext>
              </a:extLst>
            </p:cNvPr>
            <p:cNvSpPr txBox="1"/>
            <p:nvPr/>
          </p:nvSpPr>
          <p:spPr>
            <a:xfrm>
              <a:off x="2220350" y="2183625"/>
              <a:ext cx="2455463"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Trình</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bày</a:t>
              </a:r>
              <a:r>
                <a:rPr lang="en-US" sz="2400" dirty="0">
                  <a:solidFill>
                    <a:prstClr val="black"/>
                  </a:solidFill>
                  <a:latin typeface="Coiny" panose="02000903060500060000" pitchFamily="2" charset="0"/>
                </a:rPr>
                <a:t> </a:t>
              </a:r>
            </a:p>
          </p:txBody>
        </p:sp>
      </p:grpSp>
      <p:grpSp>
        <p:nvGrpSpPr>
          <p:cNvPr id="9" name="Group 8">
            <a:extLst>
              <a:ext uri="{FF2B5EF4-FFF2-40B4-BE49-F238E27FC236}">
                <a16:creationId xmlns:a16="http://schemas.microsoft.com/office/drawing/2014/main" xmlns="" id="{A1C5D869-9535-4B5F-9C5B-02C950B42C44}"/>
              </a:ext>
            </a:extLst>
          </p:cNvPr>
          <p:cNvGrpSpPr/>
          <p:nvPr/>
        </p:nvGrpSpPr>
        <p:grpSpPr>
          <a:xfrm>
            <a:off x="6030995" y="596114"/>
            <a:ext cx="2070643" cy="1931894"/>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xmlns=""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xmlns="" id="{91AF1DC7-143F-49FF-A5C9-CB623E04B304}"/>
                </a:ext>
              </a:extLst>
            </p:cNvPr>
            <p:cNvSpPr txBox="1"/>
            <p:nvPr/>
          </p:nvSpPr>
          <p:spPr>
            <a:xfrm>
              <a:off x="7184956" y="1569659"/>
              <a:ext cx="2072634"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Nhận</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xét</a:t>
              </a:r>
              <a:endParaRPr lang="en-US" sz="2400" dirty="0">
                <a:solidFill>
                  <a:prstClr val="black"/>
                </a:solidFill>
                <a:latin typeface="Coiny" panose="02000903060500060000" pitchFamily="2" charset="0"/>
              </a:endParaRPr>
            </a:p>
          </p:txBody>
        </p:sp>
      </p:grpSp>
    </p:spTree>
    <p:extLst>
      <p:ext uri="{BB962C8B-B14F-4D97-AF65-F5344CB8AC3E}">
        <p14:creationId xmlns:p14="http://schemas.microsoft.com/office/powerpoint/2010/main" val="14609917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 name="INKNOELEADERBOARD" val="4794458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1002</Words>
  <Application>Microsoft Office PowerPoint</Application>
  <PresentationFormat>On-screen Show (16:9)</PresentationFormat>
  <Paragraphs>93</Paragraphs>
  <Slides>20</Slides>
  <Notes>14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宋体</vt:lpstr>
      <vt:lpstr>#9Slide03 Cousine Bold</vt:lpstr>
      <vt:lpstr>Arial</vt:lpstr>
      <vt:lpstr>AvantGarde</vt:lpstr>
      <vt:lpstr>Calibri</vt:lpstr>
      <vt:lpstr>Calibri Light</vt:lpstr>
      <vt:lpstr>Coiny</vt:lpstr>
      <vt:lpstr>Impact</vt:lpstr>
      <vt:lpstr>SVN-Cookie</vt:lpstr>
      <vt:lpstr>Symbol</vt:lpstr>
      <vt:lpstr>Times New Roman</vt:lpstr>
      <vt:lpstr>UTM Avo</vt:lpstr>
      <vt:lpstr>UTM Cookies</vt:lpstr>
      <vt:lpstr>White Xmas PERSONAL USE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119</cp:revision>
  <dcterms:created xsi:type="dcterms:W3CDTF">2015-02-26T08:23:36Z</dcterms:created>
  <dcterms:modified xsi:type="dcterms:W3CDTF">2025-04-12T13:02:02Z</dcterms:modified>
</cp:coreProperties>
</file>