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504" r:id="rId2"/>
    <p:sldId id="481" r:id="rId3"/>
    <p:sldId id="497" r:id="rId4"/>
    <p:sldId id="480" r:id="rId5"/>
    <p:sldId id="479" r:id="rId6"/>
    <p:sldId id="500" r:id="rId7"/>
    <p:sldId id="485" r:id="rId8"/>
    <p:sldId id="445" r:id="rId9"/>
    <p:sldId id="447" r:id="rId10"/>
    <p:sldId id="45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32" y="13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2BACAB-9E1E-4394-882F-DCCD578B72CC}" type="datetimeFigureOut">
              <a:rPr lang="en-US" smtClean="0"/>
              <a:pPr/>
              <a:t>4/12/2025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9B6509-EF3A-402D-8350-64E28CF889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797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237C0-8FBC-5C9A-76AE-D3DFC73523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FCE4F8-3CF4-2552-DCD9-58963DACAC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D6BD3-A541-C8EA-6E2F-540F21C99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079F5-1C1F-41ED-9107-83BC065349B5}" type="datetimeFigureOut">
              <a:rPr lang="en-US" smtClean="0"/>
              <a:pPr/>
              <a:t>4/12/2025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B6883-36E9-30B8-2B1B-E74D70598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CEC859-E3B3-7478-173B-C78AEFC1C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DDB89-CAB9-491E-B9F6-5AEA310B9F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973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2685D-8371-1289-FD14-F91BAE46E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A03AA1-328D-5BE2-A6EA-760B167E5B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62AD8E-4873-E113-4CA4-10F6B0713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079F5-1C1F-41ED-9107-83BC065349B5}" type="datetimeFigureOut">
              <a:rPr lang="en-US" smtClean="0"/>
              <a:pPr/>
              <a:t>4/12/2025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C28085-1742-9410-44B4-351143D3A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405F4E-2BC3-FA6B-8F11-486B2C828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DDB89-CAB9-491E-B9F6-5AEA310B9F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802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89D3C1-8024-572C-2108-29FDDCF897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ECC9D2-8CF4-08AB-BF57-010679FFDF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5C959-E20D-D25A-00BF-CD67BB51D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079F5-1C1F-41ED-9107-83BC065349B5}" type="datetimeFigureOut">
              <a:rPr lang="en-US" smtClean="0"/>
              <a:pPr/>
              <a:t>4/12/2025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64117B-981A-772F-1693-B946116DF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7E1CB0-3E00-092A-C20E-BA7A668EF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DDB89-CAB9-491E-B9F6-5AEA310B9F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099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5CC29-D4C1-43AF-92DE-EAC9F1236EA8}" type="datetime1">
              <a:rPr lang="zh-CN" altLang="en-US" smtClean="0"/>
              <a:pPr/>
              <a:t>2025/4/12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5745-2F8B-4195-AD23-8A2542AF7C2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9195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26816-2E3C-4E71-BB76-5082B4242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938E2-425B-A6C0-8636-74C25D69D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76913-6440-8056-6FD7-430F95685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079F5-1C1F-41ED-9107-83BC065349B5}" type="datetimeFigureOut">
              <a:rPr lang="en-US" smtClean="0"/>
              <a:pPr/>
              <a:t>4/12/2025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AA840-92F4-1B80-70E6-A1147C2C2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5A4EE-EB45-FF66-61D7-ECBB176F6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DDB89-CAB9-491E-B9F6-5AEA310B9F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351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E7D08-9712-90D6-8E89-A81DF94BE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7211D8-A0D3-6A58-7E62-F78D56E90D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74DD2-A216-EDBA-164A-EC4929A7F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079F5-1C1F-41ED-9107-83BC065349B5}" type="datetimeFigureOut">
              <a:rPr lang="en-US" smtClean="0"/>
              <a:pPr/>
              <a:t>4/12/2025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D3B516-C360-DDE7-B162-41B77D4D4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30E88-E612-A087-099B-C690D1F71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DDB89-CAB9-491E-B9F6-5AEA310B9F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8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50381-1A78-3D92-31A6-D5B9AAEBF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B5F25-D31C-5098-53CE-CC56653590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EDB201-834E-71F0-6EFD-537512B8EF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C42BDE-6584-26C0-D144-EF5F90043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079F5-1C1F-41ED-9107-83BC065349B5}" type="datetimeFigureOut">
              <a:rPr lang="en-US" smtClean="0"/>
              <a:pPr/>
              <a:t>4/12/2025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215108-CECF-A385-E532-AAF529134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52B061-430D-9ACE-F192-8C5310A47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DDB89-CAB9-491E-B9F6-5AEA310B9F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901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5BBA4-1ACD-35E8-EBC6-23A6DC4A0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8F1FD-9EA0-E9E4-3B51-66315D5179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7C3274-7C3B-5D8C-3E67-7241A97D42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04818E-4C81-6E3E-A956-A371224536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1B37D8-B6BA-42BD-BE7B-EC41CA0BA9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267DC4-FF37-6656-6B75-7D90795FE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079F5-1C1F-41ED-9107-83BC065349B5}" type="datetimeFigureOut">
              <a:rPr lang="en-US" smtClean="0"/>
              <a:pPr/>
              <a:t>4/12/2025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4421BF-B85F-35B1-A6F2-EC94EB7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3B359C-E60A-028D-FFBE-B458992E4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DDB89-CAB9-491E-B9F6-5AEA310B9F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204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BEED5-75AF-02A2-25E1-86B96D9B3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A16AF4-5B23-5B7A-4568-1D1395426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079F5-1C1F-41ED-9107-83BC065349B5}" type="datetimeFigureOut">
              <a:rPr lang="en-US" smtClean="0"/>
              <a:pPr/>
              <a:t>4/12/2025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CDFC91-FCD9-73DB-4B2C-E5609D864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B5BDF8-C521-9960-1C3E-434CFB4ED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DDB89-CAB9-491E-B9F6-5AEA310B9F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310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E66146-E52A-ECF6-8956-A6FD8A68B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079F5-1C1F-41ED-9107-83BC065349B5}" type="datetimeFigureOut">
              <a:rPr lang="en-US" smtClean="0"/>
              <a:pPr/>
              <a:t>4/12/2025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2B7100-544B-0B17-D825-667B4CC2A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A755C4-473E-9B73-C6B9-B1D0B0601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DDB89-CAB9-491E-B9F6-5AEA310B9F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477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09A56-36FF-659E-C422-888C6E477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06C6A-021B-E872-CD60-BD6F2B799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88A6A6-FB4A-7540-608A-3026DC177B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119856-9353-7208-F200-26134ADCF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079F5-1C1F-41ED-9107-83BC065349B5}" type="datetimeFigureOut">
              <a:rPr lang="en-US" smtClean="0"/>
              <a:pPr/>
              <a:t>4/12/2025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7B811F-FD57-7625-0B6F-AB938B462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1FEC20-59AF-0DC7-091E-46FB32473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DDB89-CAB9-491E-B9F6-5AEA310B9F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21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FD5B0-8C55-32C7-1008-5468040CD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59DD10-D042-4C9D-176D-6749F430C1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358B8A-906F-3C69-BCE5-F8F833F65B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657934-7510-8C8C-0F27-9566C5B87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079F5-1C1F-41ED-9107-83BC065349B5}" type="datetimeFigureOut">
              <a:rPr lang="en-US" smtClean="0"/>
              <a:pPr/>
              <a:t>4/12/2025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E501AA-38F0-B950-73C7-973DDD39E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4FDD07-3D63-7601-318D-8D2C880B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DDB89-CAB9-491E-B9F6-5AEA310B9F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03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2D1FB0-3386-CDA9-67D5-298D99737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4654E5-F7C7-15DE-CAC4-0D6853482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F1980-DE80-BEF3-8F51-ECF6E339D5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079F5-1C1F-41ED-9107-83BC065349B5}" type="datetimeFigureOut">
              <a:rPr lang="en-US" smtClean="0"/>
              <a:pPr/>
              <a:t>4/12/2025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AB495-21BE-4569-4E9A-513CE1C0DA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AE452-56C2-60A8-2A1F-AB9788340B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DDB89-CAB9-491E-B9F6-5AEA310B9F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248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2394857" y="542926"/>
            <a:ext cx="7518400" cy="508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66" tIns="53833" rIns="107666" bIns="5383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600" b="1">
                <a:solidFill>
                  <a:srgbClr val="FF0066"/>
                </a:solidFill>
                <a:latin typeface="Times New Roman" pitchFamily="18" charset="0"/>
              </a:rPr>
              <a:t>TRƯỜNG TIỂU </a:t>
            </a:r>
            <a:r>
              <a:rPr lang="en-US" altLang="en-US" sz="2600" b="1" smtClean="0">
                <a:solidFill>
                  <a:srgbClr val="FF0066"/>
                </a:solidFill>
                <a:latin typeface="Times New Roman" pitchFamily="18" charset="0"/>
              </a:rPr>
              <a:t>HỌC HÒA NGHĨA</a:t>
            </a:r>
            <a:endParaRPr lang="en-US" altLang="en-US" sz="2600" b="1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229" y="4082654"/>
            <a:ext cx="152400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858303" y="2902519"/>
            <a:ext cx="9198100" cy="135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666" tIns="53833" rIns="107666" bIns="5383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349"/>
              </a:spcBef>
              <a:defRPr/>
            </a:pPr>
            <a:r>
              <a:rPr 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3E</a:t>
            </a:r>
            <a:endParaRPr lang="en-US" sz="3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ts val="1349"/>
              </a:spcBef>
              <a:defRPr/>
            </a:pP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23: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SUỐI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1857829" y="1543050"/>
            <a:ext cx="8592457" cy="1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7666" tIns="53833" rIns="107666" bIns="5383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45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</a:t>
            </a:r>
            <a:r>
              <a:rPr lang="en-US" sz="45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CÔ</a:t>
            </a:r>
          </a:p>
          <a:p>
            <a:pPr algn="ctr" eaLnBrk="1" hangingPunct="1">
              <a:defRPr/>
            </a:pPr>
            <a:r>
              <a:rPr lang="en-US" sz="45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</a:t>
            </a:r>
            <a:r>
              <a:rPr lang="en-US" sz="45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DỰ GIỜ THĂM </a:t>
            </a:r>
            <a:r>
              <a:rPr lang="en-US" sz="45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LỚP 3</a:t>
            </a:r>
            <a:endParaRPr lang="en-US" sz="4500" b="1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1915885" y="5400676"/>
            <a:ext cx="4895619" cy="601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666" tIns="53833" rIns="107666" bIns="5383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200" b="1" i="1" dirty="0" err="1">
                <a:solidFill>
                  <a:srgbClr val="0070C0"/>
                </a:solidFill>
                <a:latin typeface="Times New Roman" pitchFamily="18" charset="0"/>
              </a:rPr>
              <a:t>Giáo</a:t>
            </a:r>
            <a:r>
              <a:rPr lang="en-US" altLang="en-US" sz="32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200" b="1" i="1" dirty="0" err="1">
                <a:solidFill>
                  <a:srgbClr val="0070C0"/>
                </a:solidFill>
                <a:latin typeface="Times New Roman" pitchFamily="18" charset="0"/>
              </a:rPr>
              <a:t>viên</a:t>
            </a:r>
            <a:r>
              <a:rPr lang="en-US" altLang="en-US" sz="3200" b="1" i="1" dirty="0" smtClean="0">
                <a:solidFill>
                  <a:srgbClr val="0070C0"/>
                </a:solidFill>
                <a:latin typeface="Times New Roman" pitchFamily="18" charset="0"/>
              </a:rPr>
              <a:t>: </a:t>
            </a:r>
            <a:r>
              <a:rPr lang="en-US" altLang="en-US" sz="3200" b="1" i="1" dirty="0" err="1" smtClean="0">
                <a:solidFill>
                  <a:srgbClr val="0070C0"/>
                </a:solidFill>
                <a:latin typeface="Times New Roman" pitchFamily="18" charset="0"/>
              </a:rPr>
              <a:t>Bùi</a:t>
            </a:r>
            <a:r>
              <a:rPr lang="en-US" altLang="en-US" sz="3200" b="1" i="1" dirty="0" smtClean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200" b="1" i="1" dirty="0" err="1" smtClean="0">
                <a:solidFill>
                  <a:srgbClr val="0070C0"/>
                </a:solidFill>
                <a:latin typeface="Times New Roman" pitchFamily="18" charset="0"/>
              </a:rPr>
              <a:t>Thanh</a:t>
            </a:r>
            <a:r>
              <a:rPr lang="en-US" altLang="en-US" sz="3200" b="1" i="1" dirty="0" smtClean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3200" b="1" i="1" dirty="0" err="1" smtClean="0">
                <a:solidFill>
                  <a:srgbClr val="0070C0"/>
                </a:solidFill>
                <a:latin typeface="Times New Roman" pitchFamily="18" charset="0"/>
              </a:rPr>
              <a:t>Vân</a:t>
            </a:r>
            <a:endParaRPr lang="en-US" altLang="en-US" sz="3200" b="1" i="1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4886" y="4672490"/>
            <a:ext cx="4206724" cy="153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832446" y="249891"/>
            <a:ext cx="1560910" cy="1999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828326" y="311018"/>
            <a:ext cx="1566863" cy="1871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4050695" y="1085850"/>
            <a:ext cx="4483704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9835848" y="738188"/>
            <a:ext cx="1104295" cy="1441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1909838" y="4473180"/>
            <a:ext cx="1060752" cy="772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287" y="3833910"/>
            <a:ext cx="3246937" cy="2319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78846" y="26857"/>
            <a:ext cx="12013154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500" b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Kể </a:t>
            </a:r>
            <a:r>
              <a:rPr lang="en-US" sz="3500" b="1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với</a:t>
            </a:r>
            <a:r>
              <a:rPr lang="en-US" sz="35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500" b="1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bạn</a:t>
            </a:r>
            <a:r>
              <a:rPr lang="en-US" sz="35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500" b="1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về</a:t>
            </a:r>
            <a:r>
              <a:rPr lang="en-US" sz="35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500" b="1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công</a:t>
            </a:r>
            <a:r>
              <a:rPr lang="en-US" sz="35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500" b="1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lao</a:t>
            </a:r>
            <a:r>
              <a:rPr lang="en-US" sz="35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500" b="1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35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500" b="1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vị</a:t>
            </a:r>
            <a:r>
              <a:rPr lang="en-US" sz="35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500" b="1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thần</a:t>
            </a:r>
            <a:r>
              <a:rPr lang="en-US" sz="35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500" b="1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35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500" b="1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</a:t>
            </a:r>
            <a:r>
              <a:rPr lang="en-US" sz="35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500" b="1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đọc</a:t>
            </a:r>
            <a:r>
              <a:rPr lang="en-US" sz="35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46" y="827314"/>
            <a:ext cx="11592240" cy="481871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3706" y="5646029"/>
            <a:ext cx="12192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500" b="1">
                <a:solidFill>
                  <a:srgbClr val="FF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vi-VN" sz="3500" b="1">
                <a:solidFill>
                  <a:srgbClr val="FF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Thánh </a:t>
            </a:r>
            <a:r>
              <a:rPr lang="vi-VN" sz="3500" b="1" dirty="0">
                <a:solidFill>
                  <a:srgbClr val="FF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Gióng diệt giặc Ân xâm lược vào thời Hùng Vương thứ 6.</a:t>
            </a:r>
            <a:endParaRPr lang="en-US" sz="3500" b="1" dirty="0">
              <a:solidFill>
                <a:srgbClr val="FF006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8482"/>
      </p:ext>
    </p:extLst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0DC2116-5269-48E9-9C27-B0A9724BA8C8}"/>
              </a:ext>
            </a:extLst>
          </p:cNvPr>
          <p:cNvSpPr txBox="1"/>
          <p:nvPr/>
        </p:nvSpPr>
        <p:spPr>
          <a:xfrm>
            <a:off x="40867" y="1848046"/>
            <a:ext cx="1190896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200" b="1">
                <a:solidFill>
                  <a:schemeClr val="accent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</a:t>
            </a:r>
            <a:r>
              <a:rPr lang="vi-VN" sz="4200" b="1">
                <a:solidFill>
                  <a:schemeClr val="accent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Bác vừa đi vừa dò mực nước. Thỉnh thoảng Bác nhắc các chiến sĩ đi sâu: “Chỗ này nước sâu, khéo ướt quần đó!”, “Chỗ này rêu trơn, đi cẩn thận!”. </a:t>
            </a:r>
            <a:endParaRPr lang="en-US" sz="4200" b="1" dirty="0">
              <a:solidFill>
                <a:schemeClr val="accent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798E51E-FB31-4B41-9B20-9297B0905228}"/>
              </a:ext>
            </a:extLst>
          </p:cNvPr>
          <p:cNvSpPr/>
          <p:nvPr/>
        </p:nvSpPr>
        <p:spPr>
          <a:xfrm>
            <a:off x="40867" y="29029"/>
            <a:ext cx="12081237" cy="1509486"/>
          </a:xfrm>
          <a:prstGeom prst="roundRect">
            <a:avLst/>
          </a:prstGeom>
          <a:solidFill>
            <a:srgbClr val="FFFF00">
              <a:alpha val="9411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sz="40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/. Những chi tiết nào (ở đầu câu chuyện) cho thấy Bác rất cẩn thận khi qua suối? </a:t>
            </a:r>
          </a:p>
        </p:txBody>
      </p:sp>
    </p:spTree>
    <p:extLst>
      <p:ext uri="{BB962C8B-B14F-4D97-AF65-F5344CB8AC3E}">
        <p14:creationId xmlns:p14="http://schemas.microsoft.com/office/powerpoint/2010/main" val="19838502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497FF9D-507B-C838-1FF2-0D6B4625AAAB}"/>
              </a:ext>
            </a:extLst>
          </p:cNvPr>
          <p:cNvSpPr/>
          <p:nvPr/>
        </p:nvSpPr>
        <p:spPr>
          <a:xfrm>
            <a:off x="55381" y="25418"/>
            <a:ext cx="12081237" cy="1426011"/>
          </a:xfrm>
          <a:prstGeom prst="roundRect">
            <a:avLst/>
          </a:prstGeom>
          <a:solidFill>
            <a:srgbClr val="FFFF00">
              <a:alpha val="9411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sz="40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/. </a:t>
            </a:r>
            <a:r>
              <a:rPr lang="vi-VN" sz="4000" b="1" i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Chuyện gì xảy ra khi Bác gần qua được suối? </a:t>
            </a:r>
            <a:endParaRPr lang="en-US" sz="40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B62D60-90BC-687A-8FD4-3393220F6DB3}"/>
              </a:ext>
            </a:extLst>
          </p:cNvPr>
          <p:cNvSpPr txBox="1"/>
          <p:nvPr/>
        </p:nvSpPr>
        <p:spPr>
          <a:xfrm>
            <a:off x="199572" y="1814009"/>
            <a:ext cx="1176382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b="1">
                <a:solidFill>
                  <a:schemeClr val="accent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</a:t>
            </a:r>
            <a:r>
              <a:rPr lang="vi-VN" sz="4000" b="1">
                <a:solidFill>
                  <a:schemeClr val="accent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 gần qua được suối, Bác trượt chân, suýt ngã. </a:t>
            </a:r>
          </a:p>
        </p:txBody>
      </p:sp>
    </p:spTree>
    <p:extLst>
      <p:ext uri="{BB962C8B-B14F-4D97-AF65-F5344CB8AC3E}">
        <p14:creationId xmlns:p14="http://schemas.microsoft.com/office/powerpoint/2010/main" val="30974159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798E51E-FB31-4B41-9B20-9297B0905228}"/>
              </a:ext>
            </a:extLst>
          </p:cNvPr>
          <p:cNvSpPr/>
          <p:nvPr/>
        </p:nvSpPr>
        <p:spPr>
          <a:xfrm>
            <a:off x="79315" y="32897"/>
            <a:ext cx="12006866" cy="1505617"/>
          </a:xfrm>
          <a:prstGeom prst="roundRect">
            <a:avLst/>
          </a:prstGeom>
          <a:solidFill>
            <a:srgbClr val="FFFF00">
              <a:alpha val="9411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en-US" sz="40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/. </a:t>
            </a:r>
            <a:r>
              <a:rPr lang="vi-VN" sz="4000" b="1" i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Biết hòn đá có rêu trơn, Bác đã làm gì? Vì sao Bác làm như vậy? </a:t>
            </a:r>
            <a:endParaRPr lang="en-US" sz="40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D688E6E7-1A8B-8B87-ED62-C5AF8CDFCBF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>
            <a:extLst>
              <a:ext uri="{FF2B5EF4-FFF2-40B4-BE49-F238E27FC236}">
                <a16:creationId xmlns:a16="http://schemas.microsoft.com/office/drawing/2014/main" id="{16425515-A88B-428E-3E4D-B7FADBB6F44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881542" y="3214542"/>
            <a:ext cx="519258" cy="519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706CB4-F826-2D52-C0E3-0E40397288AA}"/>
              </a:ext>
            </a:extLst>
          </p:cNvPr>
          <p:cNvSpPr txBox="1"/>
          <p:nvPr/>
        </p:nvSpPr>
        <p:spPr>
          <a:xfrm>
            <a:off x="105819" y="1994472"/>
            <a:ext cx="11980362" cy="2869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4200" b="1">
                <a:solidFill>
                  <a:schemeClr val="accent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Biết hòn đá có rêu trơn, Bác cuối xuống nhặt và đặt hòn đá lên bờ.</a:t>
            </a:r>
          </a:p>
          <a:p>
            <a:pPr algn="just">
              <a:lnSpc>
                <a:spcPct val="150000"/>
              </a:lnSpc>
            </a:pPr>
            <a:r>
              <a:rPr lang="vi-VN" sz="4200" b="1">
                <a:solidFill>
                  <a:schemeClr val="accent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Bác làm vậy để tránh người sau khỏi té. </a:t>
            </a:r>
          </a:p>
        </p:txBody>
      </p:sp>
    </p:spTree>
    <p:extLst>
      <p:ext uri="{BB962C8B-B14F-4D97-AF65-F5344CB8AC3E}">
        <p14:creationId xmlns:p14="http://schemas.microsoft.com/office/powerpoint/2010/main" val="11536226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798E51E-FB31-4B41-9B20-9297B0905228}"/>
              </a:ext>
            </a:extLst>
          </p:cNvPr>
          <p:cNvSpPr/>
          <p:nvPr/>
        </p:nvSpPr>
        <p:spPr>
          <a:xfrm>
            <a:off x="90735" y="1"/>
            <a:ext cx="12010530" cy="1422400"/>
          </a:xfrm>
          <a:prstGeom prst="roundRect">
            <a:avLst/>
          </a:prstGeom>
          <a:solidFill>
            <a:srgbClr val="FFFF00">
              <a:alpha val="9411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lang="en-US" sz="40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/. Sắp xếp các sự việc cho đúng với trình tự trong câu chuyện. </a:t>
            </a:r>
            <a:endParaRPr lang="en-US" sz="40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E2086F-F0BB-37C9-A4A6-0C9F98872703}"/>
              </a:ext>
            </a:extLst>
          </p:cNvPr>
          <p:cNvSpPr txBox="1"/>
          <p:nvPr/>
        </p:nvSpPr>
        <p:spPr>
          <a:xfrm>
            <a:off x="105249" y="4224291"/>
            <a:ext cx="1201053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1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Một chiến sĩ sẩy chân ngã.</a:t>
            </a:r>
          </a:p>
          <a:p>
            <a:r>
              <a:rPr lang="vi-VN" sz="4000" b="1">
                <a:solidFill>
                  <a:srgbClr val="FF66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Bác dừng lại đợi và nhắc nhỡ anh chiến sĩ.</a:t>
            </a:r>
          </a:p>
          <a:p>
            <a:r>
              <a:rPr lang="vi-VN" sz="4000" b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Anh chiến sĩ quay lại kê hòn đá cho chắc.</a:t>
            </a:r>
          </a:p>
          <a:p>
            <a:r>
              <a:rPr lang="vi-VN" sz="4000" b="1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Hai bác cháu tiếp tục lên đường. 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155282E6-9E94-92B6-42C3-8668CC02B8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35" y="1422401"/>
            <a:ext cx="12010530" cy="2801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63638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798E51E-FB31-4B41-9B20-9297B0905228}"/>
              </a:ext>
            </a:extLst>
          </p:cNvPr>
          <p:cNvSpPr/>
          <p:nvPr/>
        </p:nvSpPr>
        <p:spPr>
          <a:xfrm>
            <a:off x="90735" y="1"/>
            <a:ext cx="12010530" cy="1422400"/>
          </a:xfrm>
          <a:prstGeom prst="roundRect">
            <a:avLst/>
          </a:prstGeom>
          <a:solidFill>
            <a:srgbClr val="FFFF00">
              <a:alpha val="9411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en-US" sz="40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/. Câu chuyện </a:t>
            </a:r>
            <a:r>
              <a:rPr lang="en-US" sz="4000" b="1" i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Cùng Bác qua suối </a:t>
            </a:r>
            <a:r>
              <a:rPr lang="en-US" sz="40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 thấy những phẩm chất nào của Bác? </a:t>
            </a:r>
            <a:endParaRPr lang="en-US" sz="40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E2086F-F0BB-37C9-A4A6-0C9F98872703}"/>
              </a:ext>
            </a:extLst>
          </p:cNvPr>
          <p:cNvSpPr txBox="1"/>
          <p:nvPr/>
        </p:nvSpPr>
        <p:spPr>
          <a:xfrm>
            <a:off x="72570" y="1640749"/>
            <a:ext cx="1201053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Bác rất cẩn thận chu đáo trong mọi công việc.</a:t>
            </a:r>
          </a:p>
          <a:p>
            <a:pPr algn="just"/>
            <a:r>
              <a:rPr lang="vi-VN" sz="4000" b="1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Khi sự cố xảy ra Bác đã có chuẩn bị nên Bác vượt qua dễ dàng và rút ra ngay được nguyên nhân dẫn đến sự việc.</a:t>
            </a:r>
          </a:p>
          <a:p>
            <a:pPr algn="just"/>
            <a:r>
              <a:rPr lang="vi-VN" sz="4000" b="1">
                <a:solidFill>
                  <a:schemeClr val="accent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Bác rút ra bài học kinh nghiệm cho bản thân và truyền đạt lại cho mọi người để cùng áp dụng cho những lần sau. </a:t>
            </a:r>
          </a:p>
        </p:txBody>
      </p:sp>
    </p:spTree>
    <p:extLst>
      <p:ext uri="{BB962C8B-B14F-4D97-AF65-F5344CB8AC3E}">
        <p14:creationId xmlns:p14="http://schemas.microsoft.com/office/powerpoint/2010/main" val="28677977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68A0C98-9A28-59B4-6BDB-8FEF14D98632}"/>
              </a:ext>
            </a:extLst>
          </p:cNvPr>
          <p:cNvSpPr txBox="1"/>
          <p:nvPr/>
        </p:nvSpPr>
        <p:spPr>
          <a:xfrm>
            <a:off x="175887" y="2295049"/>
            <a:ext cx="1184022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en-US" sz="4400" b="1" u="sng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Nội dung</a:t>
            </a:r>
            <a:r>
              <a:rPr lang="en-US" sz="4400" b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vi-VN" sz="4400" b="1" i="0">
                <a:solidFill>
                  <a:srgbClr val="00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 chuyện ca ngợi Bác – một con người có nhiều phẩm chất tốt đẹp: yêu thương, gần gũi với mọi người, cẩn thận trong công việc, luôn quan tâm, lo lắng cho người khác,… </a:t>
            </a:r>
            <a:endParaRPr lang="en-US" sz="4400" b="1"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043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24934" y="93218"/>
            <a:ext cx="5079902" cy="509582"/>
            <a:chOff x="1385472" y="1756536"/>
            <a:chExt cx="6172201" cy="1139990"/>
          </a:xfrm>
        </p:grpSpPr>
        <p:sp>
          <p:nvSpPr>
            <p:cNvPr id="10" name="Rectangle 9"/>
            <p:cNvSpPr/>
            <p:nvPr/>
          </p:nvSpPr>
          <p:spPr>
            <a:xfrm>
              <a:off x="1385472" y="1756536"/>
              <a:ext cx="6172201" cy="11346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696" b="1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ĐỌC </a:t>
              </a:r>
              <a:r>
                <a:rPr lang="en-US" sz="2696" b="1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MỞ RỘNG.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2896526"/>
              <a:ext cx="3328827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25423" y="669579"/>
            <a:ext cx="11761777" cy="19619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500" b="1" dirty="0">
                <a:solidFill>
                  <a:schemeClr val="accent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</a:t>
            </a:r>
            <a:r>
              <a:rPr lang="nl-NL" sz="3500" b="1" dirty="0">
                <a:solidFill>
                  <a:schemeClr val="accent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Đọc câu chuyện về một vị thần trong kho tàng truyện cổ Việt Nam (hoặc về người có công với đất nước) và viết phiếu đọc sách theo mẫu.</a:t>
            </a:r>
            <a:r>
              <a:rPr lang="en-US" sz="3500" b="1" dirty="0">
                <a:solidFill>
                  <a:schemeClr val="accent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sz="3500" dirty="0">
              <a:solidFill>
                <a:schemeClr val="accent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074" name="Picture 2" descr="Đọc mở rộng trang 110 Tiếng Việt lớp 3 Tập 2 | Kết nối tri thứ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29" y="2698304"/>
            <a:ext cx="11761777" cy="4066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3306376"/>
      </p:ext>
    </p:extLst>
  </p:cSld>
  <p:clrMapOvr>
    <a:masterClrMapping/>
  </p:clrMapOvr>
  <p:transition spd="slow">
    <p:split orient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82990" y="5495285"/>
            <a:ext cx="118928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</a:t>
            </a:r>
            <a:r>
              <a:rPr lang="en-US" sz="4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Kể</a:t>
            </a:r>
            <a:r>
              <a:rPr lang="en-US" sz="40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với</a:t>
            </a:r>
            <a:r>
              <a:rPr lang="en-US" sz="40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bạn</a:t>
            </a:r>
            <a:r>
              <a:rPr lang="en-US" sz="40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về</a:t>
            </a:r>
            <a:r>
              <a:rPr lang="en-US" sz="40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công</a:t>
            </a:r>
            <a:r>
              <a:rPr lang="en-US" sz="40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lao</a:t>
            </a:r>
            <a:r>
              <a:rPr lang="en-US" sz="40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40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vị</a:t>
            </a:r>
            <a:r>
              <a:rPr lang="en-US" sz="40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thần</a:t>
            </a:r>
            <a:r>
              <a:rPr lang="en-US" sz="40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40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</a:t>
            </a:r>
            <a:r>
              <a:rPr lang="en-US" sz="40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đọc</a:t>
            </a:r>
            <a:r>
              <a:rPr lang="en-US" sz="40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081014"/>
              </p:ext>
            </p:extLst>
          </p:nvPr>
        </p:nvGraphicFramePr>
        <p:xfrm>
          <a:off x="182990" y="81082"/>
          <a:ext cx="11718724" cy="5384345"/>
        </p:xfrm>
        <a:graphic>
          <a:graphicData uri="http://schemas.openxmlformats.org/drawingml/2006/table">
            <a:tbl>
              <a:tblPr/>
              <a:tblGrid>
                <a:gridCol w="5859362">
                  <a:extLst>
                    <a:ext uri="{9D8B030D-6E8A-4147-A177-3AD203B41FA5}">
                      <a16:colId xmlns:a16="http://schemas.microsoft.com/office/drawing/2014/main" val="534833818"/>
                    </a:ext>
                  </a:extLst>
                </a:gridCol>
                <a:gridCol w="5859362">
                  <a:extLst>
                    <a:ext uri="{9D8B030D-6E8A-4147-A177-3AD203B41FA5}">
                      <a16:colId xmlns:a16="http://schemas.microsoft.com/office/drawing/2014/main" val="2572729817"/>
                    </a:ext>
                  </a:extLst>
                </a:gridCol>
              </a:tblGrid>
              <a:tr h="804289">
                <a:tc gridSpan="2">
                  <a:txBody>
                    <a:bodyPr/>
                    <a:lstStyle/>
                    <a:p>
                      <a:pPr algn="just" fontAlgn="t"/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PHIẾU ĐỌC SÁCH</a:t>
                      </a:r>
                    </a:p>
                  </a:txBody>
                  <a:tcPr marL="68493" marR="68493" marT="34247" marB="342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8438474"/>
                  </a:ext>
                </a:extLst>
              </a:tr>
              <a:tr h="1395068">
                <a:tc>
                  <a:txBody>
                    <a:bodyPr/>
                    <a:lstStyle/>
                    <a:p>
                      <a:pPr algn="just" fontAlgn="t"/>
                      <a:r>
                        <a:rPr lang="en-US" sz="4000" b="1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Tên</a:t>
                      </a: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bài</a:t>
                      </a: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 </a:t>
                      </a:r>
                      <a:r>
                        <a:rPr lang="en-US" sz="4000" b="1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Thánh</a:t>
                      </a: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Gióng</a:t>
                      </a:r>
                      <a:endParaRPr lang="en-US" sz="4000" b="1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370" marR="51370" marT="34247" marB="342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4000" b="1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Tên</a:t>
                      </a: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cuốn</a:t>
                      </a: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sách</a:t>
                      </a: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 </a:t>
                      </a:r>
                      <a:r>
                        <a:rPr lang="en-US" sz="4000" b="1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Thánh</a:t>
                      </a: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Gióng</a:t>
                      </a:r>
                      <a:endParaRPr lang="en-US" sz="4000" b="1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370" marR="51370" marT="34247" marB="342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8600707"/>
                  </a:ext>
                </a:extLst>
              </a:tr>
              <a:tr h="1793898">
                <a:tc>
                  <a:txBody>
                    <a:bodyPr/>
                    <a:lstStyle/>
                    <a:p>
                      <a:pPr algn="just" fontAlgn="t"/>
                      <a:r>
                        <a:rPr lang="en-US" sz="4000" b="1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Tác</a:t>
                      </a: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giả</a:t>
                      </a: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 </a:t>
                      </a:r>
                      <a:r>
                        <a:rPr lang="en-US" sz="4000" b="1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Dân</a:t>
                      </a: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gian</a:t>
                      </a: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</a:t>
                      </a:r>
                      <a:r>
                        <a:rPr lang="en-US" sz="4000" b="1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Nhà</a:t>
                      </a: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xuất</a:t>
                      </a: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bản</a:t>
                      </a: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Mĩ</a:t>
                      </a: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Thuật</a:t>
                      </a:r>
                      <a:endParaRPr lang="en-US" sz="4000" b="1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370" marR="51370" marT="34247" marB="342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vi-VN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Công lao của người đó: Diệt giặc Ân xâm lược.</a:t>
                      </a:r>
                    </a:p>
                  </a:txBody>
                  <a:tcPr marL="51370" marR="51370" marT="34247" marB="342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107418"/>
                  </a:ext>
                </a:extLst>
              </a:tr>
              <a:tr h="1217519">
                <a:tc>
                  <a:txBody>
                    <a:bodyPr/>
                    <a:lstStyle/>
                    <a:p>
                      <a:pPr algn="just" fontAlgn="t"/>
                      <a:r>
                        <a:rPr lang="en-US" sz="4000" b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Tên vị thần: Thánh Gióng</a:t>
                      </a:r>
                    </a:p>
                  </a:txBody>
                  <a:tcPr marL="51370" marR="51370" marT="34247" marB="342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/>
                      <a:r>
                        <a:rPr lang="en-US" sz="4000" b="1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Mức</a:t>
                      </a: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độ</a:t>
                      </a: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yêu</a:t>
                      </a: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4000" b="1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thích</a:t>
                      </a: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 5 </a:t>
                      </a:r>
                      <a:r>
                        <a:rPr lang="en-US" sz="4000" b="1" dirty="0" err="1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sao</a:t>
                      </a:r>
                      <a:r>
                        <a:rPr lang="en-US" sz="4000" b="1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</a:p>
                  </a:txBody>
                  <a:tcPr marL="51370" marR="51370" marT="34247" marB="3424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05628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9395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3752</TotalTime>
  <Words>463</Words>
  <Application>Microsoft Office PowerPoint</Application>
  <PresentationFormat>Widescreen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等线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415</cp:revision>
  <dcterms:created xsi:type="dcterms:W3CDTF">2022-10-10T07:38:04Z</dcterms:created>
  <dcterms:modified xsi:type="dcterms:W3CDTF">2025-04-12T13:45:43Z</dcterms:modified>
</cp:coreProperties>
</file>