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308" r:id="rId2"/>
    <p:sldId id="340" r:id="rId3"/>
    <p:sldId id="289" r:id="rId4"/>
    <p:sldId id="310" r:id="rId5"/>
    <p:sldId id="309" r:id="rId6"/>
    <p:sldId id="258" r:id="rId7"/>
    <p:sldId id="311" r:id="rId8"/>
    <p:sldId id="312" r:id="rId9"/>
    <p:sldId id="313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7" r:id="rId22"/>
  </p:sldIdLst>
  <p:sldSz cx="9144000" cy="5143500" type="screen16x9"/>
  <p:notesSz cx="9144000" cy="6858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CB6"/>
    <a:srgbClr val="B8E08C"/>
    <a:srgbClr val="FF2980"/>
    <a:srgbClr val="FEDEF3"/>
    <a:srgbClr val="FE8ACC"/>
    <a:srgbClr val="FECEED"/>
    <a:srgbClr val="FD0B95"/>
    <a:srgbClr val="FDBBE5"/>
    <a:srgbClr val="FD49B0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52" autoAdjust="0"/>
  </p:normalViewPr>
  <p:slideViewPr>
    <p:cSldViewPr>
      <p:cViewPr varScale="1">
        <p:scale>
          <a:sx n="95" d="100"/>
          <a:sy n="95" d="100"/>
        </p:scale>
        <p:origin x="1090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F64A8D1-6A3A-49AC-B86B-C355FE774EEB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vi-VN" dirty="0" smtClean="0"/>
              <a:t>- GV đọc mẫu – gọi HS đọc lại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6A1316A0-1EA7-40BB-B356-B110497CD787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2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89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Title only 18"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28"/>
          <p:cNvSpPr txBox="1">
            <a:spLocks noGrp="1"/>
          </p:cNvSpPr>
          <p:nvPr>
            <p:ph type="title"/>
          </p:nvPr>
        </p:nvSpPr>
        <p:spPr>
          <a:xfrm>
            <a:off x="720000" y="552625"/>
            <a:ext cx="7560000" cy="102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216698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4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3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0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9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8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9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4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8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di\ngay%20tet%20que%20em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2"/>
          <p:cNvGrpSpPr>
            <a:grpSpLocks/>
          </p:cNvGrpSpPr>
          <p:nvPr/>
        </p:nvGrpSpPr>
        <p:grpSpPr bwMode="auto">
          <a:xfrm>
            <a:off x="-4763" y="2"/>
            <a:ext cx="9301163" cy="5122863"/>
            <a:chOff x="-4451" y="0"/>
            <a:chExt cx="9300851" cy="5123598"/>
          </a:xfrm>
        </p:grpSpPr>
        <p:sp>
          <p:nvSpPr>
            <p:cNvPr id="4" name="Title 3"/>
            <p:cNvSpPr txBox="1">
              <a:spLocks/>
            </p:cNvSpPr>
            <p:nvPr/>
          </p:nvSpPr>
          <p:spPr>
            <a:xfrm>
              <a:off x="-4451" y="0"/>
              <a:ext cx="9148451" cy="1223617"/>
            </a:xfrm>
            <a:prstGeom prst="rect">
              <a:avLst/>
            </a:prstGeom>
            <a:solidFill>
              <a:srgbClr val="00B0F0"/>
            </a:solidFill>
            <a:effectLst>
              <a:glow rad="50800">
                <a:schemeClr val="accent5">
                  <a:satMod val="175000"/>
                  <a:alpha val="18000"/>
                </a:schemeClr>
              </a:glow>
            </a:effectLst>
          </p:spPr>
          <p:txBody>
            <a:bodyPr lIns="68471" tIns="34235" rIns="68471" bIns="34235" anchor="ctr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endParaRPr lang="en-US" sz="795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pic>
          <p:nvPicPr>
            <p:cNvPr id="3079" name="Picture 2" descr="Bộ SGK Lớp 6 - Kết nối tri thức với cuộc sống - Công ty Cổ phần Đầu tư và  Phát triển Giáo dục Phương Na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3"/>
            <a:stretch>
              <a:fillRect/>
            </a:stretch>
          </p:blipFill>
          <p:spPr bwMode="auto">
            <a:xfrm>
              <a:off x="21859" y="15782"/>
              <a:ext cx="1314379" cy="120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2" descr="C:\Users\Admin\Desktop\c8152ada51055397efa8feded5ee003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7" t="35300" r="11266"/>
            <a:stretch>
              <a:fillRect/>
            </a:stretch>
          </p:blipFill>
          <p:spPr bwMode="auto">
            <a:xfrm>
              <a:off x="2259521" y="1223617"/>
              <a:ext cx="4624958" cy="3899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6248502" y="1060602"/>
              <a:ext cx="3047898" cy="685898"/>
            </a:xfrm>
            <a:prstGeom prst="roundRect">
              <a:avLst/>
            </a:prstGeom>
            <a:solidFill>
              <a:srgbClr val="A9D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4000" b="1">
                  <a:solidFill>
                    <a:schemeClr val="tx1"/>
                  </a:solidFill>
                  <a:latin typeface="Arial-Rounded" pitchFamily="34" charset="0"/>
                  <a:cs typeface="Arial-Rounded" pitchFamily="34" charset="0"/>
                </a:rPr>
                <a:t>TẬP HAI</a:t>
              </a:r>
              <a:endParaRPr lang="en-US" sz="4000" b="1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22229" y="2"/>
            <a:ext cx="9121775" cy="1223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smtClean="0">
                <a:solidFill>
                  <a:schemeClr val="bg1"/>
                </a:solidFill>
                <a:latin typeface="Arial-Rounded" pitchFamily="34" charset="0"/>
                <a:cs typeface="Arial-Rounded" pitchFamily="34" charset="0"/>
              </a:rPr>
              <a:t>TIẾNG VIỆT </a:t>
            </a:r>
            <a:r>
              <a:rPr lang="en-US" sz="6000" b="1" smtClean="0">
                <a:solidFill>
                  <a:schemeClr val="bg1"/>
                </a:solidFill>
                <a:latin typeface="Arial Narrow" pitchFamily="34" charset="0"/>
                <a:cs typeface="Arial-Rounded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62534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75" y="1257300"/>
            <a:ext cx="8991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vút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toả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mịt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cxnSp>
        <p:nvCxnSpPr>
          <p:cNvPr id="22" name="Straight Connector 21">
            <a:extLst/>
          </p:cNvPr>
          <p:cNvCxnSpPr/>
          <p:nvPr/>
        </p:nvCxnSpPr>
        <p:spPr>
          <a:xfrm flipH="1">
            <a:off x="1837504" y="1319213"/>
            <a:ext cx="67496" cy="425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647950" y="273050"/>
            <a:ext cx="3848100" cy="5842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rPr>
              <a:t>LUYỆN ĐỌC CÂU DÀI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cs typeface="Arial-Rounded" pitchFamily="34" charset="0"/>
            </a:endParaRPr>
          </a:p>
        </p:txBody>
      </p:sp>
      <p:cxnSp>
        <p:nvCxnSpPr>
          <p:cNvPr id="12" name="Straight Connector 11">
            <a:extLst/>
          </p:cNvPr>
          <p:cNvCxnSpPr/>
          <p:nvPr/>
        </p:nvCxnSpPr>
        <p:spPr>
          <a:xfrm flipH="1">
            <a:off x="1943100" y="1724025"/>
            <a:ext cx="38100" cy="425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/>
          </p:cNvPr>
          <p:cNvCxnSpPr/>
          <p:nvPr/>
        </p:nvCxnSpPr>
        <p:spPr>
          <a:xfrm flipH="1">
            <a:off x="5943600" y="1724025"/>
            <a:ext cx="38100" cy="425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981200" y="2133600"/>
            <a:ext cx="127000" cy="425450"/>
            <a:chOff x="1524000" y="2410731"/>
            <a:chExt cx="107372" cy="425225"/>
          </a:xfrm>
        </p:grpSpPr>
        <p:cxnSp>
          <p:nvCxnSpPr>
            <p:cNvPr id="19" name="Straight Connector 18">
              <a:extLst/>
            </p:cNvPr>
            <p:cNvCxnSpPr/>
            <p:nvPr/>
          </p:nvCxnSpPr>
          <p:spPr>
            <a:xfrm flipH="1">
              <a:off x="1524000" y="2410731"/>
              <a:ext cx="3758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/>
            </p:cNvPr>
            <p:cNvCxnSpPr/>
            <p:nvPr/>
          </p:nvCxnSpPr>
          <p:spPr>
            <a:xfrm flipH="1">
              <a:off x="1593792" y="2410731"/>
              <a:ext cx="3758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9" name="Oval 8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H="1">
            <a:off x="6972300" y="80010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413457" y="154002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19600" y="116205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49268" y="1903543"/>
            <a:ext cx="55782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669118" y="2719388"/>
            <a:ext cx="55782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19450" y="3082925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315200" y="3121025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90600" y="3443287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258300" y="387045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loud 27"/>
          <p:cNvSpPr/>
          <p:nvPr/>
        </p:nvSpPr>
        <p:spPr>
          <a:xfrm>
            <a:off x="6997827" y="24016"/>
            <a:ext cx="2120646" cy="663881"/>
          </a:xfrm>
          <a:prstGeom prst="cloud">
            <a:avLst/>
          </a:prstGeom>
          <a:noFill/>
          <a:ln>
            <a:solidFill>
              <a:srgbClr val="159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CÂU LẦN </a:t>
            </a:r>
            <a:r>
              <a:rPr lang="vi-VN" sz="1600" b="1" dirty="0" smtClean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2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9" name="Oval 8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445" y="4648200"/>
            <a:ext cx="5246973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15935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266950" y="192535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71550" y="34496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362200" y="19240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61245" y="34480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243805" y="388909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333500" y="388751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2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9" name="Oval 8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>
            <a:off x="2266950" y="192535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71550" y="34496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362200" y="19240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61245" y="34480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234905" y="389020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324600" y="388861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>
          <a:xfrm>
            <a:off x="6997827" y="24016"/>
            <a:ext cx="2120646" cy="663881"/>
          </a:xfrm>
          <a:prstGeom prst="cloud">
            <a:avLst/>
          </a:prstGeom>
          <a:noFill/>
          <a:ln>
            <a:solidFill>
              <a:srgbClr val="159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ĐOẠN LẦN </a:t>
            </a:r>
            <a:r>
              <a:rPr lang="vi-VN" sz="1600" b="1" dirty="0" smtClean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 1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219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Luỹ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dày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6433" y="273050"/>
            <a:ext cx="2891135" cy="5842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rPr>
              <a:t>GIẢI NGHĨA TỪ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 descr="Ngỡ ngàng tre Việt! - Báo Người lao đ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4851400" cy="291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òn đâu những lũy tre làng? | Báo Dân tộc và Phát tri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885950"/>
            <a:ext cx="4292600" cy="291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305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219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 </a:t>
            </a:r>
            <a:r>
              <a:rPr lang="en-US" sz="2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vút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6433" y="273050"/>
            <a:ext cx="2891135" cy="5842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rPr>
              <a:t>GIẢI NGHĨA TỪ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2" descr="Lạc bước thung lũng cọ xanh cao vút - DiaOc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" y="1932369"/>
            <a:ext cx="4356100" cy="289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ạc bước thung lũng cọ xanh cao vút - DiaOc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03" y="1968633"/>
            <a:ext cx="4682403" cy="286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29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219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 </a:t>
            </a:r>
            <a:r>
              <a:rPr lang="en-US" sz="2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tốc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6433" y="273050"/>
            <a:ext cx="2891135" cy="5842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rPr>
              <a:t>GIẢI NGHĨA TỪ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50" y="19050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Mịt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do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bụi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2" descr="Người dân &quot;nghẹt thở&quot; trước cảnh bụi bay mịt mù, khi đơn vị thi công dùng  máy công suất lớn thổi bụi làm đườ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86025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401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9" name="Oval 8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>
            <a:off x="2266950" y="192535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71550" y="34496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362200" y="19240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61245" y="34480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224400" y="388909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314095" y="388751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>
          <a:xfrm>
            <a:off x="6997827" y="24016"/>
            <a:ext cx="2120646" cy="663881"/>
          </a:xfrm>
          <a:prstGeom prst="cloud">
            <a:avLst/>
          </a:prstGeom>
          <a:noFill/>
          <a:ln>
            <a:solidFill>
              <a:srgbClr val="159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ĐOẠN LẦN </a:t>
            </a:r>
            <a:r>
              <a:rPr lang="vi-VN" sz="1600" b="1" dirty="0" smtClean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 2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9" name="Oval 8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>
            <a:off x="2266950" y="192535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71550" y="34496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362200" y="19240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61245" y="34480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236275" y="389020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325970" y="388861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>
          <a:xfrm>
            <a:off x="6997827" y="24016"/>
            <a:ext cx="2120646" cy="663881"/>
          </a:xfrm>
          <a:prstGeom prst="cloud">
            <a:avLst/>
          </a:prstGeom>
          <a:noFill/>
          <a:ln>
            <a:solidFill>
              <a:srgbClr val="159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THEO NHÓM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9" name="Oval 8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>
            <a:off x="2266950" y="192535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71550" y="34496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362200" y="19240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61245" y="34480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220550" y="3902075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310245" y="3900488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>
          <a:xfrm>
            <a:off x="6997827" y="24016"/>
            <a:ext cx="2120646" cy="663881"/>
          </a:xfrm>
          <a:prstGeom prst="cloud">
            <a:avLst/>
          </a:prstGeom>
          <a:noFill/>
          <a:ln>
            <a:solidFill>
              <a:srgbClr val="159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THI ĐỌC THEO NHÓM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inkFlowers">
            <a:extLst>
              <a:ext uri="{FF2B5EF4-FFF2-40B4-BE49-F238E27FC236}">
                <a16:creationId xmlns:a16="http://schemas.microsoft.com/office/drawing/2014/main" id="{54FB3311-6F64-38A5-B215-2F58F55B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029076"/>
            <a:ext cx="685800" cy="38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Flower7">
            <a:extLst>
              <a:ext uri="{FF2B5EF4-FFF2-40B4-BE49-F238E27FC236}">
                <a16:creationId xmlns:a16="http://schemas.microsoft.com/office/drawing/2014/main" id="{092FBFBE-347D-D6A6-DA11-F50747A0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804566"/>
            <a:ext cx="321469" cy="3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FloralCorner3">
            <a:extLst>
              <a:ext uri="{FF2B5EF4-FFF2-40B4-BE49-F238E27FC236}">
                <a16:creationId xmlns:a16="http://schemas.microsoft.com/office/drawing/2014/main" id="{3F7A9853-E10C-9C4E-484B-4BABC2317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71575" y="672407"/>
            <a:ext cx="1671638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Flower7">
            <a:extLst>
              <a:ext uri="{FF2B5EF4-FFF2-40B4-BE49-F238E27FC236}">
                <a16:creationId xmlns:a16="http://schemas.microsoft.com/office/drawing/2014/main" id="{E97AF4AC-C871-853E-69D1-475E4B82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81" y="1210866"/>
            <a:ext cx="43309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FloralCorner3">
            <a:extLst>
              <a:ext uri="{FF2B5EF4-FFF2-40B4-BE49-F238E27FC236}">
                <a16:creationId xmlns:a16="http://schemas.microsoft.com/office/drawing/2014/main" id="{751F3E2B-1A89-18AD-3E87-10DF24279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2297" y="3604917"/>
            <a:ext cx="814388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Flower7">
            <a:extLst>
              <a:ext uri="{FF2B5EF4-FFF2-40B4-BE49-F238E27FC236}">
                <a16:creationId xmlns:a16="http://schemas.microsoft.com/office/drawing/2014/main" id="{4AE987D5-45C6-C963-9108-A2D599EE2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54" y="749202"/>
            <a:ext cx="489347" cy="3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WordArt 9">
            <a:extLst>
              <a:ext uri="{FF2B5EF4-FFF2-40B4-BE49-F238E27FC236}">
                <a16:creationId xmlns:a16="http://schemas.microsoft.com/office/drawing/2014/main" id="{5E99CAD9-5833-A8B6-023B-D5E8D4CA2D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78856" y="2658370"/>
            <a:ext cx="5500688" cy="56792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25" b="1" kern="1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Những</a:t>
            </a:r>
            <a:r>
              <a:rPr lang="en-US" sz="2025" b="1" kern="1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025" b="1" kern="1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cánh</a:t>
            </a:r>
            <a:r>
              <a:rPr lang="en-US" sz="2025" b="1" kern="1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025" b="1" kern="1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cò</a:t>
            </a:r>
            <a:endParaRPr lang="vi-VN" sz="2025" b="1" kern="1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297" name="WordArt 13">
            <a:extLst>
              <a:ext uri="{FF2B5EF4-FFF2-40B4-BE49-F238E27FC236}">
                <a16:creationId xmlns:a16="http://schemas.microsoft.com/office/drawing/2014/main" id="{7E33A2B8-54B2-BA1E-5F15-633FAC6BAA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9686" y="1426071"/>
            <a:ext cx="2707481" cy="382191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025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</a:p>
        </p:txBody>
      </p:sp>
      <p:sp>
        <p:nvSpPr>
          <p:cNvPr id="12298" name="WordArt 14">
            <a:extLst>
              <a:ext uri="{FF2B5EF4-FFF2-40B4-BE49-F238E27FC236}">
                <a16:creationId xmlns:a16="http://schemas.microsoft.com/office/drawing/2014/main" id="{10668BC0-4CE5-7FAD-4914-3D7A4EA54E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68017" y="2754808"/>
            <a:ext cx="878681" cy="50274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5" name="ngay tet que em.mp3">
            <a:hlinkClick r:id="" action="ppaction://media"/>
            <a:extLst>
              <a:ext uri="{FF2B5EF4-FFF2-40B4-BE49-F238E27FC236}">
                <a16:creationId xmlns:a16="http://schemas.microsoft.com/office/drawing/2014/main" id="{25C9E881-6426-65AF-9486-69A76E0D8C1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09" y="1068884"/>
            <a:ext cx="15894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WordArt 16">
            <a:extLst>
              <a:ext uri="{FF2B5EF4-FFF2-40B4-BE49-F238E27FC236}">
                <a16:creationId xmlns:a16="http://schemas.microsoft.com/office/drawing/2014/main" id="{71774BCA-942F-3110-A79A-56670D1675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6175" y="1993108"/>
            <a:ext cx="1714500" cy="31789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1G</a:t>
            </a:r>
          </a:p>
        </p:txBody>
      </p:sp>
      <p:sp>
        <p:nvSpPr>
          <p:cNvPr id="12301" name="WordArt 17">
            <a:extLst>
              <a:ext uri="{FF2B5EF4-FFF2-40B4-BE49-F238E27FC236}">
                <a16:creationId xmlns:a16="http://schemas.microsoft.com/office/drawing/2014/main" id="{6A096BF1-0832-7045-7A07-B8AA6677FC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1022" y="900114"/>
            <a:ext cx="4471988" cy="44380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025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08810-E0D6-BBC7-5FEC-B246A4E347FC}"/>
              </a:ext>
            </a:extLst>
          </p:cNvPr>
          <p:cNvSpPr txBox="1"/>
          <p:nvPr/>
        </p:nvSpPr>
        <p:spPr>
          <a:xfrm>
            <a:off x="2193132" y="3729039"/>
            <a:ext cx="500776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784">
              <a:defRPr/>
            </a:pPr>
            <a:r>
              <a:rPr lang="en-US" sz="2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endParaRPr lang="en-US" sz="24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9" name="Oval 8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>
            <a:off x="2266950" y="192535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71550" y="344963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362200" y="19240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61245" y="344805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236275" y="389178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325970" y="389020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>
          <a:xfrm>
            <a:off x="6997827" y="24016"/>
            <a:ext cx="2120646" cy="663881"/>
          </a:xfrm>
          <a:prstGeom prst="cloud">
            <a:avLst/>
          </a:prstGeom>
          <a:noFill/>
          <a:ln>
            <a:solidFill>
              <a:srgbClr val="159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</a:t>
            </a:r>
          </a:p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TOÀN BÀI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144000" cy="5143499"/>
          </a:xfrm>
        </p:grpSpPr>
        <p:pic>
          <p:nvPicPr>
            <p:cNvPr id="23555" name="Picture 2" descr="C:\Users\Admin\Desktop\HÌNH NỀN PPT\23117c905bd3aea49990f9d744c6c7b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48"/>
            <p:cNvSpPr txBox="1"/>
            <p:nvPr/>
          </p:nvSpPr>
          <p:spPr>
            <a:xfrm>
              <a:off x="1749425" y="1757363"/>
              <a:ext cx="5676900" cy="1538287"/>
            </a:xfrm>
            <a:prstGeom prst="rect">
              <a:avLst/>
            </a:prstGeom>
            <a:solidFill>
              <a:srgbClr val="FFFFFF"/>
            </a:solidFill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54534D"/>
                  </a:solidFill>
                  <a:ea typeface="华康雅宋体W9" panose="02020909000000000000" pitchFamily="49" charset="-122"/>
                  <a:cs typeface="+mn-ea"/>
                </a:defRPr>
              </a:lvl1pPr>
            </a:lstStyle>
            <a:p>
              <a:pPr algn="ctr" defTabSz="686669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altLang="zh-CN" sz="10000" kern="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10000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Thư</a:t>
              </a:r>
              <a:r>
                <a:rPr lang="en-US" altLang="zh-CN" sz="10000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10000" kern="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giãn</a:t>
              </a:r>
              <a:endParaRPr lang="en-US" altLang="zh-CN" sz="100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9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1428751"/>
            <a:ext cx="54498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073337"/>
            <a:ext cx="91440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11282"/>
            <a:ext cx="91440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93663" y="93663"/>
            <a:ext cx="8963025" cy="609600"/>
            <a:chOff x="209550" y="361950"/>
            <a:chExt cx="8963757" cy="609600"/>
          </a:xfrm>
        </p:grpSpPr>
        <p:sp>
          <p:nvSpPr>
            <p:cNvPr id="10" name="Oval 9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52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8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hai bức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2" name="Picture 4" descr="Thành phố Hồ Chí Minh sẽ trở thành đô thị thông minh vào năm 2025 | Xã hộ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73" y="1533724"/>
            <a:ext cx="4209771" cy="26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áo Quảng Ninh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1" y="923474"/>
            <a:ext cx="4495396" cy="252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463" y="-14288"/>
            <a:ext cx="9251951" cy="194310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2863" y="11113"/>
            <a:ext cx="9251951" cy="177641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44" name="Group 1"/>
          <p:cNvGrpSpPr>
            <a:grpSpLocks/>
          </p:cNvGrpSpPr>
          <p:nvPr/>
        </p:nvGrpSpPr>
        <p:grpSpPr bwMode="auto">
          <a:xfrm>
            <a:off x="1257300" y="2178050"/>
            <a:ext cx="7581900" cy="16129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5704" y="966434"/>
              <a:ext cx="1946524" cy="6961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3273" cy="64739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7379" y="1022102"/>
              <a:ext cx="5049333" cy="543620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</p:grp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234950" y="2041525"/>
            <a:ext cx="1670050" cy="1722438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3488" y="1096097"/>
              <a:ext cx="914657" cy="912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246" name="Group 20"/>
          <p:cNvGrpSpPr>
            <a:grpSpLocks/>
          </p:cNvGrpSpPr>
          <p:nvPr/>
        </p:nvGrpSpPr>
        <p:grpSpPr bwMode="auto">
          <a:xfrm>
            <a:off x="-660400" y="-849313"/>
            <a:ext cx="2470150" cy="229711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489" y="-827396"/>
              <a:ext cx="2069668" cy="1931667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551" y="-528995"/>
              <a:ext cx="1825244" cy="1584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7800"/>
            <a:ext cx="1341438" cy="1108075"/>
          </a:xfrm>
          <a:prstGeom prst="rect">
            <a:avLst/>
          </a:prstGeom>
          <a:noFill/>
        </p:spPr>
        <p:txBody>
          <a:bodyPr lIns="91391" tIns="45696" rIns="91391" bIns="45696">
            <a:spAutoFit/>
          </a:bodyPr>
          <a:lstStyle/>
          <a:p>
            <a:pPr algn="ctr" defTabSz="9139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 dirty="0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5710" y="437715"/>
            <a:ext cx="7467600" cy="923281"/>
          </a:xfrm>
          <a:prstGeom prst="rect">
            <a:avLst/>
          </a:prstGeom>
          <a:noFill/>
        </p:spPr>
        <p:txBody>
          <a:bodyPr wrap="square" lIns="91391" tIns="45696" rIns="91391" bIns="45696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10249" name="TextBox 32"/>
          <p:cNvSpPr txBox="1">
            <a:spLocks noChangeArrowheads="1"/>
          </p:cNvSpPr>
          <p:nvPr/>
        </p:nvSpPr>
        <p:spPr bwMode="auto">
          <a:xfrm>
            <a:off x="536575" y="2266950"/>
            <a:ext cx="1063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bg1"/>
                </a:solidFill>
                <a:latin typeface="Arial Rounded MT Bold" pitchFamily="34" charset="0"/>
                <a:cs typeface="Arial-Rounded" pitchFamily="34" charset="0"/>
              </a:rPr>
              <a:t>Bài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cs typeface="Arial-Rounded" pitchFamily="34" charset="0"/>
            </a:endParaRPr>
          </a:p>
          <a:p>
            <a:pPr algn="ctr" eaLnBrk="1" hangingPunct="1"/>
            <a:r>
              <a:rPr lang="vi-VN" sz="3600" b="1" dirty="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15000" y="4564063"/>
            <a:ext cx="3376613" cy="52320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S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cs typeface="Arial-Rounded" pitchFamily="34" charset="0"/>
              </a:rPr>
              <a:t>ách Tiếng việt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/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-Rounded" pitchFamily="34" charset="0"/>
              </a:rPr>
              <a:t>134</a:t>
            </a:r>
            <a:endParaRPr lang="vi-VN" sz="2800" b="1" dirty="0" smtClean="0">
              <a:solidFill>
                <a:schemeClr val="accent6">
                  <a:lumMod val="75000"/>
                </a:schemeClr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1435100" y="2314575"/>
            <a:ext cx="6848475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NHỮNG CÁNH CÒ</a:t>
            </a:r>
          </a:p>
          <a:p>
            <a:pPr algn="ctr" defTabSz="9139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(Tiết 1)</a:t>
            </a:r>
          </a:p>
        </p:txBody>
      </p:sp>
      <p:pic>
        <p:nvPicPr>
          <p:cNvPr id="23" name="Picture 2" descr="Stephanie Boxold — stork flying in flash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21" y="3719310"/>
            <a:ext cx="1315236" cy="73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b="14758"/>
          <a:stretch/>
        </p:blipFill>
        <p:spPr>
          <a:xfrm>
            <a:off x="4444442" y="3763963"/>
            <a:ext cx="1191025" cy="13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3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9" name="Oval 8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" name="Cloud 10"/>
          <p:cNvSpPr/>
          <p:nvPr/>
        </p:nvSpPr>
        <p:spPr>
          <a:xfrm>
            <a:off x="7078578" y="81166"/>
            <a:ext cx="1981200" cy="663881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 MẪU</a:t>
            </a:r>
            <a:endParaRPr lang="en-US" sz="2000" b="1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9" name="Oval 8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445" y="4648200"/>
            <a:ext cx="5246973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15935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972300" y="80010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413457" y="154002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19600" y="116205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49268" y="1903543"/>
            <a:ext cx="55782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669118" y="2700338"/>
            <a:ext cx="55782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19450" y="3082925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315200" y="3078162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90600" y="3443287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267200" y="388284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73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9" name="Oval 8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445" y="4648200"/>
            <a:ext cx="5246973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15935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Em hãy tìm từ khó đọc trong bài</a:t>
            </a:r>
            <a:r>
              <a:rPr lang="en-US" sz="24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972300" y="80010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413457" y="154002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19600" y="116205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49268" y="1903543"/>
            <a:ext cx="55782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669118" y="2719388"/>
            <a:ext cx="55782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19450" y="3082925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315200" y="3121025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90600" y="3443287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229600" y="3867150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9059" y="1540029"/>
            <a:ext cx="5039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865363" y="1563842"/>
            <a:ext cx="15409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507199" y="1903543"/>
            <a:ext cx="811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9496" y="3067050"/>
            <a:ext cx="360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669118" y="2700338"/>
            <a:ext cx="3732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534152" y="3067050"/>
            <a:ext cx="8939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30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574"/>
            <a:ext cx="9144000" cy="4548594"/>
            <a:chOff x="0" y="152037"/>
            <a:chExt cx="9144000" cy="4548594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037"/>
              <a:ext cx="9144000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800" b="1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endPara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684280"/>
              <a:ext cx="9144000" cy="4016351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xưa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rất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nhiều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xuân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duyên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dáng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tới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bầu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trời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rồi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xuống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luỹ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tre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Hằng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bắt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Bây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phải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chỗ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vút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đường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tốc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toả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khói</a:t>
              </a:r>
              <a:r>
                <a:rPr lang="en-US" sz="2400" dirty="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mịt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chẳng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nơi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kiếm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sợ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ồn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Thế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>
                <a:spcAft>
                  <a:spcPts val="600"/>
                </a:spcAft>
              </a:pP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ước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ao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</a:p>
            <a:p>
              <a:pPr algn="r"/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400" i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24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Hoài</a:t>
              </a:r>
              <a:r>
                <a:rPr lang="en-US" sz="2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Nam)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363" y="104775"/>
            <a:ext cx="8936037" cy="609600"/>
            <a:chOff x="117764" y="105122"/>
            <a:chExt cx="8936182" cy="609600"/>
          </a:xfrm>
        </p:grpSpPr>
        <p:sp>
          <p:nvSpPr>
            <p:cNvPr id="9" name="Oval 8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en-US" sz="2400" b="1"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H="1">
            <a:off x="6972300" y="80010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413457" y="154002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19600" y="1162050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49268" y="1903543"/>
            <a:ext cx="55782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669118" y="2719388"/>
            <a:ext cx="55782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19450" y="3082925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315200" y="3121025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90600" y="3443287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241768" y="3894715"/>
            <a:ext cx="55782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loud 27"/>
          <p:cNvSpPr/>
          <p:nvPr/>
        </p:nvSpPr>
        <p:spPr>
          <a:xfrm>
            <a:off x="6997827" y="24016"/>
            <a:ext cx="2120646" cy="663881"/>
          </a:xfrm>
          <a:prstGeom prst="cloud">
            <a:avLst/>
          </a:prstGeom>
          <a:noFill/>
          <a:ln>
            <a:solidFill>
              <a:srgbClr val="159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CÂU LẦN 1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561544</TotalTime>
  <Words>290</Words>
  <Application>Microsoft Office PowerPoint</Application>
  <PresentationFormat>On-screen Show (16:9)</PresentationFormat>
  <Paragraphs>121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Arial Rounded MT Bold</vt:lpstr>
      <vt:lpstr>Arial-Rounded</vt:lpstr>
      <vt:lpstr>Calibri</vt:lpstr>
      <vt:lpstr>Coming Soon</vt:lpstr>
      <vt:lpstr>Times New Roman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MAIHUNG</cp:lastModifiedBy>
  <cp:revision>348</cp:revision>
  <dcterms:created xsi:type="dcterms:W3CDTF">2020-12-08T15:48:47Z</dcterms:created>
  <dcterms:modified xsi:type="dcterms:W3CDTF">2025-04-20T21:36:28Z</dcterms:modified>
</cp:coreProperties>
</file>