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08" r:id="rId2"/>
    <p:sldId id="340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287" r:id="rId11"/>
    <p:sldId id="335" r:id="rId12"/>
    <p:sldId id="336" r:id="rId13"/>
    <p:sldId id="338" r:id="rId14"/>
    <p:sldId id="337" r:id="rId15"/>
  </p:sldIdLst>
  <p:sldSz cx="9144000" cy="5143500" type="screen16x9"/>
  <p:notesSz cx="9144000" cy="6858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B8E08C"/>
    <a:srgbClr val="FF2980"/>
    <a:srgbClr val="FEDEF3"/>
    <a:srgbClr val="FE8ACC"/>
    <a:srgbClr val="FECEED"/>
    <a:srgbClr val="FD0B95"/>
    <a:srgbClr val="FDBBE5"/>
    <a:srgbClr val="FD49B0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2" autoAdjust="0"/>
  </p:normalViewPr>
  <p:slideViewPr>
    <p:cSldViewPr>
      <p:cViewPr varScale="1">
        <p:scale>
          <a:sx n="95" d="100"/>
          <a:sy n="95" d="100"/>
        </p:scale>
        <p:origin x="10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giáo</a:t>
            </a:r>
            <a:r>
              <a:rPr lang="en-US" baseline="0" smtClean="0"/>
              <a:t> dục mở rộng: bảo vệ thiên nhiên, bảo vệ môi trường.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E29C74E-9E7D-4C8E-B227-41E96EAF9513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8"/>
          <p:cNvSpPr txBox="1">
            <a:spLocks noGrp="1"/>
          </p:cNvSpPr>
          <p:nvPr>
            <p:ph type="title"/>
          </p:nvPr>
        </p:nvSpPr>
        <p:spPr>
          <a:xfrm>
            <a:off x="720000" y="552625"/>
            <a:ext cx="7560000" cy="102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1669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4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3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0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9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9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-4763" y="2"/>
            <a:ext cx="9301163" cy="5122863"/>
            <a:chOff x="-4451" y="0"/>
            <a:chExt cx="9300851" cy="5123598"/>
          </a:xfrm>
        </p:grpSpPr>
        <p:sp>
          <p:nvSpPr>
            <p:cNvPr id="4" name="Title 3"/>
            <p:cNvSpPr txBox="1">
              <a:spLocks/>
            </p:cNvSpPr>
            <p:nvPr/>
          </p:nvSpPr>
          <p:spPr>
            <a:xfrm>
              <a:off x="-4451" y="0"/>
              <a:ext cx="9148451" cy="1223617"/>
            </a:xfrm>
            <a:prstGeom prst="rect">
              <a:avLst/>
            </a:prstGeom>
            <a:solidFill>
              <a:srgbClr val="00B0F0"/>
            </a:solidFill>
            <a:effectLst>
              <a:glow rad="50800">
                <a:schemeClr val="accent5">
                  <a:satMod val="175000"/>
                  <a:alpha val="18000"/>
                </a:schemeClr>
              </a:glow>
            </a:effectLst>
          </p:spPr>
          <p:txBody>
            <a:bodyPr lIns="68471" tIns="34235" rIns="68471" bIns="34235"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endParaRPr lang="en-US" sz="795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3079" name="Picture 2" descr="Bộ SGK Lớp 6 - Kết nối tri thức với cuộc sống - Công ty Cổ phần Đầu tư và  Phát triển Giáo dục Phương 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/>
            <a:stretch>
              <a:fillRect/>
            </a:stretch>
          </p:blipFill>
          <p:spPr bwMode="auto">
            <a:xfrm>
              <a:off x="21859" y="15782"/>
              <a:ext cx="1314379" cy="12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" descr="C:\Users\Admin\Desktop\c8152ada51055397efa8feded5ee003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7" t="35300" r="11266"/>
            <a:stretch>
              <a:fillRect/>
            </a:stretch>
          </p:blipFill>
          <p:spPr bwMode="auto">
            <a:xfrm>
              <a:off x="2259521" y="1223617"/>
              <a:ext cx="4624958" cy="38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6248502" y="1060602"/>
              <a:ext cx="3047898" cy="685898"/>
            </a:xfrm>
            <a:prstGeom prst="roundRect">
              <a:avLst/>
            </a:prstGeom>
            <a:solidFill>
              <a:srgbClr val="A9D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000" b="1"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rPr>
                <a:t>TẬP HAI</a:t>
              </a:r>
              <a:endParaRPr lang="en-US" sz="4000" b="1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22229" y="2"/>
            <a:ext cx="9121775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chemeClr val="bg1"/>
                </a:solidFill>
                <a:latin typeface="Arial-Rounded" pitchFamily="34" charset="0"/>
                <a:cs typeface="Arial-Rounded" pitchFamily="34" charset="0"/>
              </a:rPr>
              <a:t>TIẾNG VIỆT </a:t>
            </a:r>
            <a:r>
              <a:rPr lang="en-US" sz="6000" b="1" smtClean="0">
                <a:solidFill>
                  <a:schemeClr val="bg1"/>
                </a:solidFill>
                <a:latin typeface="Arial Narrow" pitchFamily="34" charset="0"/>
                <a:cs typeface="Arial-Rounded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2534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Xuất hiện loài cò nhạn quý hiếm ở vùng Bảy Núi An Giang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4657038"/>
            <a:ext cx="8991600" cy="46166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2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11" name="Oval 10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1755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vào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vở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trả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lời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hỏi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vi-VN" sz="2400" b="1" dirty="0" smtClean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a và c 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ở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mục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latin typeface="Arial Rounded MT Bol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8825"/>
            <a:ext cx="9099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mò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0363" y="1231245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mò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(…).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" y="1710670"/>
            <a:ext cx="9099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khiến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sợ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hãi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0363" y="2202795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(…)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khiến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sợ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hãi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9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0" y="914400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190500" y="3061723"/>
            <a:ext cx="8743950" cy="198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12" name="Oval 11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vào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vở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trả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lời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hỏi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vi-VN" sz="2400" b="1" dirty="0" smtClean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a và c 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ở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mục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latin typeface="Arial Rounded MT Bol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8546" y="1381771"/>
            <a:ext cx="866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Hằng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wgày, cò đi jò Ǉį, bắt cá ở các ao, hồ,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846" y="2710875"/>
            <a:ext cx="866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Nǖững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âm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Ŭ ào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δΗ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Ğn đàn cò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sợ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hãi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6646" y="2044125"/>
            <a:ext cx="866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đầm.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3" t="23383" r="24664" b="45156"/>
          <a:stretch/>
        </p:blipFill>
        <p:spPr bwMode="auto">
          <a:xfrm>
            <a:off x="1965274" y="0"/>
            <a:ext cx="715142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08038"/>
            <a:ext cx="19050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6087" y="3548063"/>
            <a:ext cx="1230313" cy="463550"/>
          </a:xfrm>
          <a:prstGeom prst="roundRect">
            <a:avLst/>
          </a:prstGeom>
          <a:solidFill>
            <a:srgbClr val="D8F4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8676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Arial Rounded"/>
                <a:sym typeface="Arial"/>
              </a:rPr>
              <a:t>V/</a:t>
            </a:r>
            <a:r>
              <a:rPr lang="vi-VN" sz="2400" b="1" kern="0" dirty="0" smtClean="0">
                <a:solidFill>
                  <a:srgbClr val="FF0000"/>
                </a:solidFill>
                <a:latin typeface="Arial Rounded"/>
                <a:sym typeface="Arial"/>
              </a:rPr>
              <a:t>41</a:t>
            </a:r>
            <a:endParaRPr lang="en-US" sz="2400" b="1" kern="0" dirty="0">
              <a:solidFill>
                <a:srgbClr val="FF0000"/>
              </a:solidFill>
              <a:latin typeface="Arial Rounded"/>
              <a:sym typeface="Arial"/>
            </a:endParaRPr>
          </a:p>
        </p:txBody>
      </p:sp>
      <p:grpSp>
        <p:nvGrpSpPr>
          <p:cNvPr id="34821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6" name="Oval 5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4837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Viết </a:t>
              </a:r>
              <a:r>
                <a:rPr lang="vi-VN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vở </a:t>
              </a:r>
              <a:endParaRPr lang="en-US" sz="2400" b="1">
                <a:solidFill>
                  <a:srgbClr val="000000"/>
                </a:solidFill>
                <a:latin typeface="Arial Rounded MT Bol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17745" y="1204962"/>
            <a:ext cx="17396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200" b="1" dirty="0" smtClean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duyên dáng</a:t>
            </a:r>
            <a:endParaRPr lang="en-US" sz="2200" b="1" dirty="0">
              <a:solidFill>
                <a:srgbClr val="00206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41640" y="1201787"/>
            <a:ext cx="18165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200" b="1" dirty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duyên dáng</a:t>
            </a:r>
            <a:endParaRPr lang="en-US" sz="2200" b="1" dirty="0">
              <a:solidFill>
                <a:srgbClr val="00206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33590" y="2131066"/>
            <a:ext cx="149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200" b="1" dirty="0" smtClean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âm thanh</a:t>
            </a:r>
            <a:endParaRPr lang="en-US" sz="2200" b="1" dirty="0">
              <a:solidFill>
                <a:srgbClr val="00206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41788" y="2129478"/>
            <a:ext cx="15208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200" b="1" dirty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âm thanh</a:t>
            </a:r>
            <a:endParaRPr lang="en-US" sz="2200" b="1" dirty="0">
              <a:solidFill>
                <a:srgbClr val="00206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2540" y="4051068"/>
            <a:ext cx="6792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Hằng wgày, cò đi jò Ǉį, bắt cá ở các ao, hồ</a:t>
            </a:r>
            <a:r>
              <a:rPr lang="vi-VN" sz="2200" b="1" dirty="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2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vi-VN" sz="2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2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0802" y="4528939"/>
            <a:ext cx="67918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Nǖững âm </a:t>
            </a:r>
            <a:r>
              <a:rPr lang="el-GR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l-GR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Ŭ ào </a:t>
            </a:r>
            <a:r>
              <a:rPr lang="el-GR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δΗ</a:t>
            </a:r>
            <a:r>
              <a:rPr lang="vi-VN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Ğn đàn cò sợ hãi</a:t>
            </a:r>
            <a:r>
              <a:rPr lang="en-US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22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5143499"/>
          </a:xfrm>
        </p:grpSpPr>
        <p:pic>
          <p:nvPicPr>
            <p:cNvPr id="23555" name="Picture 2" descr="C:\Users\Admin\Desktop\HÌNH NỀN PPT\23117c905bd3aea49990f9d744c6c7b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1749425" y="1757363"/>
              <a:ext cx="5676900" cy="1538287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54534D"/>
                  </a:solidFill>
                  <a:ea typeface="华康雅宋体W9" panose="02020909000000000000" pitchFamily="49" charset="-122"/>
                  <a:cs typeface="+mn-ea"/>
                </a:defRPr>
              </a:lvl1pPr>
            </a:lstStyle>
            <a:p>
              <a:pPr algn="ctr" defTabSz="68666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10000" kern="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Thư</a:t>
              </a:r>
              <a:r>
                <a:rPr lang="en-US" altLang="zh-CN" sz="10000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giãn</a:t>
              </a:r>
              <a:endParaRPr lang="en-US" altLang="zh-CN" sz="100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7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nkFlowers">
            <a:extLst>
              <a:ext uri="{FF2B5EF4-FFF2-40B4-BE49-F238E27FC236}">
                <a16:creationId xmlns:a16="http://schemas.microsoft.com/office/drawing/2014/main" id="{54FB3311-6F64-38A5-B215-2F58F55B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29076"/>
            <a:ext cx="685800" cy="3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Flower7">
            <a:extLst>
              <a:ext uri="{FF2B5EF4-FFF2-40B4-BE49-F238E27FC236}">
                <a16:creationId xmlns:a16="http://schemas.microsoft.com/office/drawing/2014/main" id="{092FBFBE-347D-D6A6-DA11-F50747A0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804566"/>
            <a:ext cx="321469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FloralCorner3">
            <a:extLst>
              <a:ext uri="{FF2B5EF4-FFF2-40B4-BE49-F238E27FC236}">
                <a16:creationId xmlns:a16="http://schemas.microsoft.com/office/drawing/2014/main" id="{3F7A9853-E10C-9C4E-484B-4BABC231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1575" y="672407"/>
            <a:ext cx="1671638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Flower7">
            <a:extLst>
              <a:ext uri="{FF2B5EF4-FFF2-40B4-BE49-F238E27FC236}">
                <a16:creationId xmlns:a16="http://schemas.microsoft.com/office/drawing/2014/main" id="{E97AF4AC-C871-853E-69D1-475E4B8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81" y="1210866"/>
            <a:ext cx="43309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FloralCorner3">
            <a:extLst>
              <a:ext uri="{FF2B5EF4-FFF2-40B4-BE49-F238E27FC236}">
                <a16:creationId xmlns:a16="http://schemas.microsoft.com/office/drawing/2014/main" id="{751F3E2B-1A89-18AD-3E87-10DF2427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2297" y="3604917"/>
            <a:ext cx="814388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Flower7">
            <a:extLst>
              <a:ext uri="{FF2B5EF4-FFF2-40B4-BE49-F238E27FC236}">
                <a16:creationId xmlns:a16="http://schemas.microsoft.com/office/drawing/2014/main" id="{4AE987D5-45C6-C963-9108-A2D599EE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54" y="749202"/>
            <a:ext cx="489347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9">
            <a:extLst>
              <a:ext uri="{FF2B5EF4-FFF2-40B4-BE49-F238E27FC236}">
                <a16:creationId xmlns:a16="http://schemas.microsoft.com/office/drawing/2014/main" id="{5E99CAD9-5833-A8B6-023B-D5E8D4CA2D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8856" y="2658370"/>
            <a:ext cx="5500688" cy="5679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Những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cánh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cò</a:t>
            </a:r>
            <a:endParaRPr lang="vi-VN" sz="2025" b="1" kern="1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297" name="WordArt 13">
            <a:extLst>
              <a:ext uri="{FF2B5EF4-FFF2-40B4-BE49-F238E27FC236}">
                <a16:creationId xmlns:a16="http://schemas.microsoft.com/office/drawing/2014/main" id="{7E33A2B8-54B2-BA1E-5F15-633FAC6BAA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9686" y="1426071"/>
            <a:ext cx="2707481" cy="38219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2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</a:p>
        </p:txBody>
      </p:sp>
      <p:sp>
        <p:nvSpPr>
          <p:cNvPr id="12298" name="WordArt 14">
            <a:extLst>
              <a:ext uri="{FF2B5EF4-FFF2-40B4-BE49-F238E27FC236}">
                <a16:creationId xmlns:a16="http://schemas.microsoft.com/office/drawing/2014/main" id="{10668BC0-4CE5-7FAD-4914-3D7A4EA54E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8017" y="2754808"/>
            <a:ext cx="878681" cy="50274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5" name="ngay tet que em.mp3">
            <a:hlinkClick r:id="" action="ppaction://media"/>
            <a:extLst>
              <a:ext uri="{FF2B5EF4-FFF2-40B4-BE49-F238E27FC236}">
                <a16:creationId xmlns:a16="http://schemas.microsoft.com/office/drawing/2014/main" id="{25C9E881-6426-65AF-9486-69A76E0D8C1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09" y="1068884"/>
            <a:ext cx="15894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16">
            <a:extLst>
              <a:ext uri="{FF2B5EF4-FFF2-40B4-BE49-F238E27FC236}">
                <a16:creationId xmlns:a16="http://schemas.microsoft.com/office/drawing/2014/main" id="{71774BCA-942F-3110-A79A-56670D167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6175" y="1993108"/>
            <a:ext cx="1714500" cy="31789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1G</a:t>
            </a:r>
          </a:p>
        </p:txBody>
      </p:sp>
      <p:sp>
        <p:nvSpPr>
          <p:cNvPr id="12301" name="WordArt 17">
            <a:extLst>
              <a:ext uri="{FF2B5EF4-FFF2-40B4-BE49-F238E27FC236}">
                <a16:creationId xmlns:a16="http://schemas.microsoft.com/office/drawing/2014/main" id="{6A096BF1-0832-7045-7A07-B8AA6677FC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1022" y="900114"/>
            <a:ext cx="4471988" cy="44380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25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08810-E0D6-BBC7-5FEC-B246A4E347FC}"/>
              </a:ext>
            </a:extLst>
          </p:cNvPr>
          <p:cNvSpPr txBox="1"/>
          <p:nvPr/>
        </p:nvSpPr>
        <p:spPr>
          <a:xfrm>
            <a:off x="2193132" y="3729039"/>
            <a:ext cx="500776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84">
              <a:defRPr/>
            </a:pP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24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463" y="-14288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3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0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0"/>
            <a:ext cx="1341438" cy="1108075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5710" y="437715"/>
            <a:ext cx="7467600" cy="923281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5" y="2266950"/>
            <a:ext cx="106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vi-VN" sz="36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4564063"/>
            <a:ext cx="337661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135</a:t>
            </a:r>
            <a:endParaRPr lang="vi-VN" sz="2800" b="1" dirty="0" smtClean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0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NHỮNG CÁNH CÒ</a:t>
            </a: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2)</a:t>
            </a:r>
          </a:p>
        </p:txBody>
      </p:sp>
      <p:pic>
        <p:nvPicPr>
          <p:cNvPr id="23" name="Picture 2" descr="Stephanie Boxold — stork flying in flash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21" y="3719310"/>
            <a:ext cx="1315236" cy="7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b="14758"/>
          <a:stretch/>
        </p:blipFill>
        <p:spPr>
          <a:xfrm>
            <a:off x="4444442" y="3763963"/>
            <a:ext cx="1191025" cy="13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17" name="Oval 16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4657038"/>
            <a:ext cx="8991600" cy="4678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81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17" name="Oval 16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4657038"/>
            <a:ext cx="8991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09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17" name="Oval 16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4657038"/>
            <a:ext cx="8991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mò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12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17" name="Oval 16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4657038"/>
            <a:ext cx="8991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2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 </a:t>
            </a:r>
            <a:r>
              <a:rPr lang="en-US" sz="2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12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17" name="Oval 16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4657038"/>
            <a:ext cx="8991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2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khiến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sợ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17" name="Oval 16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4657038"/>
            <a:ext cx="8991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90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561544</TotalTime>
  <Words>361</Words>
  <Application>Microsoft Office PowerPoint</Application>
  <PresentationFormat>On-screen Show (16:9)</PresentationFormat>
  <Paragraphs>89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Arial Rounded</vt:lpstr>
      <vt:lpstr>Arial Rounded MT Bold</vt:lpstr>
      <vt:lpstr>Arial-Rounded</vt:lpstr>
      <vt:lpstr>Calibri</vt:lpstr>
      <vt:lpstr>Coming Soon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347</cp:revision>
  <dcterms:created xsi:type="dcterms:W3CDTF">2020-12-08T15:48:47Z</dcterms:created>
  <dcterms:modified xsi:type="dcterms:W3CDTF">2025-04-20T21:36:06Z</dcterms:modified>
</cp:coreProperties>
</file>