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623" r:id="rId6"/>
    <p:sldId id="256" r:id="rId7"/>
    <p:sldId id="282" r:id="rId8"/>
    <p:sldId id="281" r:id="rId9"/>
    <p:sldId id="286" r:id="rId10"/>
    <p:sldId id="288" r:id="rId11"/>
    <p:sldId id="289" r:id="rId12"/>
    <p:sldId id="285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8" r:id="rId21"/>
    <p:sldId id="29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25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4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95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99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25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25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25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8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68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4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25"/>
            </a:lvl2pPr>
            <a:lvl3pPr marL="685783" indent="0">
              <a:buNone/>
              <a:defRPr sz="900"/>
            </a:lvl3pPr>
            <a:lvl4pPr marL="1028675" indent="0">
              <a:buNone/>
              <a:defRPr sz="825"/>
            </a:lvl4pPr>
            <a:lvl5pPr marL="1371566" indent="0">
              <a:buNone/>
              <a:defRPr sz="825"/>
            </a:lvl5pPr>
            <a:lvl6pPr marL="1714457" indent="0">
              <a:buNone/>
              <a:defRPr sz="825"/>
            </a:lvl6pPr>
            <a:lvl7pPr marL="2057348" indent="0">
              <a:buNone/>
              <a:defRPr sz="825"/>
            </a:lvl7pPr>
            <a:lvl8pPr marL="2400240" indent="0">
              <a:buNone/>
              <a:defRPr sz="825"/>
            </a:lvl8pPr>
            <a:lvl9pPr marL="274313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77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25"/>
            </a:lvl2pPr>
            <a:lvl3pPr marL="685783" indent="0">
              <a:buNone/>
              <a:defRPr sz="900"/>
            </a:lvl3pPr>
            <a:lvl4pPr marL="1028675" indent="0">
              <a:buNone/>
              <a:defRPr sz="825"/>
            </a:lvl4pPr>
            <a:lvl5pPr marL="1371566" indent="0">
              <a:buNone/>
              <a:defRPr sz="825"/>
            </a:lvl5pPr>
            <a:lvl6pPr marL="1714457" indent="0">
              <a:buNone/>
              <a:defRPr sz="825"/>
            </a:lvl6pPr>
            <a:lvl7pPr marL="2057348" indent="0">
              <a:buNone/>
              <a:defRPr sz="825"/>
            </a:lvl7pPr>
            <a:lvl8pPr marL="2400240" indent="0">
              <a:buNone/>
              <a:defRPr sz="825"/>
            </a:lvl8pPr>
            <a:lvl9pPr marL="274313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46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33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2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52F2B7D-B02B-E7EC-DD25-43349095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02ADDA8-902A-9896-37BC-450ECC2E1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43501"/>
            <a:ext cx="3886200" cy="4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marL="0" marR="0" lvl="0" indent="0" algn="l" defTabSz="34288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srgbClr val="954F72"/>
              </a:solidFill>
              <a:effectLst/>
              <a:uLnTx/>
              <a:uFillTx/>
              <a:latin typeface="VNI-Thufap2" pitchFamily="2" charset="0"/>
              <a:ea typeface="+mn-ea"/>
              <a:cs typeface="+mn-cs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ED4A7D6-4D82-0C9C-74BC-E09F30E35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03799"/>
            <a:ext cx="9144000" cy="2071688"/>
          </a:xfrm>
          <a:gradFill rotWithShape="1">
            <a:gsLst>
              <a:gs pos="0">
                <a:srgbClr val="00A200"/>
              </a:gs>
              <a:gs pos="100000">
                <a:srgbClr val="FFFFFF"/>
              </a:gs>
            </a:gsLst>
            <a:lin ang="540000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CHÀO MỪNG QUÝ THẦY CÔ </a:t>
            </a:r>
            <a:b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3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DỰ GIỜ TIẾT HỌC ÂM </a:t>
            </a:r>
            <a:r>
              <a:rPr lang="en-US" sz="33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NHẠC 2</a:t>
            </a:r>
            <a:r>
              <a:rPr lang="en-US" sz="3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3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33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H" pitchFamily="34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E8C736F-79F2-1063-A589-676EC53E69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5002" y="3977881"/>
            <a:ext cx="5934075" cy="334565"/>
          </a:xfrm>
        </p:spPr>
        <p:txBody>
          <a:bodyPr>
            <a:normAutofit fontScale="77500" lnSpcReduction="20000"/>
          </a:bodyPr>
          <a:lstStyle/>
          <a:p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</a:t>
            </a:r>
            <a:r>
              <a:rPr lang="en-US" sz="2775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viên</a:t>
            </a:r>
            <a:r>
              <a:rPr lang="en-US" sz="2775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thực</a:t>
            </a:r>
            <a:r>
              <a:rPr lang="en-US" sz="2775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2775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Lê </a:t>
            </a:r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Thị</a:t>
            </a:r>
            <a:r>
              <a:rPr lang="en-US" sz="2775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Thanh </a:t>
            </a:r>
            <a:r>
              <a:rPr lang="en-US" sz="2775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Tâm</a:t>
            </a:r>
            <a:endParaRPr lang="en-US" sz="2775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</p:txBody>
      </p:sp>
      <p:pic>
        <p:nvPicPr>
          <p:cNvPr id="4101" name="Picture 5" descr="072">
            <a:extLst>
              <a:ext uri="{FF2B5EF4-FFF2-40B4-BE49-F238E27FC236}">
                <a16:creationId xmlns:a16="http://schemas.microsoft.com/office/drawing/2014/main" id="{1A4E19D6-9CAE-8643-B7C5-5870A3F5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2438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n14[1]">
            <a:extLst>
              <a:ext uri="{FF2B5EF4-FFF2-40B4-BE49-F238E27FC236}">
                <a16:creationId xmlns:a16="http://schemas.microsoft.com/office/drawing/2014/main" id="{81E18370-BCF4-2756-7E71-451C6BE60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1" y="3190875"/>
            <a:ext cx="1450975" cy="9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3" name="Group 7">
            <a:extLst>
              <a:ext uri="{FF2B5EF4-FFF2-40B4-BE49-F238E27FC236}">
                <a16:creationId xmlns:a16="http://schemas.microsoft.com/office/drawing/2014/main" id="{84E5D2CF-3EDA-47D1-31E2-300821302832}"/>
              </a:ext>
            </a:extLst>
          </p:cNvPr>
          <p:cNvGrpSpPr>
            <a:grpSpLocks/>
          </p:cNvGrpSpPr>
          <p:nvPr/>
        </p:nvGrpSpPr>
        <p:grpSpPr bwMode="auto">
          <a:xfrm>
            <a:off x="2089153" y="5186362"/>
            <a:ext cx="1260475" cy="814388"/>
            <a:chOff x="3696" y="2784"/>
            <a:chExt cx="1536" cy="1536"/>
          </a:xfrm>
        </p:grpSpPr>
        <p:pic>
          <p:nvPicPr>
            <p:cNvPr id="4104" name="Picture 8" descr="GOLDENCD">
              <a:extLst>
                <a:ext uri="{FF2B5EF4-FFF2-40B4-BE49-F238E27FC236}">
                  <a16:creationId xmlns:a16="http://schemas.microsoft.com/office/drawing/2014/main" id="{B8400B39-6A0B-1A3B-A4AA-C55044CE83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WaterLily-02">
              <a:extLst>
                <a:ext uri="{FF2B5EF4-FFF2-40B4-BE49-F238E27FC236}">
                  <a16:creationId xmlns:a16="http://schemas.microsoft.com/office/drawing/2014/main" id="{8B410BDA-4E8D-4607-AF06-BD6E7F2820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6" name="Picture 10" descr="072">
            <a:extLst>
              <a:ext uri="{FF2B5EF4-FFF2-40B4-BE49-F238E27FC236}">
                <a16:creationId xmlns:a16="http://schemas.microsoft.com/office/drawing/2014/main" id="{7E7EE8E8-F822-C33F-162E-970CB587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5086350"/>
            <a:ext cx="2438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11">
            <a:extLst>
              <a:ext uri="{FF2B5EF4-FFF2-40B4-BE49-F238E27FC236}">
                <a16:creationId xmlns:a16="http://schemas.microsoft.com/office/drawing/2014/main" id="{C8032A26-6EDC-BC4F-06DF-9956C4EC3D36}"/>
              </a:ext>
            </a:extLst>
          </p:cNvPr>
          <p:cNvSpPr>
            <a:spLocks/>
          </p:cNvSpPr>
          <p:nvPr/>
        </p:nvSpPr>
        <p:spPr bwMode="auto">
          <a:xfrm>
            <a:off x="2197103" y="4474371"/>
            <a:ext cx="4759325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/>
          <a:p>
            <a:pPr marL="0" marR="0" lvl="0" indent="0" algn="ctr" defTabSz="34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5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4109" name="Group 13">
            <a:extLst>
              <a:ext uri="{FF2B5EF4-FFF2-40B4-BE49-F238E27FC236}">
                <a16:creationId xmlns:a16="http://schemas.microsoft.com/office/drawing/2014/main" id="{B25F16AA-2924-4F96-35F4-F04F465F4E0A}"/>
              </a:ext>
            </a:extLst>
          </p:cNvPr>
          <p:cNvGrpSpPr>
            <a:grpSpLocks/>
          </p:cNvGrpSpPr>
          <p:nvPr/>
        </p:nvGrpSpPr>
        <p:grpSpPr bwMode="auto">
          <a:xfrm>
            <a:off x="5043491" y="5137547"/>
            <a:ext cx="1214437" cy="875109"/>
            <a:chOff x="3696" y="2784"/>
            <a:chExt cx="1536" cy="1536"/>
          </a:xfrm>
        </p:grpSpPr>
        <p:pic>
          <p:nvPicPr>
            <p:cNvPr id="4110" name="Picture 14" descr="GOLDENCD">
              <a:extLst>
                <a:ext uri="{FF2B5EF4-FFF2-40B4-BE49-F238E27FC236}">
                  <a16:creationId xmlns:a16="http://schemas.microsoft.com/office/drawing/2014/main" id="{7A88BC9A-45E3-AE4F-60F5-A5C286C502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 descr="WaterLily-02">
              <a:extLst>
                <a:ext uri="{FF2B5EF4-FFF2-40B4-BE49-F238E27FC236}">
                  <a16:creationId xmlns:a16="http://schemas.microsoft.com/office/drawing/2014/main" id="{5828A036-4F16-9075-CFB1-E4C6F48D765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12" name="Rectangle 16">
            <a:extLst>
              <a:ext uri="{FF2B5EF4-FFF2-40B4-BE49-F238E27FC236}">
                <a16:creationId xmlns:a16="http://schemas.microsoft.com/office/drawing/2014/main" id="{021686FA-9027-7624-7F5E-246F7002AE09}"/>
              </a:ext>
            </a:extLst>
          </p:cNvPr>
          <p:cNvSpPr>
            <a:spLocks/>
          </p:cNvSpPr>
          <p:nvPr/>
        </p:nvSpPr>
        <p:spPr bwMode="auto">
          <a:xfrm>
            <a:off x="1638300" y="1343027"/>
            <a:ext cx="73533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pPr marL="0" marR="0" lvl="0" indent="0" algn="ctr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HÒA NGHĨA</a:t>
            </a:r>
            <a:r>
              <a:rPr kumimoji="0" lang="en-US" sz="2775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</a:t>
            </a:r>
          </a:p>
        </p:txBody>
      </p:sp>
      <p:sp>
        <p:nvSpPr>
          <p:cNvPr id="4113" name="WordArt 17">
            <a:extLst>
              <a:ext uri="{FF2B5EF4-FFF2-40B4-BE49-F238E27FC236}">
                <a16:creationId xmlns:a16="http://schemas.microsoft.com/office/drawing/2014/main" id="{44ED1F46-D6FF-16F3-83AE-31AA1A396B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8638" y="978696"/>
            <a:ext cx="7116762" cy="340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34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PHÒNG GD&amp;ĐT DƯƠNG KINH</a:t>
            </a:r>
          </a:p>
        </p:txBody>
      </p:sp>
      <p:pic>
        <p:nvPicPr>
          <p:cNvPr id="4114" name="Picture 18" descr="Giao duc">
            <a:extLst>
              <a:ext uri="{FF2B5EF4-FFF2-40B4-BE49-F238E27FC236}">
                <a16:creationId xmlns:a16="http://schemas.microsoft.com/office/drawing/2014/main" id="{CD22B08D-8966-36EF-CF40-FA2A0CDC9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280991" y="857250"/>
            <a:ext cx="15144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792px-Vietnamese_Music_Logo_shadow">
            <a:extLst>
              <a:ext uri="{FF2B5EF4-FFF2-40B4-BE49-F238E27FC236}">
                <a16:creationId xmlns:a16="http://schemas.microsoft.com/office/drawing/2014/main" id="{6FC086AB-B594-FC46-6439-BA1A9887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14701"/>
            <a:ext cx="1828800" cy="14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Bật file </a:t>
            </a:r>
            <a:r>
              <a:rPr lang="vi-VN" sz="2400"/>
              <a:t>kể mẫu </a:t>
            </a:r>
            <a:r>
              <a:rPr lang="en-US" sz="2400"/>
              <a:t>hoặc gv kể </a:t>
            </a:r>
            <a:r>
              <a:rPr lang="vi-VN" sz="2400"/>
              <a:t>c</a:t>
            </a:r>
            <a:r>
              <a:rPr lang="en-US" sz="240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GV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là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Calibri"/>
              </a:rPr>
              <a:t>1 2 1 2-1-1-1-1-1-nghỉ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nghép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Chia lớp 5 nhóm chơi trò chơi: các nhóm sẽ đọc nối tiếp nhau câu “Te te te te te-tò-te-tò-te”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/>
                <a:cs typeface="Arial"/>
              </a:rPr>
              <a:t>Bật</a:t>
            </a:r>
            <a:r>
              <a:rPr lang="en-US" sz="2400" dirty="0">
                <a:ea typeface="Times New Roman"/>
                <a:cs typeface="Arial"/>
              </a:rPr>
              <a:t> file </a:t>
            </a:r>
            <a:r>
              <a:rPr lang="en-US" sz="2400" dirty="0" err="1">
                <a:ea typeface="Times New Roman"/>
                <a:cs typeface="Arial"/>
              </a:rPr>
              <a:t>vỗ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tay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mẫu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hd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đếm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số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và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vỗ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tay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theo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tiết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tấu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vỗ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mạnh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vào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số</a:t>
            </a:r>
            <a:r>
              <a:rPr lang="en-US" sz="2400" dirty="0">
                <a:ea typeface="Times New Roman"/>
                <a:cs typeface="Arial"/>
              </a:rPr>
              <a:t> 1, </a:t>
            </a:r>
            <a:r>
              <a:rPr lang="en-US" sz="2400" dirty="0" err="1">
                <a:ea typeface="Times New Roman"/>
                <a:cs typeface="Arial"/>
              </a:rPr>
              <a:t>vỗ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nhẹ</a:t>
            </a:r>
            <a:r>
              <a:rPr lang="en-US" sz="2400" dirty="0">
                <a:ea typeface="Times New Roman"/>
                <a:cs typeface="Arial"/>
              </a:rPr>
              <a:t> </a:t>
            </a:r>
            <a:r>
              <a:rPr lang="en-US" sz="2400" dirty="0" err="1" smtClean="0">
                <a:ea typeface="Times New Roman"/>
                <a:cs typeface="Arial"/>
              </a:rPr>
              <a:t>bài</a:t>
            </a:r>
            <a:r>
              <a:rPr lang="en-US" sz="2400" dirty="0" smtClean="0">
                <a:ea typeface="Times New Roman"/>
                <a:cs typeface="Arial"/>
              </a:rPr>
              <a:t> </a:t>
            </a:r>
            <a:r>
              <a:rPr lang="en-US" sz="2400" dirty="0" err="1">
                <a:ea typeface="Times New Roman"/>
                <a:cs typeface="Arial"/>
              </a:rPr>
              <a:t>số</a:t>
            </a:r>
            <a:r>
              <a:rPr lang="en-US" sz="2400" dirty="0">
                <a:ea typeface="Times New Roman"/>
                <a:cs typeface="Arial"/>
              </a:rPr>
              <a:t> 2, 3.</a:t>
            </a:r>
            <a:endParaRPr lang="en-US" sz="240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THỨC ÂM 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dẫn hát kết hợp vận động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đệm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GV 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Câu 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Câu 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-Giới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463</Words>
  <Application>Microsoft Office PowerPoint</Application>
  <PresentationFormat>On-screen Show (4:3)</PresentationFormat>
  <Paragraphs>59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.VnAristote</vt:lpstr>
      <vt:lpstr>.VnAvantH</vt:lpstr>
      <vt:lpstr>Arial</vt:lpstr>
      <vt:lpstr>Calibri</vt:lpstr>
      <vt:lpstr>Calibri Light</vt:lpstr>
      <vt:lpstr>Times New Roman</vt:lpstr>
      <vt:lpstr>VNI-Thufap2</vt:lpstr>
      <vt:lpstr>Office Theme</vt:lpstr>
      <vt:lpstr>2_Office Theme</vt:lpstr>
      <vt:lpstr>1_Office Theme</vt:lpstr>
      <vt:lpstr>3_Office Theme</vt:lpstr>
      <vt:lpstr>2_Default Design</vt:lpstr>
      <vt:lpstr>CHÀO MỪNG QUÝ THẦY CÔ  DỰ GIỜ TIẾT HỌC ÂM NHẠC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120</cp:revision>
  <dcterms:created xsi:type="dcterms:W3CDTF">2021-05-09T14:16:54Z</dcterms:created>
  <dcterms:modified xsi:type="dcterms:W3CDTF">2025-04-21T13:52:48Z</dcterms:modified>
</cp:coreProperties>
</file>