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8" r:id="rId3"/>
    <p:sldMasterId id="2147483720" r:id="rId4"/>
  </p:sldMasterIdLst>
  <p:notesMasterIdLst>
    <p:notesMasterId r:id="rId23"/>
  </p:notesMasterIdLst>
  <p:sldIdLst>
    <p:sldId id="623" r:id="rId5"/>
    <p:sldId id="281" r:id="rId6"/>
    <p:sldId id="300" r:id="rId7"/>
    <p:sldId id="299" r:id="rId8"/>
    <p:sldId id="301" r:id="rId9"/>
    <p:sldId id="307" r:id="rId10"/>
    <p:sldId id="303" r:id="rId11"/>
    <p:sldId id="304" r:id="rId12"/>
    <p:sldId id="305" r:id="rId13"/>
    <p:sldId id="306" r:id="rId14"/>
    <p:sldId id="308" r:id="rId15"/>
    <p:sldId id="309" r:id="rId16"/>
    <p:sldId id="310" r:id="rId17"/>
    <p:sldId id="313" r:id="rId18"/>
    <p:sldId id="311" r:id="rId19"/>
    <p:sldId id="312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08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13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68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37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58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2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13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65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06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64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02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16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2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20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6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18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57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47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99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0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9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fld id="{B4FD90F9-5570-4A05-A2CF-9A22C5C4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2F2B7D-B02B-E7EC-DD25-43349095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602ADDA8-902A-9896-37BC-450ECC2E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43501"/>
            <a:ext cx="3886200" cy="40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marL="0" marR="0" lvl="0" indent="0" algn="l" defTabSz="342884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25" b="0" i="0" u="none" strike="noStrike" kern="1200" cap="none" spc="0" normalizeH="0" baseline="0" noProof="0">
              <a:ln>
                <a:noFill/>
              </a:ln>
              <a:solidFill>
                <a:srgbClr val="954F72"/>
              </a:solidFill>
              <a:effectLst/>
              <a:uLnTx/>
              <a:uFillTx/>
              <a:latin typeface="VNI-Thufap2" pitchFamily="2" charset="0"/>
              <a:ea typeface="+mn-ea"/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D4A7D6-4D82-0C9C-74BC-E09F30E35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803799"/>
            <a:ext cx="9144000" cy="2071688"/>
          </a:xfrm>
          <a:gradFill rotWithShape="1">
            <a:gsLst>
              <a:gs pos="0">
                <a:srgbClr val="00A200"/>
              </a:gs>
              <a:gs pos="100000">
                <a:srgbClr val="FFFFFF"/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CHÀO MỪNG QUÝ THẦY CÔ </a:t>
            </a:r>
            <a:b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DỰ GIỜ TIẾT HỌC ÂM </a:t>
            </a:r>
            <a:r>
              <a:rPr lang="en-US" sz="33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NHẠC 2</a:t>
            </a:r>
            <a: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33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H" pitchFamily="34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E8C736F-79F2-1063-A589-676EC53E69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2" y="3977881"/>
            <a:ext cx="5934075" cy="334565"/>
          </a:xfrm>
        </p:spPr>
        <p:txBody>
          <a:bodyPr>
            <a:normAutofit fontScale="77500" lnSpcReduction="20000"/>
          </a:bodyPr>
          <a:lstStyle/>
          <a:p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viên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Lê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Thị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Thanh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Tâm</a:t>
            </a:r>
            <a:endParaRPr lang="en-US" sz="2775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pic>
        <p:nvPicPr>
          <p:cNvPr id="4101" name="Picture 5" descr="072">
            <a:extLst>
              <a:ext uri="{FF2B5EF4-FFF2-40B4-BE49-F238E27FC236}">
                <a16:creationId xmlns:a16="http://schemas.microsoft.com/office/drawing/2014/main" id="{1A4E19D6-9CAE-8643-B7C5-5870A3F57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2438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n14[1]">
            <a:extLst>
              <a:ext uri="{FF2B5EF4-FFF2-40B4-BE49-F238E27FC236}">
                <a16:creationId xmlns:a16="http://schemas.microsoft.com/office/drawing/2014/main" id="{81E18370-BCF4-2756-7E71-451C6BE605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1" y="3190875"/>
            <a:ext cx="1450975" cy="9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7">
            <a:extLst>
              <a:ext uri="{FF2B5EF4-FFF2-40B4-BE49-F238E27FC236}">
                <a16:creationId xmlns:a16="http://schemas.microsoft.com/office/drawing/2014/main" id="{84E5D2CF-3EDA-47D1-31E2-300821302832}"/>
              </a:ext>
            </a:extLst>
          </p:cNvPr>
          <p:cNvGrpSpPr>
            <a:grpSpLocks/>
          </p:cNvGrpSpPr>
          <p:nvPr/>
        </p:nvGrpSpPr>
        <p:grpSpPr bwMode="auto">
          <a:xfrm>
            <a:off x="2089153" y="5186362"/>
            <a:ext cx="1260475" cy="814388"/>
            <a:chOff x="3696" y="2784"/>
            <a:chExt cx="1536" cy="1536"/>
          </a:xfrm>
        </p:grpSpPr>
        <p:pic>
          <p:nvPicPr>
            <p:cNvPr id="4104" name="Picture 8" descr="GOLDENCD">
              <a:extLst>
                <a:ext uri="{FF2B5EF4-FFF2-40B4-BE49-F238E27FC236}">
                  <a16:creationId xmlns:a16="http://schemas.microsoft.com/office/drawing/2014/main" id="{B8400B39-6A0B-1A3B-A4AA-C55044CE83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WaterLily-02">
              <a:extLst>
                <a:ext uri="{FF2B5EF4-FFF2-40B4-BE49-F238E27FC236}">
                  <a16:creationId xmlns:a16="http://schemas.microsoft.com/office/drawing/2014/main" id="{8B410BDA-4E8D-4607-AF06-BD6E7F2820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6" name="Picture 10" descr="072">
            <a:extLst>
              <a:ext uri="{FF2B5EF4-FFF2-40B4-BE49-F238E27FC236}">
                <a16:creationId xmlns:a16="http://schemas.microsoft.com/office/drawing/2014/main" id="{7E7EE8E8-F822-C33F-162E-970CB587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086350"/>
            <a:ext cx="2438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>
            <a:extLst>
              <a:ext uri="{FF2B5EF4-FFF2-40B4-BE49-F238E27FC236}">
                <a16:creationId xmlns:a16="http://schemas.microsoft.com/office/drawing/2014/main" id="{C8032A26-6EDC-BC4F-06DF-9956C4EC3D36}"/>
              </a:ext>
            </a:extLst>
          </p:cNvPr>
          <p:cNvSpPr>
            <a:spLocks/>
          </p:cNvSpPr>
          <p:nvPr/>
        </p:nvSpPr>
        <p:spPr bwMode="auto">
          <a:xfrm>
            <a:off x="2197103" y="4474371"/>
            <a:ext cx="475932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75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109" name="Group 13">
            <a:extLst>
              <a:ext uri="{FF2B5EF4-FFF2-40B4-BE49-F238E27FC236}">
                <a16:creationId xmlns:a16="http://schemas.microsoft.com/office/drawing/2014/main" id="{B25F16AA-2924-4F96-35F4-F04F465F4E0A}"/>
              </a:ext>
            </a:extLst>
          </p:cNvPr>
          <p:cNvGrpSpPr>
            <a:grpSpLocks/>
          </p:cNvGrpSpPr>
          <p:nvPr/>
        </p:nvGrpSpPr>
        <p:grpSpPr bwMode="auto">
          <a:xfrm>
            <a:off x="5043491" y="5137547"/>
            <a:ext cx="1214437" cy="875109"/>
            <a:chOff x="3696" y="2784"/>
            <a:chExt cx="1536" cy="1536"/>
          </a:xfrm>
        </p:grpSpPr>
        <p:pic>
          <p:nvPicPr>
            <p:cNvPr id="4110" name="Picture 14" descr="GOLDENCD">
              <a:extLst>
                <a:ext uri="{FF2B5EF4-FFF2-40B4-BE49-F238E27FC236}">
                  <a16:creationId xmlns:a16="http://schemas.microsoft.com/office/drawing/2014/main" id="{7A88BC9A-45E3-AE4F-60F5-A5C286C502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1" name="Picture 15" descr="WaterLily-02">
              <a:extLst>
                <a:ext uri="{FF2B5EF4-FFF2-40B4-BE49-F238E27FC236}">
                  <a16:creationId xmlns:a16="http://schemas.microsoft.com/office/drawing/2014/main" id="{5828A036-4F16-9075-CFB1-E4C6F48D76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12" name="Rectangle 16">
            <a:extLst>
              <a:ext uri="{FF2B5EF4-FFF2-40B4-BE49-F238E27FC236}">
                <a16:creationId xmlns:a16="http://schemas.microsoft.com/office/drawing/2014/main" id="{021686FA-9027-7624-7F5E-246F7002AE09}"/>
              </a:ext>
            </a:extLst>
          </p:cNvPr>
          <p:cNvSpPr>
            <a:spLocks/>
          </p:cNvSpPr>
          <p:nvPr/>
        </p:nvSpPr>
        <p:spPr bwMode="auto">
          <a:xfrm>
            <a:off x="1638300" y="1343027"/>
            <a:ext cx="73533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25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HÒA NGHĨA</a:t>
            </a:r>
            <a:r>
              <a:rPr kumimoji="0" lang="en-US" sz="2775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</a:t>
            </a:r>
          </a:p>
        </p:txBody>
      </p:sp>
      <p:sp>
        <p:nvSpPr>
          <p:cNvPr id="4113" name="WordArt 17">
            <a:extLst>
              <a:ext uri="{FF2B5EF4-FFF2-40B4-BE49-F238E27FC236}">
                <a16:creationId xmlns:a16="http://schemas.microsoft.com/office/drawing/2014/main" id="{44ED1F46-D6FF-16F3-83AE-31AA1A396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8638" y="978696"/>
            <a:ext cx="7116762" cy="340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6" tIns="45718" rIns="91436" bIns="4571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PHÒNG GD&amp;ĐT DƯƠNG KINH</a:t>
            </a:r>
          </a:p>
        </p:txBody>
      </p:sp>
      <p:pic>
        <p:nvPicPr>
          <p:cNvPr id="4114" name="Picture 18" descr="Giao duc">
            <a:extLst>
              <a:ext uri="{FF2B5EF4-FFF2-40B4-BE49-F238E27FC236}">
                <a16:creationId xmlns:a16="http://schemas.microsoft.com/office/drawing/2014/main" id="{CD22B08D-8966-36EF-CF40-FA2A0CDC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6"/>
          <a:stretch>
            <a:fillRect/>
          </a:stretch>
        </p:blipFill>
        <p:spPr bwMode="auto">
          <a:xfrm>
            <a:off x="280991" y="857250"/>
            <a:ext cx="15144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792px-Vietnamese_Music_Logo_shadow">
            <a:extLst>
              <a:ext uri="{FF2B5EF4-FFF2-40B4-BE49-F238E27FC236}">
                <a16:creationId xmlns:a16="http://schemas.microsoft.com/office/drawing/2014/main" id="{6FC086AB-B594-FC46-6439-BA1A9887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4701"/>
            <a:ext cx="1828800" cy="14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đọ 6 nốt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/>
                <a:ea typeface="Calibri"/>
              </a:rPr>
              <a:t>Tập đọc nhạc theo kí hiệu bàn tay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249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1093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8520" y="122586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08" y="285293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16" y="906662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20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759044"/>
            <a:ext cx="503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20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1783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0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- Đọc nhạc theo nhạc đệm kết hợp vận động tự do theo ý thích.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33265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-Đọc mẫu hd HS đọc nhạc gõ đệm theo nhịp bằng thanh phách với các hình thức.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351550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84" y="0"/>
            <a:ext cx="108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VẬN DỤNG – SÁNG TẠO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Arial"/>
              </a:rPr>
              <a:t>:</a:t>
            </a:r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             Nghe và vỗ tay mạnh − nhẹ theo hình(Tiếp).</a:t>
            </a:r>
            <a:endParaRPr lang="en-US" sz="32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095618"/>
            <a:ext cx="85324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HD HS đếm số và vỗ tay theo hình tiết tâu: bông hoa đỏ vỗ tay mạnh; bông hoa vàng vỗ tay nhẹ</a:t>
            </a:r>
          </a:p>
        </p:txBody>
      </p:sp>
      <p:pic>
        <p:nvPicPr>
          <p:cNvPr id="2052" name="Picture 4" descr="C:\Users\Administrator\Desktop\2021-06-17_0516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903649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9755" y="3501008"/>
            <a:ext cx="83792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i="1">
                <a:solidFill>
                  <a:srgbClr val="000000"/>
                </a:solidFill>
                <a:latin typeface="Times New Roman"/>
                <a:ea typeface="Times New Roman"/>
              </a:rPr>
              <a:t>1             2             3                          1            2            3                        1          2        3       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68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2021-06-17_0516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9036496" cy="149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476672"/>
            <a:ext cx="7528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Thực hiện vỗ tay mạnh nhẹ ở các hình thức 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7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  <p:pic>
        <p:nvPicPr>
          <p:cNvPr id="2" name="ĐỌC NHẠC - BÀI SỐ 1 - CĐ1 00_00_07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39952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052736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>
                <a:solidFill>
                  <a:srgbClr val="FF0000"/>
                </a:solidFill>
                <a:latin typeface="Times New Roman"/>
              </a:rPr>
              <a:t>Lớp hát lại bài Dàn nhạc trong vườn?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3793203"/>
            <a:ext cx="3384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Giới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thiệu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mới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88" y="908720"/>
            <a:ext cx="4919712" cy="5892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6096" y="5445224"/>
            <a:ext cx="3249608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Times New Roman"/>
                <a:ea typeface="Arial"/>
              </a:rPr>
              <a:t>KHỞI ĐỘNG</a:t>
            </a:r>
            <a:endParaRPr lang="en-US" sz="40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820" y="554285"/>
            <a:ext cx="58909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/>
                <a:ea typeface="Times New Roman"/>
              </a:rPr>
              <a:t>–  6 HS đóng vai các bạn Đô, Rê, Mi, Pha, Son, 1 HS làm MC. MC giới thiệu 5 bạn thân quen đã học ở lớp 1 tương ứng với Đô, Rê, Mi, Pha, Son.</a:t>
            </a:r>
          </a:p>
          <a:p>
            <a:r>
              <a:rPr lang="en-US" sz="2800">
                <a:latin typeface="Times New Roman"/>
                <a:ea typeface="Times New Roman"/>
              </a:rPr>
              <a:t> +MC giới thiệu từng bạn “Sau đây là Bạn “Đô…Sol” Từng bạn đứng lên 1 bước và làm kí hiệu bàn tay,</a:t>
            </a:r>
          </a:p>
          <a:p>
            <a:r>
              <a:rPr lang="en-US" sz="2800">
                <a:latin typeface="Times New Roman"/>
                <a:ea typeface="Times New Roman"/>
              </a:rPr>
              <a:t>+MC giới thiêu tiếp : “Cả lớp cùng nhau đọc tên bạn  nốt này nào!” chỉ vào bất kỳ bạn nào trong 5 bạn cũ cả lớp đọc tên bạn đó. Bạn nào Đọc nhầm sẽ phải lên thay bạn đó</a:t>
            </a:r>
          </a:p>
          <a:p>
            <a:r>
              <a:rPr lang="en-US" sz="2800">
                <a:latin typeface="Times New Roman"/>
              </a:rPr>
              <a:t>+Mc hỏi tiếp: Bạn thứ 6 tên gì?</a:t>
            </a:r>
          </a:p>
          <a:p>
            <a:r>
              <a:rPr lang="en-US" sz="2400">
                <a:latin typeface="Times New Roman"/>
              </a:rPr>
              <a:t>-Giới thiệu nốt La và giới thiệu bài mới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2279892" y="-30490"/>
            <a:ext cx="4387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101600" algn="l"/>
              </a:tabLs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Arial"/>
              </a:rPr>
              <a:t>Trò chơi: </a:t>
            </a:r>
            <a:r>
              <a:rPr lang="en-US" sz="3200" b="1" i="1">
                <a:solidFill>
                  <a:srgbClr val="FF0000"/>
                </a:solidFill>
                <a:latin typeface="Times New Roman"/>
                <a:ea typeface="Arial"/>
              </a:rPr>
              <a:t>Ai nhớ tài hơn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297806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1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" y="980728"/>
            <a:ext cx="9143999" cy="5517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6632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04" y="980728"/>
            <a:ext cx="1394687" cy="1394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0145" y="4099384"/>
            <a:ext cx="1947393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8730" y="5401319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ĐỌC NHẠC BÀI SỐ 1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36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2678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latin typeface="Times New Roman"/>
                <a:ea typeface="Calibri"/>
              </a:rPr>
              <a:t>+</a:t>
            </a:r>
            <a:r>
              <a:rPr lang="en-US" sz="3200" b="1">
                <a:latin typeface="Times New Roman"/>
                <a:ea typeface="Calibri"/>
              </a:rPr>
              <a:t>Giới thiệu và nghe đọc mẫu.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16739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-Đọc mẫu và HD HS đọc tên nốt nhạc từng câu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4" y="1093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429129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1772815"/>
            <a:ext cx="9139932" cy="1512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18063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1533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1412776"/>
            <a:ext cx="9139932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6" y="2996952"/>
            <a:ext cx="9144000" cy="1029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404664"/>
            <a:ext cx="720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-Đọc CẢ BÀI với nhiều hình 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453</Words>
  <Application>Microsoft Office PowerPoint</Application>
  <PresentationFormat>On-screen Show (4:3)</PresentationFormat>
  <Paragraphs>42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.VnAristote</vt:lpstr>
      <vt:lpstr>.VnAvantH</vt:lpstr>
      <vt:lpstr>Arial</vt:lpstr>
      <vt:lpstr>Calibri</vt:lpstr>
      <vt:lpstr>Calibri Light</vt:lpstr>
      <vt:lpstr>Times New Roman</vt:lpstr>
      <vt:lpstr>VNI-Thufap2</vt:lpstr>
      <vt:lpstr>Office Theme</vt:lpstr>
      <vt:lpstr>2_Office Theme</vt:lpstr>
      <vt:lpstr>4_Office Theme</vt:lpstr>
      <vt:lpstr>2_Default Design</vt:lpstr>
      <vt:lpstr>CHÀO MỪNG QUÝ THẦY CÔ  DỰ GIỜ TIẾT HỌC ÂM NHẠC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MAIHUNG</cp:lastModifiedBy>
  <cp:revision>154</cp:revision>
  <dcterms:created xsi:type="dcterms:W3CDTF">2021-05-09T14:16:54Z</dcterms:created>
  <dcterms:modified xsi:type="dcterms:W3CDTF">2025-04-21T13:53:55Z</dcterms:modified>
</cp:coreProperties>
</file>