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30" r:id="rId2"/>
    <p:sldId id="434" r:id="rId3"/>
    <p:sldId id="440" r:id="rId4"/>
    <p:sldId id="340" r:id="rId5"/>
    <p:sldId id="256" r:id="rId6"/>
    <p:sldId id="257" r:id="rId7"/>
    <p:sldId id="445" r:id="rId8"/>
    <p:sldId id="446" r:id="rId9"/>
    <p:sldId id="441" r:id="rId10"/>
    <p:sldId id="431"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6187" autoAdjust="0"/>
  </p:normalViewPr>
  <p:slideViewPr>
    <p:cSldViewPr>
      <p:cViewPr varScale="1">
        <p:scale>
          <a:sx n="56" d="100"/>
          <a:sy n="56" d="100"/>
        </p:scale>
        <p:origin x="90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utbephotthanhbinh.com/moi-truong-la-gi/#:~:text=M%C3%B4i%20tr%C6%B0%E1%BB%9Dng%20Xanh%20%E2%80%93%20S%E1%BA%A1ch%20%E2%80%93%20%C4%90%E1%BA%B9p%20t%E1%BA%A1o%20%C4%91i%E1%BB%81u%20ki%E1%BB%87n%20thu%E1%BA%ADn%20l%E1%BB%A3i,an%20sinh%20x%C3%A3%20h%E1%BB%99i%20t%E1%BB%91t.</a:t>
            </a:r>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0453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8.png"/><Relationship Id="rId4" Type="http://schemas.openxmlformats.org/officeDocument/2006/relationships/image" Target="../media/image9.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audio" Target="../media/audio1.wav"/><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audio" Target="../media/audio1.wav"/><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audio" Target="../media/audio1.wav"/><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smtClean="0">
                <a:solidFill>
                  <a:srgbClr val="FF0066"/>
                </a:solidFill>
                <a:latin typeface="Times New Roman" pitchFamily="18" charset="0"/>
              </a:rPr>
              <a:t>HÒA NGHĨA</a:t>
            </a:r>
            <a:endParaRPr lang="en-US" altLang="en-US" sz="3500" b="1" dirty="0">
              <a:solidFill>
                <a:srgbClr val="FF0066"/>
              </a:solidFill>
              <a:latin typeface="Times New Roman" pitchFamily="18" charset="0"/>
            </a:endParaRPr>
          </a:p>
        </p:txBody>
      </p:sp>
      <p:sp>
        <p:nvSpPr>
          <p:cNvPr id="30" name="Text Box 14"/>
          <p:cNvSpPr txBox="1">
            <a:spLocks noChangeArrowheads="1"/>
          </p:cNvSpPr>
          <p:nvPr/>
        </p:nvSpPr>
        <p:spPr bwMode="auto">
          <a:xfrm>
            <a:off x="2369327" y="4833891"/>
            <a:ext cx="12364897"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31: HĐCĐ: MÔI TRƯỜNG XANH</a:t>
            </a: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a:t>
            </a:r>
            <a:r>
              <a:rPr lang="en-US" sz="6000" b="1" dirty="0" smtClean="0">
                <a:solidFill>
                  <a:srgbClr val="0000CC"/>
                </a:solidFill>
                <a:effectLst>
                  <a:outerShdw blurRad="38100" dist="38100" dir="2700000" algn="tl">
                    <a:srgbClr val="000000">
                      <a:alpha val="43137"/>
                    </a:srgbClr>
                  </a:outerShdw>
                </a:effectLst>
                <a:latin typeface="Times New Roman" pitchFamily="18" charset="0"/>
              </a:rPr>
              <a:t>LỚP</a:t>
            </a:r>
            <a:r>
              <a:rPr lang="vi-VN" sz="6000" b="1" dirty="0" smtClean="0">
                <a:solidFill>
                  <a:srgbClr val="0000CC"/>
                </a:solidFill>
                <a:effectLst>
                  <a:outerShdw blurRad="38100" dist="38100" dir="2700000" algn="tl">
                    <a:srgbClr val="000000">
                      <a:alpha val="43137"/>
                    </a:srgbClr>
                  </a:outerShdw>
                </a:effectLst>
                <a:latin typeface="Times New Roman" pitchFamily="18" charset="0"/>
              </a:rPr>
              <a:t> 3D</a:t>
            </a:r>
            <a:endParaRPr lang="en-US" sz="60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672" y="699687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76658" y="7717195"/>
            <a:ext cx="3722494" cy="461665"/>
          </a:xfrm>
          <a:prstGeom prst="rect">
            <a:avLst/>
          </a:prstGeom>
        </p:spPr>
        <p:txBody>
          <a:bodyPr wrap="none">
            <a:spAutoFit/>
          </a:bodyPr>
          <a:lstStyle/>
          <a:p>
            <a:pPr eaLnBrk="1" hangingPunct="1"/>
            <a:r>
              <a:rPr lang="en-US" altLang="en-US" sz="2400" b="1" i="1" dirty="0">
                <a:solidFill>
                  <a:srgbClr val="FF0066"/>
                </a:solidFill>
                <a:latin typeface="Times New Roman" pitchFamily="18" charset="0"/>
              </a:rPr>
              <a:t>Giáo viên: </a:t>
            </a:r>
            <a:r>
              <a:rPr lang="vi-VN" altLang="en-US" sz="2400" b="1" i="1" dirty="0">
                <a:solidFill>
                  <a:srgbClr val="FF0066"/>
                </a:solidFill>
                <a:latin typeface="Times New Roman" pitchFamily="18" charset="0"/>
              </a:rPr>
              <a:t>Nguyễn Thị Huệ</a:t>
            </a:r>
            <a:endParaRPr lang="en-US" altLang="en-US" sz="2400" b="1" i="1" dirty="0">
              <a:solidFill>
                <a:srgbClr val="FF0066"/>
              </a:solidFill>
              <a:latin typeface="Times New Roman" pitchFamily="18" charset="0"/>
            </a:endParaRP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211494" y="103853"/>
            <a:ext cx="184731"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10" name="Rectangle 9"/>
          <p:cNvSpPr/>
          <p:nvPr/>
        </p:nvSpPr>
        <p:spPr>
          <a:xfrm>
            <a:off x="823119" y="1202952"/>
            <a:ext cx="11277600" cy="677108"/>
          </a:xfrm>
          <a:prstGeom prst="rect">
            <a:avLst/>
          </a:prstGeom>
        </p:spPr>
        <p:txBody>
          <a:bodyPr wrap="square">
            <a:spAutoFit/>
          </a:bodyPr>
          <a:lstStyle/>
          <a:p>
            <a:r>
              <a:rPr lang="en-US" sz="3800" b="1" u="sng" dirty="0">
                <a:solidFill>
                  <a:srgbClr val="FF0066"/>
                </a:solidFill>
                <a:latin typeface="Times New Roman" pitchFamily="18" charset="0"/>
                <a:cs typeface="Times New Roman" pitchFamily="18" charset="0"/>
              </a:rPr>
              <a:t>1. </a:t>
            </a:r>
            <a:r>
              <a:rPr lang="en-US" sz="3800" b="1" u="sng" dirty="0" err="1">
                <a:solidFill>
                  <a:srgbClr val="FF0066"/>
                </a:solidFill>
                <a:latin typeface="Times New Roman" pitchFamily="18" charset="0"/>
                <a:cs typeface="Times New Roman" pitchFamily="18" charset="0"/>
              </a:rPr>
              <a:t>Thế</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nào</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là</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môi</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trường</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xanh</a:t>
            </a:r>
            <a:endParaRPr lang="en-US" sz="3800" b="1" u="sng" dirty="0">
              <a:solidFill>
                <a:srgbClr val="FF0066"/>
              </a:solidFill>
              <a:latin typeface="Times New Roman" pitchFamily="18" charset="0"/>
              <a:cs typeface="Times New Roman" pitchFamily="18" charset="0"/>
            </a:endParaRPr>
          </a:p>
        </p:txBody>
      </p:sp>
      <p:sp>
        <p:nvSpPr>
          <p:cNvPr id="25" name="TextBox 24"/>
          <p:cNvSpPr txBox="1"/>
          <p:nvPr/>
        </p:nvSpPr>
        <p:spPr>
          <a:xfrm>
            <a:off x="561614" y="2280064"/>
            <a:ext cx="14859000" cy="1200329"/>
          </a:xfrm>
          <a:prstGeom prst="rect">
            <a:avLst/>
          </a:prstGeom>
          <a:solidFill>
            <a:schemeClr val="bg1"/>
          </a:solidFill>
        </p:spPr>
        <p:txBody>
          <a:bodyPr wrap="square" rtlCol="0">
            <a:spAutoFit/>
          </a:bodyPr>
          <a:lstStyle/>
          <a:p>
            <a:pPr algn="just"/>
            <a:r>
              <a:rPr lang="en-US" sz="3600" b="1" dirty="0" err="1">
                <a:solidFill>
                  <a:srgbClr val="0000CC"/>
                </a:solidFill>
                <a:latin typeface="Times New Roman" pitchFamily="18" charset="0"/>
                <a:cs typeface="Times New Roman" pitchFamily="18" charset="0"/>
              </a:rPr>
              <a:t>Môi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anose="02020603050405020304" pitchFamily="18" charset="0"/>
                <a:cs typeface="Times New Roman" panose="02020603050405020304" pitchFamily="18" charset="0"/>
              </a:rPr>
              <a:t>môi trường không bị nhiễm bẩn, gây hại cho con người và hệ sinh thái</a:t>
            </a:r>
            <a:r>
              <a:rPr lang="vi-VN" sz="3600"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pic>
        <p:nvPicPr>
          <p:cNvPr id="1026" name="Picture 2" descr="Chúng ta cần làm gì để bảo vệ môi trường xanh sạch đẹp?">
            <a:extLst>
              <a:ext uri="{FF2B5EF4-FFF2-40B4-BE49-F238E27FC236}">
                <a16:creationId xmlns:a16="http://schemas.microsoft.com/office/drawing/2014/main" id="{9670883E-5996-35E4-2A0E-B716027EE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403" y="3048000"/>
            <a:ext cx="8661421" cy="50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11277600" cy="677108"/>
          </a:xfrm>
          <a:prstGeom prst="rect">
            <a:avLst/>
          </a:prstGeom>
        </p:spPr>
        <p:txBody>
          <a:bodyPr wrap="square">
            <a:spAutoFit/>
          </a:bodyPr>
          <a:lstStyle/>
          <a:p>
            <a:r>
              <a:rPr lang="en-US" sz="3800" b="1" u="sng" dirty="0">
                <a:solidFill>
                  <a:srgbClr val="FF0066"/>
                </a:solidFill>
                <a:latin typeface="Times New Roman" pitchFamily="18" charset="0"/>
                <a:cs typeface="Times New Roman" pitchFamily="18" charset="0"/>
              </a:rPr>
              <a:t>2. </a:t>
            </a:r>
            <a:r>
              <a:rPr lang="en-US" sz="3800" b="1" u="sng" dirty="0" err="1">
                <a:solidFill>
                  <a:srgbClr val="FF0066"/>
                </a:solidFill>
                <a:latin typeface="Times New Roman" pitchFamily="18" charset="0"/>
                <a:cs typeface="Times New Roman" pitchFamily="18" charset="0"/>
              </a:rPr>
              <a:t>Lợi</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ích</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của</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bảo</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vệ</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môi</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trường</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xanh</a:t>
            </a:r>
            <a:endParaRPr lang="en-US" sz="3800" b="1" u="sng" dirty="0">
              <a:solidFill>
                <a:srgbClr val="FF0066"/>
              </a:solidFill>
              <a:latin typeface="Times New Roman" pitchFamily="18" charset="0"/>
              <a:cs typeface="Times New Roman" pitchFamily="18" charset="0"/>
            </a:endParaRPr>
          </a:p>
        </p:txBody>
      </p:sp>
      <p:sp>
        <p:nvSpPr>
          <p:cNvPr id="32" name="TextBox 31"/>
          <p:cNvSpPr txBox="1"/>
          <p:nvPr/>
        </p:nvSpPr>
        <p:spPr>
          <a:xfrm>
            <a:off x="762318" y="2762071"/>
            <a:ext cx="14859000" cy="2308324"/>
          </a:xfrm>
          <a:prstGeom prst="rect">
            <a:avLst/>
          </a:prstGeom>
          <a:solidFill>
            <a:schemeClr val="bg1"/>
          </a:solidFill>
        </p:spPr>
        <p:txBody>
          <a:bodyPr wrap="square" rtlCol="0">
            <a:spAutoFit/>
          </a:bodyPr>
          <a:lstStyle/>
          <a:p>
            <a:pPr marL="571500" indent="-571500" algn="just">
              <a:buFontTx/>
              <a:buChar char="-"/>
            </a:pPr>
            <a:r>
              <a:rPr lang="en-US" sz="3600" b="1" dirty="0" err="1">
                <a:solidFill>
                  <a:srgbClr val="0000CC"/>
                </a:solidFill>
                <a:latin typeface="Times New Roman" pitchFamily="18" charset="0"/>
                <a:cs typeface="Times New Roman" pitchFamily="18" charset="0"/>
              </a:rPr>
              <a:t>Nâng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sức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khoẻ</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a:t>
            </a:r>
          </a:p>
          <a:p>
            <a:pPr marL="571500" indent="-571500" algn="just">
              <a:buFontTx/>
              <a:buChar char="-"/>
            </a:pPr>
            <a:r>
              <a:rPr lang="en-US" sz="3600" b="1" dirty="0" err="1">
                <a:solidFill>
                  <a:srgbClr val="0000CC"/>
                </a:solidFill>
                <a:latin typeface="Times New Roman" pitchFamily="18" charset="0"/>
                <a:cs typeface="Times New Roman" pitchFamily="18" charset="0"/>
              </a:rPr>
              <a:t>Bảo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vệ</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học</a:t>
            </a:r>
            <a:r>
              <a:rPr lang="en-US" sz="3600" b="1" dirty="0">
                <a:solidFill>
                  <a:srgbClr val="0000CC"/>
                </a:solidFill>
                <a:latin typeface="Times New Roman" pitchFamily="18" charset="0"/>
                <a:cs typeface="Times New Roman" pitchFamily="18" charset="0"/>
              </a:rPr>
              <a:t>.</a:t>
            </a:r>
          </a:p>
          <a:p>
            <a:pPr marL="571500" indent="-571500" algn="just">
              <a:buFontTx/>
              <a:buChar char="-"/>
            </a:pPr>
            <a:r>
              <a:rPr lang="en-US" sz="3600" b="1" dirty="0" err="1">
                <a:solidFill>
                  <a:srgbClr val="0000CC"/>
                </a:solidFill>
                <a:latin typeface="Times New Roman" pitchFamily="18" charset="0"/>
                <a:cs typeface="Times New Roman" pitchFamily="18" charset="0"/>
              </a:rPr>
              <a:t>Bảo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vệ</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tầng</a:t>
            </a:r>
            <a:r>
              <a:rPr lang="en-US" sz="3600" b="1" dirty="0">
                <a:solidFill>
                  <a:srgbClr val="0000CC"/>
                </a:solidFill>
                <a:latin typeface="Times New Roman" pitchFamily="18" charset="0"/>
                <a:cs typeface="Times New Roman" pitchFamily="18" charset="0"/>
              </a:rPr>
              <a:t> ozone</a:t>
            </a:r>
          </a:p>
          <a:p>
            <a:pPr marL="571500" indent="-571500" algn="just">
              <a:buFontTx/>
              <a:buChar char="-"/>
            </a:pPr>
            <a:r>
              <a:rPr lang="en-US" sz="3600" b="1" dirty="0" err="1">
                <a:solidFill>
                  <a:srgbClr val="0000CC"/>
                </a:solidFill>
                <a:latin typeface="Times New Roman" pitchFamily="18" charset="0"/>
                <a:cs typeface="Times New Roman" pitchFamily="18" charset="0"/>
              </a:rPr>
              <a:t>Nâng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tế</a:t>
            </a:r>
            <a:r>
              <a:rPr lang="en-US" sz="3600" b="1" dirty="0">
                <a:solidFill>
                  <a:srgbClr val="0000CC"/>
                </a:solidFill>
                <a:latin typeface="Times New Roman" pitchFamily="18" charset="0"/>
                <a:cs typeface="Times New Roman" pitchFamily="18" charset="0"/>
              </a:rPr>
              <a:t>, an </a:t>
            </a:r>
            <a:r>
              <a:rPr lang="en-US" sz="3600" b="1" dirty="0" err="1">
                <a:solidFill>
                  <a:srgbClr val="0000CC"/>
                </a:solidFill>
                <a:latin typeface="Times New Roman" pitchFamily="18" charset="0"/>
                <a:cs typeface="Times New Roman" pitchFamily="18" charset="0"/>
              </a:rPr>
              <a:t>sinh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hội</a:t>
            </a:r>
            <a:endParaRPr lang="en-US" sz="3600" b="1" dirty="0">
              <a:solidFill>
                <a:srgbClr val="0000CC"/>
              </a:solidFill>
              <a:latin typeface="Times New Roman" pitchFamily="18" charset="0"/>
              <a:cs typeface="Times New Roman" pitchFamily="18" charset="0"/>
            </a:endParaRPr>
          </a:p>
        </p:txBody>
      </p:sp>
      <p:grpSp>
        <p:nvGrpSpPr>
          <p:cNvPr id="11" name="Group 10">
            <a:extLst>
              <a:ext uri="{FF2B5EF4-FFF2-40B4-BE49-F238E27FC236}">
                <a16:creationId xmlns:a16="http://schemas.microsoft.com/office/drawing/2014/main" id="{64E30CFF-897B-C4F1-0A80-D099341D71E3}"/>
              </a:ext>
            </a:extLst>
          </p:cNvPr>
          <p:cNvGrpSpPr/>
          <p:nvPr/>
        </p:nvGrpSpPr>
        <p:grpSpPr>
          <a:xfrm>
            <a:off x="5211496" y="103853"/>
            <a:ext cx="1130356" cy="994830"/>
            <a:chOff x="5063633" y="164812"/>
            <a:chExt cx="1111283" cy="994830"/>
          </a:xfrm>
        </p:grpSpPr>
        <p:sp>
          <p:nvSpPr>
            <p:cNvPr id="12" name="TextBox 11">
              <a:extLst>
                <a:ext uri="{FF2B5EF4-FFF2-40B4-BE49-F238E27FC236}">
                  <a16:creationId xmlns:a16="http://schemas.microsoft.com/office/drawing/2014/main" id="{8CF7FC5E-C762-88C6-FBBF-A126FF34B438}"/>
                </a:ext>
              </a:extLst>
            </p:cNvPr>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852292A7-4F8D-5CB0-236C-04B6BA5A3DB7}"/>
                </a:ext>
              </a:extLst>
            </p:cNvPr>
            <p:cNvSpPr txBox="1"/>
            <p:nvPr/>
          </p:nvSpPr>
          <p:spPr>
            <a:xfrm>
              <a:off x="5993302" y="636422"/>
              <a:ext cx="181614" cy="523220"/>
            </a:xfrm>
            <a:prstGeom prst="rect">
              <a:avLst/>
            </a:prstGeom>
            <a:noFill/>
          </p:spPr>
          <p:txBody>
            <a:bodyPr wrap="none" rtlCol="0">
              <a:spAutoFit/>
            </a:bodyPr>
            <a:lstStyle/>
            <a:p>
              <a:endParaRPr lang="en-US" sz="2800" b="1" dirty="0">
                <a:solidFill>
                  <a:srgbClr val="FF0066"/>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0424" y="1389576"/>
            <a:ext cx="812800" cy="812800"/>
          </a:xfrm>
          <a:prstGeom prst="rect">
            <a:avLst/>
          </a:prstGeom>
        </p:spPr>
      </p:pic>
    </p:spTree>
    <p:extLst>
      <p:ext uri="{BB962C8B-B14F-4D97-AF65-F5344CB8AC3E}">
        <p14:creationId xmlns:p14="http://schemas.microsoft.com/office/powerpoint/2010/main" val="318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 Texture Background Image">
            <a:extLst>
              <a:ext uri="{FF2B5EF4-FFF2-40B4-BE49-F238E27FC236}">
                <a16:creationId xmlns:a16="http://schemas.microsoft.com/office/drawing/2014/main" id="{70514BFE-D6BB-48E7-8B89-D20DAA645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0" name="TextBox 9">
            <a:extLst>
              <a:ext uri="{FF2B5EF4-FFF2-40B4-BE49-F238E27FC236}">
                <a16:creationId xmlns:a16="http://schemas.microsoft.com/office/drawing/2014/main" id="{183349AF-27E3-413E-AAFB-29A15560DD01}"/>
              </a:ext>
            </a:extLst>
          </p:cNvPr>
          <p:cNvSpPr txBox="1"/>
          <p:nvPr/>
        </p:nvSpPr>
        <p:spPr>
          <a:xfrm>
            <a:off x="2597841" y="2882023"/>
            <a:ext cx="11247012" cy="5016758"/>
          </a:xfrm>
          <a:prstGeom prst="rect">
            <a:avLst/>
          </a:prstGeom>
          <a:noFill/>
        </p:spPr>
        <p:txBody>
          <a:bodyPr wrap="square" rtlCol="0">
            <a:spAutoFit/>
          </a:bodyPr>
          <a:lstStyle/>
          <a:p>
            <a:r>
              <a:rPr lang="vi-VN" sz="4000" b="1" dirty="0">
                <a:solidFill>
                  <a:schemeClr val="bg1"/>
                </a:solidFill>
                <a:latin typeface="Times New Roman" panose="02020603050405020304" pitchFamily="18" charset="0"/>
                <a:cs typeface="Times New Roman" panose="02020603050405020304" pitchFamily="18" charset="0"/>
              </a:rPr>
              <a:t>- Luật chơi:</a:t>
            </a:r>
          </a:p>
          <a:p>
            <a:r>
              <a:rPr lang="vi-VN" sz="4000" b="1" dirty="0">
                <a:solidFill>
                  <a:schemeClr val="bg1"/>
                </a:solidFill>
                <a:latin typeface="Times New Roman" panose="02020603050405020304" pitchFamily="18" charset="0"/>
                <a:cs typeface="Times New Roman" panose="02020603050405020304" pitchFamily="18" charset="0"/>
              </a:rPr>
              <a:t>+ Nghe thầy cô đọc câu hỏi và lựa chọn phương án trả lời hợp lí</a:t>
            </a:r>
          </a:p>
          <a:p>
            <a:r>
              <a:rPr lang="vi-VN" sz="4000" b="1" dirty="0">
                <a:solidFill>
                  <a:schemeClr val="bg1"/>
                </a:solidFill>
                <a:latin typeface="Times New Roman" panose="02020603050405020304" pitchFamily="18" charset="0"/>
                <a:cs typeface="Times New Roman" panose="02020603050405020304" pitchFamily="18" charset="0"/>
              </a:rPr>
              <a:t>Chọn A- giơ tay</a:t>
            </a:r>
          </a:p>
          <a:p>
            <a:r>
              <a:rPr lang="vi-VN" sz="4000" b="1" dirty="0">
                <a:solidFill>
                  <a:schemeClr val="bg1"/>
                </a:solidFill>
                <a:latin typeface="Times New Roman" panose="02020603050405020304" pitchFamily="18" charset="0"/>
                <a:cs typeface="Times New Roman" panose="02020603050405020304" pitchFamily="18" charset="0"/>
              </a:rPr>
              <a:t>Chọn B – đứng dậy</a:t>
            </a:r>
          </a:p>
          <a:p>
            <a:r>
              <a:rPr lang="vi-VN" sz="4000" b="1" dirty="0">
                <a:solidFill>
                  <a:schemeClr val="bg1"/>
                </a:solidFill>
                <a:latin typeface="Times New Roman" panose="02020603050405020304" pitchFamily="18" charset="0"/>
                <a:cs typeface="Times New Roman" panose="02020603050405020304" pitchFamily="18" charset="0"/>
              </a:rPr>
              <a:t>Chọn C- ngồi tại chỗ</a:t>
            </a:r>
          </a:p>
          <a:p>
            <a:r>
              <a:rPr lang="vi-VN" sz="4000" b="1" dirty="0">
                <a:solidFill>
                  <a:schemeClr val="bg1"/>
                </a:solidFill>
                <a:latin typeface="Times New Roman" panose="02020603050405020304" pitchFamily="18" charset="0"/>
                <a:cs typeface="Times New Roman" panose="02020603050405020304" pitchFamily="18" charset="0"/>
              </a:rPr>
              <a:t>+ Sau khi trả lời câu hỏi, những ai chưa bị loại đều được lên bảng rung chuông vàng</a:t>
            </a:r>
          </a:p>
        </p:txBody>
      </p:sp>
      <p:sp>
        <p:nvSpPr>
          <p:cNvPr id="18" name="TextBox 17">
            <a:extLst>
              <a:ext uri="{FF2B5EF4-FFF2-40B4-BE49-F238E27FC236}">
                <a16:creationId xmlns:a16="http://schemas.microsoft.com/office/drawing/2014/main" id="{2C57131F-C79D-4825-BD7B-1FBE387F303C}"/>
              </a:ext>
            </a:extLst>
          </p:cNvPr>
          <p:cNvSpPr txBox="1"/>
          <p:nvPr/>
        </p:nvSpPr>
        <p:spPr>
          <a:xfrm>
            <a:off x="4101310" y="1136444"/>
            <a:ext cx="8477321" cy="995209"/>
          </a:xfrm>
          <a:prstGeom prst="rect">
            <a:avLst/>
          </a:prstGeom>
          <a:noFill/>
        </p:spPr>
        <p:txBody>
          <a:bodyPr wrap="none" rtlCol="0">
            <a:spAutoFit/>
            <a:scene3d>
              <a:camera prst="orthographicFront"/>
              <a:lightRig rig="threePt" dir="t"/>
            </a:scene3d>
            <a:sp3d extrusionH="57150">
              <a:bevelT w="38100" h="38100" prst="angle"/>
            </a:sp3d>
          </a:bodyPr>
          <a:lstStyle/>
          <a:p>
            <a:r>
              <a:rPr lang="fr-FR" sz="5867"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33388" y="-164883"/>
            <a:ext cx="3628572" cy="3628572"/>
          </a:xfrm>
          <a:prstGeom prst="rect">
            <a:avLst/>
          </a:prstGeom>
        </p:spPr>
      </p:pic>
      <p:pic>
        <p:nvPicPr>
          <p:cNvPr id="3" name="Nhac RCV">
            <a:hlinkClick r:id="" action="ppaction://media"/>
            <a:extLst>
              <a:ext uri="{FF2B5EF4-FFF2-40B4-BE49-F238E27FC236}">
                <a16:creationId xmlns:a16="http://schemas.microsoft.com/office/drawing/2014/main" id="{B129DF28-4564-4F2F-A4BC-626EE50414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0216" y="1136443"/>
            <a:ext cx="812800" cy="812800"/>
          </a:xfrm>
          <a:prstGeom prst="rect">
            <a:avLst/>
          </a:prstGeom>
        </p:spPr>
      </p:pic>
      <p:sp>
        <p:nvSpPr>
          <p:cNvPr id="5" name="TextBox 4">
            <a:extLst>
              <a:ext uri="{FF2B5EF4-FFF2-40B4-BE49-F238E27FC236}">
                <a16:creationId xmlns:a16="http://schemas.microsoft.com/office/drawing/2014/main" id="{9BC1B409-B5FF-4EAD-8BFA-31851535B0B9}"/>
              </a:ext>
            </a:extLst>
          </p:cNvPr>
          <p:cNvSpPr txBox="1"/>
          <p:nvPr/>
        </p:nvSpPr>
        <p:spPr>
          <a:xfrm>
            <a:off x="9690331" y="8398940"/>
            <a:ext cx="4893733"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6475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2481148" y="2614619"/>
            <a:ext cx="11244356"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Hành</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665692" y="3768237"/>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nhắc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nhở</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mọi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id="{CCD1DDFD-6988-7049-DE71-E7B14932DC9E}"/>
              </a:ext>
            </a:extLst>
          </p:cNvPr>
          <p:cNvSpPr txBox="1"/>
          <p:nvPr/>
        </p:nvSpPr>
        <p:spPr>
          <a:xfrm>
            <a:off x="2633140" y="5282959"/>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Gom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ngõ</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phố</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song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trôi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id="{181EDC68-4D4C-CA8B-46BA-0E6F51843B4A}"/>
              </a:ext>
            </a:extLst>
          </p:cNvPr>
          <p:cNvGrpSpPr/>
          <p:nvPr/>
        </p:nvGrpSpPr>
        <p:grpSpPr>
          <a:xfrm>
            <a:off x="967266" y="6594634"/>
            <a:ext cx="13616798" cy="1272162"/>
            <a:chOff x="333828" y="1584291"/>
            <a:chExt cx="11524343" cy="4847772"/>
          </a:xfrm>
        </p:grpSpPr>
        <p:pic>
          <p:nvPicPr>
            <p:cNvPr id="409" name="Picture 408">
              <a:extLst>
                <a:ext uri="{FF2B5EF4-FFF2-40B4-BE49-F238E27FC236}">
                  <a16:creationId xmlns:a16="http://schemas.microsoft.com/office/drawing/2014/main"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id="{63141B9F-FE5D-705B-8C55-54B3CBDB654F}"/>
              </a:ext>
            </a:extLst>
          </p:cNvPr>
          <p:cNvSpPr txBox="1"/>
          <p:nvPr/>
        </p:nvSpPr>
        <p:spPr>
          <a:xfrm>
            <a:off x="2648221" y="6722722"/>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bạn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nhặt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par>
                                <p:cTn id="22" presetID="22" presetClass="entr" presetSubtype="8" fill="hold" grpId="0" nodeType="withEffect">
                                  <p:stCondLst>
                                    <p:cond delay="0"/>
                                  </p:stCondLst>
                                  <p:iterate type="lt">
                                    <p:tmPct val="0"/>
                                  </p:iterate>
                                  <p:childTnLst>
                                    <p:set>
                                      <p:cBhvr>
                                        <p:cTn id="23" dur="1" fill="hold">
                                          <p:stCondLst>
                                            <p:cond delay="0"/>
                                          </p:stCondLst>
                                        </p:cTn>
                                        <p:tgtEl>
                                          <p:spTgt spid="411"/>
                                        </p:tgtEl>
                                        <p:attrNameLst>
                                          <p:attrName>style.visibility</p:attrName>
                                        </p:attrNameLst>
                                      </p:cBhvr>
                                      <p:to>
                                        <p:strVal val="visible"/>
                                      </p:to>
                                    </p:set>
                                    <p:animEffect transition="in" filter="wipe(left)">
                                      <p:cBhvr>
                                        <p:cTn id="24" dur="750"/>
                                        <p:tgtEl>
                                          <p:spTgt spid="4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5336"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000"/>
                                  </p:stCondLst>
                                  <p:childTnLst>
                                    <p:set>
                                      <p:cBhvr>
                                        <p:cTn id="35" dur="1" fill="hold">
                                          <p:stCondLst>
                                            <p:cond delay="0"/>
                                          </p:stCondLst>
                                        </p:cTn>
                                        <p:tgtEl>
                                          <p:spTgt spid="238"/>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1000"/>
                                  </p:stCondLst>
                                  <p:childTnLst>
                                    <p:set>
                                      <p:cBhvr>
                                        <p:cTn id="38" dur="1" fill="hold">
                                          <p:stCondLst>
                                            <p:cond delay="0"/>
                                          </p:stCondLst>
                                        </p:cTn>
                                        <p:tgtEl>
                                          <p:spTgt spid="255"/>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0"/>
                                          </p:stCondLst>
                                        </p:cTn>
                                        <p:tgtEl>
                                          <p:spTgt spid="272"/>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1000"/>
                                  </p:stCondLst>
                                  <p:childTnLst>
                                    <p:set>
                                      <p:cBhvr>
                                        <p:cTn id="44" dur="1" fill="hold">
                                          <p:stCondLst>
                                            <p:cond delay="0"/>
                                          </p:stCondLst>
                                        </p:cTn>
                                        <p:tgtEl>
                                          <p:spTgt spid="289"/>
                                        </p:tgtEl>
                                        <p:attrNameLst>
                                          <p:attrName>style.visibility</p:attrName>
                                        </p:attrNameLst>
                                      </p:cBhvr>
                                      <p:to>
                                        <p:strVal val="visible"/>
                                      </p:to>
                                    </p:set>
                                  </p:childTnLst>
                                </p:cTn>
                              </p:par>
                            </p:childTnLst>
                          </p:cTn>
                        </p:par>
                        <p:par>
                          <p:cTn id="45" fill="hold">
                            <p:stCondLst>
                              <p:cond delay="4000"/>
                            </p:stCondLst>
                            <p:childTnLst>
                              <p:par>
                                <p:cTn id="46" presetID="1" presetClass="entr" presetSubtype="0" fill="hold" nodeType="afterEffect">
                                  <p:stCondLst>
                                    <p:cond delay="1000"/>
                                  </p:stCondLst>
                                  <p:childTnLst>
                                    <p:set>
                                      <p:cBhvr>
                                        <p:cTn id="47" dur="1" fill="hold">
                                          <p:stCondLst>
                                            <p:cond delay="0"/>
                                          </p:stCondLst>
                                        </p:cTn>
                                        <p:tgtEl>
                                          <p:spTgt spid="306"/>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nodeType="afterEffect">
                                  <p:stCondLst>
                                    <p:cond delay="1000"/>
                                  </p:stCondLst>
                                  <p:childTnLst>
                                    <p:set>
                                      <p:cBhvr>
                                        <p:cTn id="50" dur="1" fill="hold">
                                          <p:stCondLst>
                                            <p:cond delay="0"/>
                                          </p:stCondLst>
                                        </p:cTn>
                                        <p:tgtEl>
                                          <p:spTgt spid="323"/>
                                        </p:tgtEl>
                                        <p:attrNameLst>
                                          <p:attrName>style.visibility</p:attrName>
                                        </p:attrNameLst>
                                      </p:cBhvr>
                                      <p:to>
                                        <p:strVal val="visible"/>
                                      </p:to>
                                    </p:set>
                                  </p:childTnLst>
                                </p:cTn>
                              </p:par>
                            </p:childTnLst>
                          </p:cTn>
                        </p:par>
                        <p:par>
                          <p:cTn id="51" fill="hold">
                            <p:stCondLst>
                              <p:cond delay="6000"/>
                            </p:stCondLst>
                            <p:childTnLst>
                              <p:par>
                                <p:cTn id="52" presetID="1" presetClass="entr" presetSubtype="0" fill="hold" nodeType="afterEffect">
                                  <p:stCondLst>
                                    <p:cond delay="1000"/>
                                  </p:stCondLst>
                                  <p:childTnLst>
                                    <p:set>
                                      <p:cBhvr>
                                        <p:cTn id="53" dur="1" fill="hold">
                                          <p:stCondLst>
                                            <p:cond delay="0"/>
                                          </p:stCondLst>
                                        </p:cTn>
                                        <p:tgtEl>
                                          <p:spTgt spid="340"/>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nodeType="afterEffect">
                                  <p:stCondLst>
                                    <p:cond delay="1000"/>
                                  </p:stCondLst>
                                  <p:childTnLst>
                                    <p:set>
                                      <p:cBhvr>
                                        <p:cTn id="56" dur="1" fill="hold">
                                          <p:stCondLst>
                                            <p:cond delay="0"/>
                                          </p:stCondLst>
                                        </p:cTn>
                                        <p:tgtEl>
                                          <p:spTgt spid="357"/>
                                        </p:tgtEl>
                                        <p:attrNameLst>
                                          <p:attrName>style.visibility</p:attrName>
                                        </p:attrNameLst>
                                      </p:cBhvr>
                                      <p:to>
                                        <p:strVal val="visible"/>
                                      </p:to>
                                    </p:set>
                                  </p:childTnLst>
                                </p:cTn>
                              </p:par>
                            </p:childTnLst>
                          </p:cTn>
                        </p:par>
                        <p:par>
                          <p:cTn id="57" fill="hold">
                            <p:stCondLst>
                              <p:cond delay="8000"/>
                            </p:stCondLst>
                            <p:childTnLst>
                              <p:par>
                                <p:cTn id="58" presetID="1" presetClass="entr" presetSubtype="0" fill="hold" nodeType="afterEffect">
                                  <p:stCondLst>
                                    <p:cond delay="1000"/>
                                  </p:stCondLst>
                                  <p:childTnLst>
                                    <p:set>
                                      <p:cBhvr>
                                        <p:cTn id="59" dur="1" fill="hold">
                                          <p:stCondLst>
                                            <p:cond delay="0"/>
                                          </p:stCondLst>
                                        </p:cTn>
                                        <p:tgtEl>
                                          <p:spTgt spid="374"/>
                                        </p:tgtEl>
                                        <p:attrNameLst>
                                          <p:attrName>style.visibility</p:attrName>
                                        </p:attrNameLst>
                                      </p:cBhvr>
                                      <p:to>
                                        <p:strVal val="visible"/>
                                      </p:to>
                                    </p:set>
                                  </p:childTnLst>
                                </p:cTn>
                              </p:par>
                            </p:childTnLst>
                          </p:cTn>
                        </p:par>
                        <p:par>
                          <p:cTn id="60" fill="hold">
                            <p:stCondLst>
                              <p:cond delay="9000"/>
                            </p:stCondLst>
                            <p:childTnLst>
                              <p:par>
                                <p:cTn id="61" presetID="1" presetClass="entr" presetSubtype="0" fill="hold" nodeType="afterEffect">
                                  <p:stCondLst>
                                    <p:cond delay="1000"/>
                                  </p:stCondLst>
                                  <p:childTnLst>
                                    <p:set>
                                      <p:cBhvr>
                                        <p:cTn id="62" dur="1" fill="hold">
                                          <p:stCondLst>
                                            <p:cond delay="0"/>
                                          </p:stCondLst>
                                        </p:cTn>
                                        <p:tgtEl>
                                          <p:spTgt spid="3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1" nodeType="clickEffect">
                                  <p:stCondLst>
                                    <p:cond delay="0"/>
                                  </p:stCondLst>
                                  <p:iterate type="lt">
                                    <p:tmPct val="4000"/>
                                  </p:iterate>
                                  <p:childTnLst>
                                    <p:set>
                                      <p:cBhvr override="childStyle">
                                        <p:cTn id="66" dur="500" fill="hold"/>
                                        <p:tgtEl>
                                          <p:spTgt spid="411"/>
                                        </p:tgtEl>
                                        <p:attrNameLst>
                                          <p:attrName>style.color</p:attrName>
                                        </p:attrNameLst>
                                      </p:cBhvr>
                                      <p:to>
                                        <p:clrVal>
                                          <a:srgbClr val="FFFF00"/>
                                        </p:clrVal>
                                      </p:to>
                                    </p:set>
                                    <p:set>
                                      <p:cBhvr>
                                        <p:cTn id="67" dur="500" fill="hold"/>
                                        <p:tgtEl>
                                          <p:spTgt spid="411"/>
                                        </p:tgtEl>
                                        <p:attrNameLst>
                                          <p:attrName>fillcolor</p:attrName>
                                        </p:attrNameLst>
                                      </p:cBhvr>
                                      <p:to>
                                        <p:clrVal>
                                          <a:srgbClr val="FFFF00"/>
                                        </p:clrVal>
                                      </p:to>
                                    </p:set>
                                    <p:set>
                                      <p:cBhvr>
                                        <p:cTn id="68" dur="500" fill="hold"/>
                                        <p:tgtEl>
                                          <p:spTgt spid="411"/>
                                        </p:tgtEl>
                                        <p:attrNameLst>
                                          <p:attrName>fill.type</p:attrName>
                                        </p:attrNameLst>
                                      </p:cBhvr>
                                      <p:to>
                                        <p:strVal val="solid"/>
                                      </p:to>
                                    </p:set>
                                  </p:childTnLst>
                                  <p:subTnLst>
                                    <p:audio>
                                      <p:cMediaNode>
                                        <p:cTn display="0" masterRel="sameClick">
                                          <p:stCondLst>
                                            <p:cond evt="begin" delay="0">
                                              <p:tn val="6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P spid="411" grpId="0"/>
      <p:bldP spid="4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2406231" y="2314604"/>
            <a:ext cx="11244356" cy="1569660"/>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xử</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ăn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rồi</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714640" y="3743993"/>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hệ</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mua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sử</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id="{CCD1DDFD-6988-7049-DE71-E7B14932DC9E}"/>
              </a:ext>
            </a:extLst>
          </p:cNvPr>
          <p:cNvSpPr txBox="1"/>
          <p:nvPr/>
        </p:nvSpPr>
        <p:spPr>
          <a:xfrm>
            <a:off x="2648221" y="546610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bồn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rửa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thải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id="{181EDC68-4D4C-CA8B-46BA-0E6F51843B4A}"/>
              </a:ext>
            </a:extLst>
          </p:cNvPr>
          <p:cNvGrpSpPr/>
          <p:nvPr/>
        </p:nvGrpSpPr>
        <p:grpSpPr>
          <a:xfrm>
            <a:off x="967266" y="6685101"/>
            <a:ext cx="13616798" cy="1272162"/>
            <a:chOff x="333828" y="1584291"/>
            <a:chExt cx="11524343" cy="4847772"/>
          </a:xfrm>
        </p:grpSpPr>
        <p:pic>
          <p:nvPicPr>
            <p:cNvPr id="409" name="Picture 408">
              <a:extLst>
                <a:ext uri="{FF2B5EF4-FFF2-40B4-BE49-F238E27FC236}">
                  <a16:creationId xmlns:a16="http://schemas.microsoft.com/office/drawing/2014/main"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id="{63141B9F-FE5D-705B-8C55-54B3CBDB654F}"/>
              </a:ext>
            </a:extLst>
          </p:cNvPr>
          <p:cNvSpPr txBox="1"/>
          <p:nvPr/>
        </p:nvSpPr>
        <p:spPr>
          <a:xfrm>
            <a:off x="2648220" y="6615664"/>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giấy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chai,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hộp</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đậy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336"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38"/>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25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27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289"/>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306"/>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3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340"/>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357"/>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374"/>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3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nodeType="clickEffect">
                                  <p:stCondLst>
                                    <p:cond delay="0"/>
                                  </p:stCondLst>
                                  <p:iterate type="lt">
                                    <p:tmPct val="4000"/>
                                  </p:iterate>
                                  <p:childTnLst>
                                    <p:set>
                                      <p:cBhvr override="childStyle">
                                        <p:cTn id="63" dur="500" fill="hold"/>
                                        <p:tgtEl>
                                          <p:spTgt spid="220">
                                            <p:txEl>
                                              <p:pRg st="0" end="0"/>
                                            </p:txEl>
                                          </p:spTgt>
                                        </p:tgtEl>
                                        <p:attrNameLst>
                                          <p:attrName>style.color</p:attrName>
                                        </p:attrNameLst>
                                      </p:cBhvr>
                                      <p:to>
                                        <p:clrVal>
                                          <a:srgbClr val="FFFF00"/>
                                        </p:clrVal>
                                      </p:to>
                                    </p:set>
                                    <p:set>
                                      <p:cBhvr>
                                        <p:cTn id="64" dur="500" fill="hold"/>
                                        <p:tgtEl>
                                          <p:spTgt spid="220">
                                            <p:txEl>
                                              <p:pRg st="0" end="0"/>
                                            </p:txEl>
                                          </p:spTgt>
                                        </p:tgtEl>
                                        <p:attrNameLst>
                                          <p:attrName>fillcolor</p:attrName>
                                        </p:attrNameLst>
                                      </p:cBhvr>
                                      <p:to>
                                        <p:clrVal>
                                          <a:srgbClr val="FFFF00"/>
                                        </p:clrVal>
                                      </p:to>
                                    </p:set>
                                    <p:set>
                                      <p:cBhvr>
                                        <p:cTn id="65" dur="500" fill="hold"/>
                                        <p:tgtEl>
                                          <p:spTgt spid="220">
                                            <p:txEl>
                                              <p:pRg st="0" end="0"/>
                                            </p:txEl>
                                          </p:spTgt>
                                        </p:tgtEl>
                                        <p:attrNameLst>
                                          <p:attrName>fill.type</p:attrName>
                                        </p:attrNameLst>
                                      </p:cBhvr>
                                      <p:to>
                                        <p:strVal val="solid"/>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2406232" y="2428154"/>
            <a:ext cx="11244356"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pin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rồi</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714640" y="388237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Chôn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vứt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id="{CCD1DDFD-6988-7049-DE71-E7B14932DC9E}"/>
              </a:ext>
            </a:extLst>
          </p:cNvPr>
          <p:cNvSpPr txBox="1"/>
          <p:nvPr/>
        </p:nvSpPr>
        <p:spPr>
          <a:xfrm>
            <a:off x="2648221" y="535168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sọt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id="{181EDC68-4D4C-CA8B-46BA-0E6F51843B4A}"/>
              </a:ext>
            </a:extLst>
          </p:cNvPr>
          <p:cNvGrpSpPr/>
          <p:nvPr/>
        </p:nvGrpSpPr>
        <p:grpSpPr>
          <a:xfrm>
            <a:off x="967266" y="6594634"/>
            <a:ext cx="13616798" cy="1272162"/>
            <a:chOff x="333828" y="1584291"/>
            <a:chExt cx="11524343" cy="4847772"/>
          </a:xfrm>
        </p:grpSpPr>
        <p:pic>
          <p:nvPicPr>
            <p:cNvPr id="409" name="Picture 408">
              <a:extLst>
                <a:ext uri="{FF2B5EF4-FFF2-40B4-BE49-F238E27FC236}">
                  <a16:creationId xmlns:a16="http://schemas.microsoft.com/office/drawing/2014/main"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id="{63141B9F-FE5D-705B-8C55-54B3CBDB654F}"/>
              </a:ext>
            </a:extLst>
          </p:cNvPr>
          <p:cNvSpPr txBox="1"/>
          <p:nvPr/>
        </p:nvSpPr>
        <p:spPr>
          <a:xfrm>
            <a:off x="2666661" y="6666526"/>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riêng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chỗ</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gom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336"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38"/>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25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27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289"/>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306"/>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3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340"/>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357"/>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374"/>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3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nodeType="clickEffect">
                                  <p:stCondLst>
                                    <p:cond delay="0"/>
                                  </p:stCondLst>
                                  <p:iterate type="lt">
                                    <p:tmPct val="4000"/>
                                  </p:iterate>
                                  <p:childTnLst>
                                    <p:set>
                                      <p:cBhvr override="childStyle">
                                        <p:cTn id="63" dur="500" fill="hold"/>
                                        <p:tgtEl>
                                          <p:spTgt spid="411">
                                            <p:txEl>
                                              <p:pRg st="0" end="0"/>
                                            </p:txEl>
                                          </p:spTgt>
                                        </p:tgtEl>
                                        <p:attrNameLst>
                                          <p:attrName>style.color</p:attrName>
                                        </p:attrNameLst>
                                      </p:cBhvr>
                                      <p:to>
                                        <p:clrVal>
                                          <a:srgbClr val="FFFF00"/>
                                        </p:clrVal>
                                      </p:to>
                                    </p:set>
                                    <p:set>
                                      <p:cBhvr>
                                        <p:cTn id="64" dur="500" fill="hold"/>
                                        <p:tgtEl>
                                          <p:spTgt spid="411">
                                            <p:txEl>
                                              <p:pRg st="0" end="0"/>
                                            </p:txEl>
                                          </p:spTgt>
                                        </p:tgtEl>
                                        <p:attrNameLst>
                                          <p:attrName>fillcolor</p:attrName>
                                        </p:attrNameLst>
                                      </p:cBhvr>
                                      <p:to>
                                        <p:clrVal>
                                          <a:srgbClr val="FFFF00"/>
                                        </p:clrVal>
                                      </p:to>
                                    </p:set>
                                    <p:set>
                                      <p:cBhvr>
                                        <p:cTn id="65" dur="500" fill="hold"/>
                                        <p:tgtEl>
                                          <p:spTgt spid="411">
                                            <p:txEl>
                                              <p:pRg st="0" end="0"/>
                                            </p:txEl>
                                          </p:spTgt>
                                        </p:tgtEl>
                                        <p:attrNameLst>
                                          <p:attrName>fill.type</p:attrName>
                                        </p:attrNameLst>
                                      </p:cBhvr>
                                      <p:to>
                                        <p:strVal val="solid"/>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252667"/>
            <a:ext cx="8610601"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Môi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trường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xanh</a:t>
            </a:r>
            <a:endParaRPr lang="en-US" sz="3800" b="1" dirty="0">
              <a:solidFill>
                <a:srgbClr val="FF0066"/>
              </a:solidFill>
              <a:latin typeface="Times New Roman" pitchFamily="18" charset="0"/>
              <a:cs typeface="Times New Roman" pitchFamily="18" charset="0"/>
            </a:endParaRPr>
          </a:p>
        </p:txBody>
      </p:sp>
      <p:grpSp>
        <p:nvGrpSpPr>
          <p:cNvPr id="12" name="Group 11">
            <a:extLst>
              <a:ext uri="{FF2B5EF4-FFF2-40B4-BE49-F238E27FC236}">
                <a16:creationId xmlns:a16="http://schemas.microsoft.com/office/drawing/2014/main" id="{AE07D9EA-D13E-7EC5-0837-FE97CD66FD0E}"/>
              </a:ext>
            </a:extLst>
          </p:cNvPr>
          <p:cNvGrpSpPr/>
          <p:nvPr/>
        </p:nvGrpSpPr>
        <p:grpSpPr>
          <a:xfrm>
            <a:off x="5211496" y="103853"/>
            <a:ext cx="1130356" cy="994830"/>
            <a:chOff x="5063633" y="164812"/>
            <a:chExt cx="1111283" cy="994830"/>
          </a:xfrm>
        </p:grpSpPr>
        <p:sp>
          <p:nvSpPr>
            <p:cNvPr id="13" name="TextBox 12">
              <a:extLst>
                <a:ext uri="{FF2B5EF4-FFF2-40B4-BE49-F238E27FC236}">
                  <a16:creationId xmlns:a16="http://schemas.microsoft.com/office/drawing/2014/main" id="{C65160CC-A42A-DDCA-E368-B3FA6A5E5683}"/>
                </a:ext>
              </a:extLst>
            </p:cNvPr>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36A2F20F-B67E-5169-F511-64F815B0E88C}"/>
                </a:ext>
              </a:extLst>
            </p:cNvPr>
            <p:cNvSpPr txBox="1"/>
            <p:nvPr/>
          </p:nvSpPr>
          <p:spPr>
            <a:xfrm>
              <a:off x="5993302" y="636422"/>
              <a:ext cx="181614" cy="523220"/>
            </a:xfrm>
            <a:prstGeom prst="rect">
              <a:avLst/>
            </a:prstGeom>
            <a:noFill/>
          </p:spPr>
          <p:txBody>
            <a:bodyPr wrap="none" rtlCol="0">
              <a:spAutoFit/>
            </a:bodyPr>
            <a:lstStyle/>
            <a:p>
              <a:endParaRPr lang="en-US" sz="2800" b="1" dirty="0">
                <a:solidFill>
                  <a:srgbClr val="FF0066"/>
                </a:solidFill>
                <a:latin typeface="Times New Roman" pitchFamily="18" charset="0"/>
                <a:cs typeface="Times New Roman" pitchFamily="18" charset="0"/>
              </a:endParaRPr>
            </a:p>
          </p:txBody>
        </p:sp>
      </p:grpSp>
      <p:sp>
        <p:nvSpPr>
          <p:cNvPr id="17" name="TextBox 16">
            <a:extLst>
              <a:ext uri="{FF2B5EF4-FFF2-40B4-BE49-F238E27FC236}">
                <a16:creationId xmlns:a16="http://schemas.microsoft.com/office/drawing/2014/main" id="{9D0F2670-80ED-A8A1-2828-7627A3D996C7}"/>
              </a:ext>
            </a:extLst>
          </p:cNvPr>
          <p:cNvSpPr txBox="1"/>
          <p:nvPr/>
        </p:nvSpPr>
        <p:spPr>
          <a:xfrm>
            <a:off x="975519" y="2524591"/>
            <a:ext cx="14470380" cy="5016758"/>
          </a:xfrm>
          <a:prstGeom prst="rect">
            <a:avLst/>
          </a:prstGeom>
          <a:noFill/>
        </p:spPr>
        <p:txBody>
          <a:bodyPr wrap="square">
            <a:spAutoFit/>
          </a:bodyPr>
          <a:lstStyle/>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Đối với những loại rác thải trong thùng rác thì có rất nhiều loại khác nhau nếu không qua xử lí mà vứt trực tiếp xuống sông sẽ gây hiện tượng ô nhiễm nước, chết cá,..</a:t>
            </a:r>
          </a:p>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Dầu ăn, mỡ thừa nên được liên hệ để tái chế, nếu ta đổ trực tiếp xuống bồn rửa bát thì có thể gây ra tình trạng ứ đọng, tắc nghẽn đường ống, nước thải không thoát được…</a:t>
            </a:r>
          </a:p>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Pin là loại rác thải điện tử nếu vứt xuống đất sẽ làm ô nhiễm nguồn đất làm đất nhiễm chì có thể gây ra bệnh ung thư ở con người.</a:t>
            </a:r>
          </a:p>
        </p:txBody>
      </p:sp>
    </p:spTree>
    <p:extLst>
      <p:ext uri="{BB962C8B-B14F-4D97-AF65-F5344CB8AC3E}">
        <p14:creationId xmlns:p14="http://schemas.microsoft.com/office/powerpoint/2010/main" val="1040117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10338</TotalTime>
  <Words>510</Words>
  <Application>Microsoft Office PowerPoint</Application>
  <PresentationFormat>Custom</PresentationFormat>
  <Paragraphs>80</Paragraphs>
  <Slides>10</Slides>
  <Notes>1</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Agency FB</vt:lpstr>
      <vt:lpstr>Arial</vt:lpstr>
      <vt:lpstr>Calibri</vt:lpstr>
      <vt:lpstr>Montserrat</vt:lpstr>
      <vt:lpstr>Open Sans Extrabold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1154</cp:revision>
  <dcterms:created xsi:type="dcterms:W3CDTF">2008-09-09T22:52:10Z</dcterms:created>
  <dcterms:modified xsi:type="dcterms:W3CDTF">2025-04-21T00:50:13Z</dcterms:modified>
</cp:coreProperties>
</file>