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7"/>
  </p:notesMasterIdLst>
  <p:sldIdLst>
    <p:sldId id="623" r:id="rId4"/>
    <p:sldId id="299" r:id="rId5"/>
    <p:sldId id="314" r:id="rId6"/>
    <p:sldId id="315" r:id="rId7"/>
    <p:sldId id="317" r:id="rId8"/>
    <p:sldId id="301" r:id="rId9"/>
    <p:sldId id="306" r:id="rId10"/>
    <p:sldId id="309" r:id="rId11"/>
    <p:sldId id="313" r:id="rId12"/>
    <p:sldId id="318" r:id="rId13"/>
    <p:sldId id="319" r:id="rId14"/>
    <p:sldId id="278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7AB03-F7EE-489A-BB7D-4FA99D6D3A67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CD537-2989-406F-8438-0F62A5FD0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2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8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90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45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67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89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80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85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5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890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2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38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80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24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1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25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8034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302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9750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8087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25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25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1321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3985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038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07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25"/>
            </a:lvl2pPr>
            <a:lvl3pPr marL="685783" indent="0">
              <a:buNone/>
              <a:defRPr sz="900"/>
            </a:lvl3pPr>
            <a:lvl4pPr marL="1028675" indent="0">
              <a:buNone/>
              <a:defRPr sz="825"/>
            </a:lvl4pPr>
            <a:lvl5pPr marL="1371566" indent="0">
              <a:buNone/>
              <a:defRPr sz="825"/>
            </a:lvl5pPr>
            <a:lvl6pPr marL="1714457" indent="0">
              <a:buNone/>
              <a:defRPr sz="825"/>
            </a:lvl6pPr>
            <a:lvl7pPr marL="2057348" indent="0">
              <a:buNone/>
              <a:defRPr sz="825"/>
            </a:lvl7pPr>
            <a:lvl8pPr marL="2400240" indent="0">
              <a:buNone/>
              <a:defRPr sz="825"/>
            </a:lvl8pPr>
            <a:lvl9pPr marL="2743132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6302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25"/>
            </a:lvl2pPr>
            <a:lvl3pPr marL="685783" indent="0">
              <a:buNone/>
              <a:defRPr sz="900"/>
            </a:lvl3pPr>
            <a:lvl4pPr marL="1028675" indent="0">
              <a:buNone/>
              <a:defRPr sz="825"/>
            </a:lvl4pPr>
            <a:lvl5pPr marL="1371566" indent="0">
              <a:buNone/>
              <a:defRPr sz="825"/>
            </a:lvl5pPr>
            <a:lvl6pPr marL="1714457" indent="0">
              <a:buNone/>
              <a:defRPr sz="825"/>
            </a:lvl6pPr>
            <a:lvl7pPr marL="2057348" indent="0">
              <a:buNone/>
              <a:defRPr sz="825"/>
            </a:lvl7pPr>
            <a:lvl8pPr marL="2400240" indent="0">
              <a:buNone/>
              <a:defRPr sz="825"/>
            </a:lvl8pPr>
            <a:lvl9pPr marL="2743132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9309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863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7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97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7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7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1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6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9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4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1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>
              <a:defRPr/>
            </a:pPr>
            <a:fld id="{B4FD90F9-5570-4A05-A2CF-9A22C5C428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92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563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52F2B7D-B02B-E7EC-DD25-43349095B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602ADDA8-902A-9896-37BC-450ECC2E1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143501"/>
            <a:ext cx="3886200" cy="40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marL="0" marR="0" lvl="0" indent="0" algn="l" defTabSz="342884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25" b="0" i="0" u="none" strike="noStrike" kern="1200" cap="none" spc="0" normalizeH="0" baseline="0" noProof="0">
              <a:ln>
                <a:noFill/>
              </a:ln>
              <a:solidFill>
                <a:srgbClr val="954F72"/>
              </a:solidFill>
              <a:effectLst/>
              <a:uLnTx/>
              <a:uFillTx/>
              <a:latin typeface="VNI-Thufap2" pitchFamily="2" charset="0"/>
              <a:ea typeface="+mn-ea"/>
              <a:cs typeface="+mn-cs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ED4A7D6-4D82-0C9C-74BC-E09F30E3511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803799"/>
            <a:ext cx="9144000" cy="2071688"/>
          </a:xfrm>
          <a:gradFill rotWithShape="1">
            <a:gsLst>
              <a:gs pos="0">
                <a:srgbClr val="00A200"/>
              </a:gs>
              <a:gs pos="100000">
                <a:srgbClr val="FFFFFF"/>
              </a:gs>
            </a:gsLst>
            <a:lin ang="5400000" scaled="1"/>
          </a:gra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66FF3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CHÀO MỪNG QUÝ THẦY CÔ </a:t>
            </a:r>
            <a:br>
              <a:rPr 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33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DỰ GIỜ TIẾT HỌC ÂM </a:t>
            </a:r>
            <a:r>
              <a:rPr lang="en-US" sz="33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NHẠC 2</a:t>
            </a:r>
            <a:r>
              <a:rPr lang="en-US" sz="33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sz="33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en-US" sz="33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vantH" pitchFamily="34" charset="0"/>
            </a:endParaRP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8E8C736F-79F2-1063-A589-676EC53E694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05002" y="3977881"/>
            <a:ext cx="5934075" cy="334565"/>
          </a:xfrm>
        </p:spPr>
        <p:txBody>
          <a:bodyPr>
            <a:normAutofit fontScale="77500" lnSpcReduction="20000"/>
          </a:bodyPr>
          <a:lstStyle/>
          <a:p>
            <a:r>
              <a:rPr lang="en-US" sz="2775" b="1" dirty="0" err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Giáo</a:t>
            </a:r>
            <a:r>
              <a:rPr lang="en-US" sz="2775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775" b="1" dirty="0" err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viên</a:t>
            </a:r>
            <a:r>
              <a:rPr lang="en-US" sz="2775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775" b="1" dirty="0" err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thực</a:t>
            </a:r>
            <a:r>
              <a:rPr lang="en-US" sz="2775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775" b="1" dirty="0" err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hiện</a:t>
            </a:r>
            <a:r>
              <a:rPr lang="en-US" sz="2775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 Lê </a:t>
            </a:r>
            <a:r>
              <a:rPr lang="en-US" sz="2775" b="1" dirty="0" err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Thị</a:t>
            </a:r>
            <a:r>
              <a:rPr lang="en-US" sz="2775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Thanh </a:t>
            </a:r>
            <a:r>
              <a:rPr lang="en-US" sz="2775" b="1" dirty="0" err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Tâm</a:t>
            </a:r>
            <a:endParaRPr lang="en-US" sz="2775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ristote" pitchFamily="34" charset="0"/>
            </a:endParaRPr>
          </a:p>
        </p:txBody>
      </p:sp>
      <p:pic>
        <p:nvPicPr>
          <p:cNvPr id="4101" name="Picture 5" descr="072">
            <a:extLst>
              <a:ext uri="{FF2B5EF4-FFF2-40B4-BE49-F238E27FC236}">
                <a16:creationId xmlns:a16="http://schemas.microsoft.com/office/drawing/2014/main" id="{1A4E19D6-9CAE-8643-B7C5-5870A3F57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29200"/>
            <a:ext cx="24384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un14[1]">
            <a:extLst>
              <a:ext uri="{FF2B5EF4-FFF2-40B4-BE49-F238E27FC236}">
                <a16:creationId xmlns:a16="http://schemas.microsoft.com/office/drawing/2014/main" id="{81E18370-BCF4-2756-7E71-451C6BE605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91" y="3190875"/>
            <a:ext cx="1450975" cy="94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3" name="Group 7">
            <a:extLst>
              <a:ext uri="{FF2B5EF4-FFF2-40B4-BE49-F238E27FC236}">
                <a16:creationId xmlns:a16="http://schemas.microsoft.com/office/drawing/2014/main" id="{84E5D2CF-3EDA-47D1-31E2-300821302832}"/>
              </a:ext>
            </a:extLst>
          </p:cNvPr>
          <p:cNvGrpSpPr>
            <a:grpSpLocks/>
          </p:cNvGrpSpPr>
          <p:nvPr/>
        </p:nvGrpSpPr>
        <p:grpSpPr bwMode="auto">
          <a:xfrm>
            <a:off x="2089153" y="5186362"/>
            <a:ext cx="1260475" cy="814388"/>
            <a:chOff x="3696" y="2784"/>
            <a:chExt cx="1536" cy="1536"/>
          </a:xfrm>
        </p:grpSpPr>
        <p:pic>
          <p:nvPicPr>
            <p:cNvPr id="4104" name="Picture 8" descr="GOLDENCD">
              <a:extLst>
                <a:ext uri="{FF2B5EF4-FFF2-40B4-BE49-F238E27FC236}">
                  <a16:creationId xmlns:a16="http://schemas.microsoft.com/office/drawing/2014/main" id="{B8400B39-6A0B-1A3B-A4AA-C55044CE834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3072"/>
              <a:ext cx="864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5" name="Picture 9" descr="WaterLily-02">
              <a:extLst>
                <a:ext uri="{FF2B5EF4-FFF2-40B4-BE49-F238E27FC236}">
                  <a16:creationId xmlns:a16="http://schemas.microsoft.com/office/drawing/2014/main" id="{8B410BDA-4E8D-4607-AF06-BD6E7F2820B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784"/>
              <a:ext cx="1409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06" name="Picture 10" descr="072">
            <a:extLst>
              <a:ext uri="{FF2B5EF4-FFF2-40B4-BE49-F238E27FC236}">
                <a16:creationId xmlns:a16="http://schemas.microsoft.com/office/drawing/2014/main" id="{7E7EE8E8-F822-C33F-162E-970CB587C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5" y="5086350"/>
            <a:ext cx="24384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Rectangle 11">
            <a:extLst>
              <a:ext uri="{FF2B5EF4-FFF2-40B4-BE49-F238E27FC236}">
                <a16:creationId xmlns:a16="http://schemas.microsoft.com/office/drawing/2014/main" id="{C8032A26-6EDC-BC4F-06DF-9956C4EC3D36}"/>
              </a:ext>
            </a:extLst>
          </p:cNvPr>
          <p:cNvSpPr>
            <a:spLocks/>
          </p:cNvSpPr>
          <p:nvPr/>
        </p:nvSpPr>
        <p:spPr bwMode="auto">
          <a:xfrm>
            <a:off x="2197103" y="4474371"/>
            <a:ext cx="4759325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ctr"/>
          <a:lstStyle/>
          <a:p>
            <a:pPr marL="0" marR="0" lvl="0" indent="0" algn="ctr" defTabSz="342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75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4109" name="Group 13">
            <a:extLst>
              <a:ext uri="{FF2B5EF4-FFF2-40B4-BE49-F238E27FC236}">
                <a16:creationId xmlns:a16="http://schemas.microsoft.com/office/drawing/2014/main" id="{B25F16AA-2924-4F96-35F4-F04F465F4E0A}"/>
              </a:ext>
            </a:extLst>
          </p:cNvPr>
          <p:cNvGrpSpPr>
            <a:grpSpLocks/>
          </p:cNvGrpSpPr>
          <p:nvPr/>
        </p:nvGrpSpPr>
        <p:grpSpPr bwMode="auto">
          <a:xfrm>
            <a:off x="5043491" y="5137547"/>
            <a:ext cx="1214437" cy="875109"/>
            <a:chOff x="3696" y="2784"/>
            <a:chExt cx="1536" cy="1536"/>
          </a:xfrm>
        </p:grpSpPr>
        <p:pic>
          <p:nvPicPr>
            <p:cNvPr id="4110" name="Picture 14" descr="GOLDENCD">
              <a:extLst>
                <a:ext uri="{FF2B5EF4-FFF2-40B4-BE49-F238E27FC236}">
                  <a16:creationId xmlns:a16="http://schemas.microsoft.com/office/drawing/2014/main" id="{7A88BC9A-45E3-AE4F-60F5-A5C286C502A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3072"/>
              <a:ext cx="864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1" name="Picture 15" descr="WaterLily-02">
              <a:extLst>
                <a:ext uri="{FF2B5EF4-FFF2-40B4-BE49-F238E27FC236}">
                  <a16:creationId xmlns:a16="http://schemas.microsoft.com/office/drawing/2014/main" id="{5828A036-4F16-9075-CFB1-E4C6F48D765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784"/>
              <a:ext cx="1409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12" name="Rectangle 16">
            <a:extLst>
              <a:ext uri="{FF2B5EF4-FFF2-40B4-BE49-F238E27FC236}">
                <a16:creationId xmlns:a16="http://schemas.microsoft.com/office/drawing/2014/main" id="{021686FA-9027-7624-7F5E-246F7002AE09}"/>
              </a:ext>
            </a:extLst>
          </p:cNvPr>
          <p:cNvSpPr>
            <a:spLocks/>
          </p:cNvSpPr>
          <p:nvPr/>
        </p:nvSpPr>
        <p:spPr bwMode="auto">
          <a:xfrm>
            <a:off x="1638300" y="1343027"/>
            <a:ext cx="7353300" cy="40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/>
          <a:lstStyle/>
          <a:p>
            <a:pPr marL="0" marR="0" lvl="0" indent="0" algn="ctr" defTabSz="34288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25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TRƯỜNG TIỂU HỌC HÒA NGHĨA</a:t>
            </a:r>
            <a:r>
              <a:rPr kumimoji="0" lang="en-US" sz="2775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       </a:t>
            </a:r>
          </a:p>
        </p:txBody>
      </p:sp>
      <p:sp>
        <p:nvSpPr>
          <p:cNvPr id="4113" name="WordArt 17">
            <a:extLst>
              <a:ext uri="{FF2B5EF4-FFF2-40B4-BE49-F238E27FC236}">
                <a16:creationId xmlns:a16="http://schemas.microsoft.com/office/drawing/2014/main" id="{44ED1F46-D6FF-16F3-83AE-31AA1A396B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98638" y="978696"/>
            <a:ext cx="7116762" cy="34051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91436" tIns="45718" rIns="91436" bIns="45718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342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336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PHÒNG GD&amp;ĐT DƯƠNG KINH</a:t>
            </a:r>
          </a:p>
        </p:txBody>
      </p:sp>
      <p:pic>
        <p:nvPicPr>
          <p:cNvPr id="4114" name="Picture 18" descr="Giao duc">
            <a:extLst>
              <a:ext uri="{FF2B5EF4-FFF2-40B4-BE49-F238E27FC236}">
                <a16:creationId xmlns:a16="http://schemas.microsoft.com/office/drawing/2014/main" id="{CD22B08D-8966-36EF-CF40-FA2A0CDC9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76"/>
          <a:stretch>
            <a:fillRect/>
          </a:stretch>
        </p:blipFill>
        <p:spPr bwMode="auto">
          <a:xfrm>
            <a:off x="280991" y="857250"/>
            <a:ext cx="15144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 descr="792px-Vietnamese_Music_Logo_shadow">
            <a:extLst>
              <a:ext uri="{FF2B5EF4-FFF2-40B4-BE49-F238E27FC236}">
                <a16:creationId xmlns:a16="http://schemas.microsoft.com/office/drawing/2014/main" id="{6FC086AB-B594-FC46-6439-BA1A98872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14701"/>
            <a:ext cx="1828800" cy="147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4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99392"/>
            <a:ext cx="9036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-</a:t>
            </a:r>
            <a:r>
              <a:rPr lang="en-US" sz="3200">
                <a:solidFill>
                  <a:srgbClr val="FF0000"/>
                </a:solidFill>
                <a:latin typeface="Times New Roman"/>
                <a:ea typeface="Calibri"/>
              </a:rPr>
              <a:t>Trình chiếu  tiết tấu  bài, giới thiệu và đọc mẫu hình tiết tấu bằng tiếng“ tùng”</a:t>
            </a:r>
            <a:endParaRPr lang="en-US" sz="320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08" y="1340768"/>
            <a:ext cx="8244631" cy="8873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948" y="2476292"/>
            <a:ext cx="1043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ĐỌC     </a:t>
            </a:r>
            <a:r>
              <a:rPr lang="en-US"/>
              <a:t>                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3648" y="2480707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/>
              <a:t>TÙNG       TÙNG     TÙNG          TÙNG                  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93152" y="3356992"/>
            <a:ext cx="445019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latin typeface="Times New Roman"/>
                <a:ea typeface="Calibri"/>
              </a:rPr>
              <a:t>2 .VẬN DỤNG-SÁNG TẠO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36665" y="4365104"/>
            <a:ext cx="5251759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b="1">
                <a:solidFill>
                  <a:prstClr val="black"/>
                </a:solidFill>
                <a:latin typeface="Times New Roman"/>
                <a:ea typeface="Calibri"/>
              </a:rPr>
              <a:t>+</a:t>
            </a:r>
            <a:r>
              <a:rPr lang="en-US" sz="2400" b="1">
                <a:solidFill>
                  <a:srgbClr val="002060"/>
                </a:solidFill>
                <a:latin typeface="Times New Roman"/>
                <a:ea typeface="Calibri"/>
              </a:rPr>
              <a:t>Đọc đồng dao và gõ theo hình tiết tấu</a:t>
            </a:r>
            <a:endParaRPr lang="en-US" sz="24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594" y="6242967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78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548680"/>
            <a:ext cx="1043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Đọc lời     </a:t>
            </a:r>
            <a:r>
              <a:rPr lang="en-US" sz="2000"/>
              <a:t>       </a:t>
            </a:r>
            <a:r>
              <a:rPr lang="en-US"/>
              <a:t>        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712"/>
            <a:ext cx="6715000" cy="3168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69468" y="3429000"/>
            <a:ext cx="4418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GV bật file Đọc mẫu hoặc đọc mẫu sau đó HD đọc lời đồng dao theo tiết tấu</a:t>
            </a:r>
          </a:p>
        </p:txBody>
      </p:sp>
    </p:spTree>
    <p:extLst>
      <p:ext uri="{BB962C8B-B14F-4D97-AF65-F5344CB8AC3E}">
        <p14:creationId xmlns:p14="http://schemas.microsoft.com/office/powerpoint/2010/main" val="289914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47" y="0"/>
            <a:ext cx="1266014" cy="10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48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08" y="-169500"/>
            <a:ext cx="1148327" cy="1148327"/>
          </a:xfrm>
          <a:prstGeom prst="rect">
            <a:avLst/>
          </a:prstGeom>
        </p:spPr>
      </p:pic>
      <p:pic>
        <p:nvPicPr>
          <p:cNvPr id="6" name="DAN NHAC TROG VUON BEAT THEO SAC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9840" y="56780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0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8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3688" y="0"/>
            <a:ext cx="7200800" cy="2996952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ÂM NHẠC LỚP 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708" y="764704"/>
            <a:ext cx="1044759" cy="10447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90391" y="1628800"/>
            <a:ext cx="1947392" cy="986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AU" sz="4400" b="1">
                <a:solidFill>
                  <a:srgbClr val="FF0000"/>
                </a:solidFill>
                <a:latin typeface="Times New Roman"/>
                <a:ea typeface="Times New Roman"/>
              </a:rPr>
              <a:t>TIẾT 4</a:t>
            </a:r>
          </a:p>
        </p:txBody>
      </p:sp>
      <p:sp>
        <p:nvSpPr>
          <p:cNvPr id="2" name="Rectangle 1"/>
          <p:cNvSpPr/>
          <p:nvPr/>
        </p:nvSpPr>
        <p:spPr>
          <a:xfrm>
            <a:off x="-108520" y="3002751"/>
            <a:ext cx="90730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800" b="1">
                <a:solidFill>
                  <a:srgbClr val="FC190F"/>
                </a:solidFill>
                <a:latin typeface="Times New Roman"/>
                <a:ea typeface="Arial"/>
              </a:rPr>
              <a:t>                                   * ÔN TẬP: HÁT VÀ ĐỌC NHẠC</a:t>
            </a:r>
            <a:endParaRPr lang="en-US" sz="28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fr-FR" sz="2800" b="1">
                <a:solidFill>
                  <a:srgbClr val="FC190F"/>
                </a:solidFill>
                <a:latin typeface="Times New Roman"/>
                <a:ea typeface="Arial"/>
              </a:rPr>
              <a:t>                                       </a:t>
            </a:r>
          </a:p>
          <a:p>
            <a:pPr algn="just">
              <a:spcAft>
                <a:spcPts val="0"/>
              </a:spcAft>
            </a:pPr>
            <a:r>
              <a:rPr lang="fr-FR" sz="2800" b="1">
                <a:solidFill>
                  <a:srgbClr val="FC190F"/>
                </a:solidFill>
                <a:latin typeface="Times New Roman"/>
                <a:ea typeface="Arial"/>
              </a:rPr>
              <a:t>                                      * VẬN DỤNG - SÁNG TẠO</a:t>
            </a:r>
            <a:endParaRPr lang="en-US" sz="2800">
              <a:effectLst/>
              <a:latin typeface="Times New Roman"/>
              <a:ea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8407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13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8" y="3861047"/>
            <a:ext cx="52250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THỰC HÀNH-LUYỆN TẬP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72" y="980728"/>
            <a:ext cx="53285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HS ôn lại bài hát 1 – 2 lần. HS thực hiện theo các hình thức:</a:t>
            </a:r>
            <a:endParaRPr lang="en-US" sz="3200">
              <a:solidFill>
                <a:srgbClr val="FF0000"/>
              </a:solidFill>
              <a:latin typeface="Times New Roman"/>
              <a:ea typeface="Calibri"/>
            </a:endParaRPr>
          </a:p>
          <a:p>
            <a:pPr>
              <a:tabLst>
                <a:tab pos="1358900" algn="l"/>
                <a:tab pos="2679700" algn="l"/>
              </a:tabLst>
            </a:pP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+ Hát tập thể.	</a:t>
            </a:r>
            <a:endParaRPr lang="en-US" sz="3200">
              <a:solidFill>
                <a:srgbClr val="FF0000"/>
              </a:solidFill>
              <a:latin typeface="Times New Roman"/>
              <a:ea typeface="Calibri"/>
            </a:endParaRPr>
          </a:p>
          <a:p>
            <a:pPr>
              <a:tabLst>
                <a:tab pos="1358900" algn="l"/>
                <a:tab pos="2679700" algn="l"/>
              </a:tabLst>
            </a:pP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+ Hát nối tiếp	</a:t>
            </a:r>
            <a:endParaRPr lang="en-US" sz="3200">
              <a:solidFill>
                <a:srgbClr val="FF0000"/>
              </a:solidFill>
              <a:latin typeface="Times New Roman"/>
              <a:ea typeface="Calibri"/>
            </a:endParaRPr>
          </a:p>
          <a:p>
            <a:pPr>
              <a:tabLst>
                <a:tab pos="1358900" algn="l"/>
                <a:tab pos="2679700" algn="l"/>
              </a:tabLst>
            </a:pP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+ Hát đối đáp nam nữ</a:t>
            </a:r>
            <a:endParaRPr lang="en-US" sz="320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8192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1.ÔN TẬP BÀI HÁT: DÀN NHẠC TRONG VƯỜN</a:t>
            </a:r>
            <a:endParaRPr lang="en-US" sz="24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016" y="6381328"/>
            <a:ext cx="612576" cy="491108"/>
          </a:xfrm>
          <a:prstGeom prst="rect">
            <a:avLst/>
          </a:prstGeom>
        </p:spPr>
      </p:pic>
      <p:pic>
        <p:nvPicPr>
          <p:cNvPr id="8" name="DAN NHAC TROG VUON BEAT THEO SAC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9840" y="56780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1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8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9552" y="1114048"/>
            <a:ext cx="4392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Ôn hát kết hợp vận động nhịp nhàng trái phải và vận động phụ họa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35696" y="3765054"/>
            <a:ext cx="5756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Vận động nhịp ¾ và vận động phụ họa</a:t>
            </a:r>
            <a:endParaRPr lang="en-US" sz="280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016" y="6381328"/>
            <a:ext cx="612576" cy="4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4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016" y="6381328"/>
            <a:ext cx="612576" cy="4911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74416" y="3789040"/>
            <a:ext cx="65362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HS ôn Hát </a:t>
            </a:r>
            <a:r>
              <a:rPr lang="en-US" sz="3200" err="1">
                <a:solidFill>
                  <a:srgbClr val="FF0000"/>
                </a:solidFill>
              </a:rPr>
              <a:t>kết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hợp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gõ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đệm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theo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phách</a:t>
            </a:r>
            <a:endParaRPr 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63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1556791"/>
            <a:ext cx="9036496" cy="52293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0104" y="836712"/>
            <a:ext cx="6486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>
                <a:solidFill>
                  <a:srgbClr val="FF0000"/>
                </a:solidFill>
                <a:latin typeface="Times New Roman"/>
                <a:ea typeface="Calibri"/>
              </a:rPr>
              <a:t>Ôn đọc cao độ 6 nốt Đồ-rê-mi-pha-sol-la và ký hiệu bàn tay</a:t>
            </a:r>
            <a:endParaRPr lang="en-US" sz="3600">
              <a:solidFill>
                <a:srgbClr val="FF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5996" y="5733256"/>
            <a:ext cx="61221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spcAft>
                <a:spcPts val="0"/>
              </a:spcAft>
              <a:tabLst>
                <a:tab pos="279400" algn="l"/>
              </a:tabLst>
            </a:pPr>
            <a:r>
              <a:rPr lang="en-US" sz="3600" b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2. Ôn tập đọc nhạc </a:t>
            </a:r>
            <a:r>
              <a:rPr lang="en-US" sz="3600" b="1" i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Bài số 1</a:t>
            </a:r>
            <a:r>
              <a:rPr lang="en-US" sz="3600" b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.</a:t>
            </a:r>
            <a:endParaRPr lang="en-US" sz="3600">
              <a:solidFill>
                <a:srgbClr val="002060"/>
              </a:solidFill>
              <a:ea typeface="Calibri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11" y="6211866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4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1316961"/>
            <a:ext cx="8128001" cy="55410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116632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>
                <a:latin typeface="Times New Roman"/>
                <a:ea typeface="Calibri"/>
              </a:rPr>
              <a:t> -</a:t>
            </a:r>
            <a:r>
              <a:rPr lang="en-US" sz="3600">
                <a:solidFill>
                  <a:srgbClr val="FF0000"/>
                </a:solidFill>
                <a:latin typeface="Times New Roman"/>
                <a:ea typeface="Calibri"/>
              </a:rPr>
              <a:t>GV làm mẫu ký hiệu bàn tay và yêu cầu HS thể hiện lại thế tay của 6 nốt</a:t>
            </a:r>
            <a:endParaRPr lang="en-US" sz="3600">
              <a:solidFill>
                <a:srgbClr val="FF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7704" y="5733256"/>
            <a:ext cx="6120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latin typeface="Times New Roman"/>
                <a:ea typeface="Calibri"/>
              </a:rPr>
              <a:t>Tập đọc nhạc theo kí hiệu bàn tay</a:t>
            </a:r>
            <a:endParaRPr lang="en-US" sz="32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11" y="6191671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95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8" y="476672"/>
            <a:ext cx="68357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Ôn đọc nhạc với các hình thức:nhóm đọc nhạc, nhóm gõ, nhóm vận động…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243" y="6224587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4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1760" y="332656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solidFill>
                  <a:srgbClr val="FF0000"/>
                </a:solidFill>
              </a:rPr>
              <a:t>-Ôn đọc nhạc gõ đệm theo nhịp bằng thanh phách với các hình thức.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256486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0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262</Words>
  <Application>Microsoft Office PowerPoint</Application>
  <PresentationFormat>On-screen Show (4:3)</PresentationFormat>
  <Paragraphs>32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.VnAristote</vt:lpstr>
      <vt:lpstr>.VnAvantH</vt:lpstr>
      <vt:lpstr>Arial</vt:lpstr>
      <vt:lpstr>Calibri</vt:lpstr>
      <vt:lpstr>Calibri Light</vt:lpstr>
      <vt:lpstr>Times New Roman</vt:lpstr>
      <vt:lpstr>VNI-Thufap2</vt:lpstr>
      <vt:lpstr>Office Theme</vt:lpstr>
      <vt:lpstr>2_Office Theme</vt:lpstr>
      <vt:lpstr>2_Default Design</vt:lpstr>
      <vt:lpstr>CHÀO MỪNG QUÝ THẦY CÔ  DỰ GIỜ TIẾT HỌC ÂM NHẠC 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MAIHUNG</cp:lastModifiedBy>
  <cp:revision>167</cp:revision>
  <dcterms:created xsi:type="dcterms:W3CDTF">2021-05-09T14:16:54Z</dcterms:created>
  <dcterms:modified xsi:type="dcterms:W3CDTF">2025-04-21T13:54:44Z</dcterms:modified>
</cp:coreProperties>
</file>