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5"/>
  </p:notesMasterIdLst>
  <p:sldIdLst>
    <p:sldId id="256" r:id="rId5"/>
    <p:sldId id="257" r:id="rId6"/>
    <p:sldId id="275" r:id="rId7"/>
    <p:sldId id="276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7" r:id="rId17"/>
    <p:sldId id="278" r:id="rId18"/>
    <p:sldId id="279" r:id="rId19"/>
    <p:sldId id="271" r:id="rId20"/>
    <p:sldId id="283" r:id="rId21"/>
    <p:sldId id="280" r:id="rId22"/>
    <p:sldId id="273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A59D-2751-49E5-8C9B-69FEAE07391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3F22A-181C-48EA-9774-D1B347E97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70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71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43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15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75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647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7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39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8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33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2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6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6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3866" y="404664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9632" y="2869174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Ấy thế mà không chịu đội mũ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41323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332656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3608" y="2747629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Calibri"/>
              </a:rPr>
              <a:t>Tối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Calibri"/>
              </a:rPr>
              <a:t>đến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Calibri"/>
              </a:rPr>
              <a:t>mới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Calibri"/>
              </a:rPr>
              <a:t>về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Calibri"/>
              </a:rPr>
              <a:t>nhà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Calibri"/>
              </a:rPr>
              <a:t>nằm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/>
                <a:ea typeface="Calibri"/>
              </a:rPr>
              <a:t>rên</a:t>
            </a:r>
            <a:r>
              <a:rPr lang="en-US" sz="4800" i="1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4800" i="1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6704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85943" y="332656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2130161"/>
            <a:ext cx="70935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Ấy thế mà không chịu đội mũ. Tối đến mới về nhà nằm rên.</a:t>
            </a:r>
            <a:b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129466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3648" y="2751892"/>
            <a:ext cx="71287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Calibri"/>
              </a:rPr>
              <a:t>Ôi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ôi</a:t>
            </a:r>
            <a:r>
              <a:rPr lang="en-US" sz="44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Calibri"/>
              </a:rPr>
              <a:t>đau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Calibri"/>
              </a:rPr>
              <a:t>quá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Calibri"/>
              </a:rPr>
              <a:t>nhức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đầu</a:t>
            </a:r>
            <a:r>
              <a:rPr lang="en-US" sz="4400" i="1" dirty="0" smtClean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01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6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2890391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Chích choè ta cảm liền suốt ba ngày đêm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03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40" y="476672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>
                <a:solidFill>
                  <a:srgbClr val="0070C0"/>
                </a:solidFill>
              </a:rPr>
              <a:t>Câu 5+ 6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3648" y="2850034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Ôi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ôi</a:t>
            </a:r>
            <a:r>
              <a:rPr lang="en-US" sz="36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đau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quá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nhức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đầu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.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Chích</a:t>
            </a:r>
            <a:r>
              <a:rPr lang="en-US" sz="36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choè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ta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cảm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liền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suốt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ba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ngày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/>
                <a:ea typeface="Calibri"/>
              </a:rPr>
              <a:t>đêm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36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83768" y="231031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Times New Roman"/>
              </a:rPr>
              <a:t>           </a:t>
            </a:r>
            <a:r>
              <a:rPr lang="fr-FR" sz="2400" b="1" dirty="0" smtClean="0">
                <a:solidFill>
                  <a:srgbClr val="FF0000"/>
                </a:solidFill>
                <a:latin typeface="Times New Roman"/>
              </a:rPr>
              <a:t>HÁT VỚI CÁC HÌNH THỨC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5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188640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hợp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đệm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theo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phách</a:t>
            </a:r>
            <a:r>
              <a:rPr lang="en-US" sz="2800" dirty="0" smtClean="0">
                <a:solidFill>
                  <a:srgbClr val="FF0000"/>
                </a:solidFill>
              </a:rPr>
              <a:t> 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1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1199654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kết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vận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nhịp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điệu</a:t>
            </a:r>
            <a:endParaRPr lang="en-US" sz="4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Con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chim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chích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choè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2" y="689964"/>
            <a:ext cx="815967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46038" y="3286782"/>
            <a:ext cx="6227987" cy="7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>
                <a:effectLst/>
                <a:latin typeface="Times New Roman"/>
                <a:ea typeface="Times New Roman"/>
                <a:cs typeface="Arial"/>
              </a:rPr>
              <a:t>Trò</a:t>
            </a:r>
            <a:r>
              <a:rPr lang="en-US" sz="3200" b="1" dirty="0"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effectLst/>
                <a:latin typeface="Times New Roman"/>
                <a:ea typeface="Times New Roman"/>
                <a:cs typeface="Arial"/>
              </a:rPr>
              <a:t>chơi</a:t>
            </a:r>
            <a:r>
              <a:rPr lang="en-US" sz="3200" b="1" dirty="0">
                <a:effectLst/>
                <a:latin typeface="Times New Roman"/>
                <a:ea typeface="Times New Roman"/>
                <a:cs typeface="Arial"/>
              </a:rPr>
              <a:t>: </a:t>
            </a:r>
            <a:r>
              <a:rPr lang="en-US" sz="3200" b="1" i="1" dirty="0" err="1">
                <a:effectLst/>
                <a:latin typeface="Times New Roman"/>
                <a:ea typeface="Times New Roman"/>
                <a:cs typeface="Arial"/>
              </a:rPr>
              <a:t>Gõ</a:t>
            </a:r>
            <a:r>
              <a:rPr lang="en-US" sz="3200" b="1" i="1" dirty="0"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i="1" dirty="0" err="1">
                <a:effectLst/>
                <a:latin typeface="Times New Roman"/>
                <a:ea typeface="Times New Roman"/>
                <a:cs typeface="Arial"/>
              </a:rPr>
              <a:t>đệm</a:t>
            </a:r>
            <a:r>
              <a:rPr lang="en-US" sz="3200" b="1" i="1" dirty="0"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i="1" dirty="0" err="1">
                <a:effectLst/>
                <a:latin typeface="Times New Roman"/>
                <a:ea typeface="Times New Roman"/>
                <a:cs typeface="Arial"/>
              </a:rPr>
              <a:t>theo</a:t>
            </a:r>
            <a:r>
              <a:rPr lang="en-US" sz="3200" b="1" i="1" dirty="0"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i="1" dirty="0" err="1">
                <a:effectLst/>
                <a:latin typeface="Times New Roman"/>
                <a:ea typeface="Times New Roman"/>
                <a:cs typeface="Arial"/>
              </a:rPr>
              <a:t>hình</a:t>
            </a:r>
            <a:r>
              <a:rPr lang="en-US" sz="3200" b="1" i="1" dirty="0"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i="1" dirty="0" err="1">
                <a:effectLst/>
                <a:latin typeface="Times New Roman"/>
                <a:ea typeface="Times New Roman"/>
                <a:cs typeface="Arial"/>
              </a:rPr>
              <a:t>tiết</a:t>
            </a:r>
            <a:r>
              <a:rPr lang="en-US" sz="3200" b="1" i="1" dirty="0"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i="1" dirty="0" err="1">
                <a:effectLst/>
                <a:latin typeface="Times New Roman"/>
                <a:ea typeface="Times New Roman"/>
                <a:cs typeface="Arial"/>
              </a:rPr>
              <a:t>tấu</a:t>
            </a:r>
            <a:endParaRPr lang="en-US" sz="3200" dirty="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 rot="19657637">
            <a:off x="-79628" y="4557255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1953" y="29344"/>
            <a:ext cx="7956376" cy="292494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4066318" y="1517514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5</a:t>
            </a:r>
          </a:p>
        </p:txBody>
      </p:sp>
      <p:sp>
        <p:nvSpPr>
          <p:cNvPr id="7" name="Rectangle 6"/>
          <p:cNvSpPr/>
          <p:nvPr/>
        </p:nvSpPr>
        <p:spPr>
          <a:xfrm>
            <a:off x="1379761" y="2469540"/>
            <a:ext cx="684076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000" b="1">
                <a:solidFill>
                  <a:srgbClr val="FF0000"/>
                </a:solidFill>
                <a:latin typeface="Times New Roman"/>
                <a:ea typeface="Times New Roman"/>
              </a:rPr>
              <a:t>HỌC HÁT BÀI:  CON CHIM CHÍCH CHÒE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AU" b="1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                                          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89648" y="3356992"/>
            <a:ext cx="5454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              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bài Bắc kim thang-dân ca nam bộ</a:t>
            </a:r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Lời mới: Việt Anh                                                                                                                                                   </a:t>
            </a:r>
            <a:endParaRPr lang="en-US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37" y="706335"/>
            <a:ext cx="1168407" cy="1168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9" y="6203212"/>
            <a:ext cx="383908" cy="3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53867" y="256683"/>
            <a:ext cx="19053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lvl="0"/>
            <a:r>
              <a:rPr lang="en-US" sz="2400" b="1" dirty="0">
                <a:solidFill>
                  <a:srgbClr val="002060"/>
                </a:solidFill>
                <a:latin typeface="Times New Roman"/>
                <a:ea typeface="Arial"/>
              </a:rPr>
              <a:t>KHÁM 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Arial"/>
              </a:rPr>
              <a:t>PHÁ</a:t>
            </a:r>
          </a:p>
          <a:p>
            <a:pPr marL="3810" lvl="0"/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4098" name="Picture 2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6192689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26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51920" y="-15748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solidFill>
                  <a:srgbClr val="FF0000"/>
                </a:solidFill>
              </a:rPr>
              <a:t>Hát</a:t>
            </a:r>
            <a:r>
              <a:rPr lang="en-US" sz="4800">
                <a:solidFill>
                  <a:srgbClr val="FF0000"/>
                </a:solidFill>
              </a:rPr>
              <a:t> </a:t>
            </a:r>
            <a:r>
              <a:rPr lang="en-US" sz="4800" err="1">
                <a:solidFill>
                  <a:srgbClr val="FF0000"/>
                </a:solidFill>
              </a:rPr>
              <a:t>mẫu</a:t>
            </a:r>
            <a:endParaRPr lang="en-US" sz="4800">
              <a:solidFill>
                <a:srgbClr val="FF0000"/>
              </a:solidFill>
            </a:endParaRPr>
          </a:p>
        </p:txBody>
      </p:sp>
      <p:pic>
        <p:nvPicPr>
          <p:cNvPr id="3" name="NGHE MAU CON CHIM CHICH CHO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506" y="-31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9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576" y="3284984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4384" y="14213"/>
            <a:ext cx="8408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1: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Có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con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...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là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chích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choè</a:t>
            </a: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/>
            </a:r>
            <a:b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</a:b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2: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Trưa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nắng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hè</a:t>
            </a: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…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mà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đến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trường</a:t>
            </a: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/>
            </a:r>
            <a:b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</a:b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3: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Ấy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thế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mà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...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không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chịu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đội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mũ</a:t>
            </a: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/>
            </a:r>
            <a:b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</a:b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4: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Tối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đến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mới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...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về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nhà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nằm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rên</a:t>
            </a: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/>
            </a:r>
            <a:b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</a:b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5: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Ôi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ôi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đau</a:t>
            </a: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… </a:t>
            </a:r>
            <a:r>
              <a:rPr lang="en-US" sz="32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quá</a:t>
            </a: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nhức</a:t>
            </a: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cả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đầu</a:t>
            </a:r>
            <a:r>
              <a:rPr lang="en-US" sz="32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/>
            </a:r>
            <a:b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</a:b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6: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Chích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choè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cảm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liền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suốt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ba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ngày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đêm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55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285293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2624" y="40466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err="1">
                <a:solidFill>
                  <a:srgbClr val="002060"/>
                </a:solidFill>
              </a:rPr>
              <a:t>Dạy</a:t>
            </a:r>
            <a:r>
              <a:rPr lang="en-US" sz="7200" b="1">
                <a:solidFill>
                  <a:srgbClr val="002060"/>
                </a:solidFill>
              </a:rPr>
              <a:t> </a:t>
            </a:r>
            <a:r>
              <a:rPr lang="en-US" sz="7200" b="1" err="1">
                <a:solidFill>
                  <a:srgbClr val="002060"/>
                </a:solidFill>
              </a:rPr>
              <a:t>hát</a:t>
            </a:r>
            <a:endParaRPr lang="en-US" sz="7200" b="1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0097" y="4221088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Có con chim là chim chích choè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4178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5225" y="404664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3608" y="2765196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Trưa nắng hè mà đi đến trường</a:t>
            </a:r>
            <a:b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419571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2284" y="404664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7664" y="263691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effectLst/>
                <a:latin typeface="Times New Roman"/>
                <a:ea typeface="Calibri"/>
              </a:rPr>
              <a:t>Có con chim... là chim chích choè. Trưa nắng hè mà đi đến trường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2921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235</Words>
  <Application>Microsoft Office PowerPoint</Application>
  <PresentationFormat>On-screen Show (4:3)</PresentationFormat>
  <Paragraphs>38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MAIHUNG</cp:lastModifiedBy>
  <cp:revision>80</cp:revision>
  <dcterms:created xsi:type="dcterms:W3CDTF">2021-06-17T04:40:15Z</dcterms:created>
  <dcterms:modified xsi:type="dcterms:W3CDTF">2025-04-21T13:56:00Z</dcterms:modified>
</cp:coreProperties>
</file>