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327" r:id="rId2"/>
    <p:sldId id="439" r:id="rId3"/>
    <p:sldId id="427" r:id="rId4"/>
    <p:sldId id="428" r:id="rId5"/>
    <p:sldId id="426" r:id="rId6"/>
  </p:sldIdLst>
  <p:sldSz cx="16276638" cy="9144000"/>
  <p:notesSz cx="6858000" cy="9144000"/>
  <p:custDataLst>
    <p:tags r:id="rId8"/>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000FF"/>
    <a:srgbClr val="FF0000"/>
    <a:srgbClr val="FF0066"/>
    <a:srgbClr val="FF7C80"/>
    <a:srgbClr val="FF6600"/>
    <a:srgbClr val="6600CC"/>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876" autoAdjust="0"/>
    <p:restoredTop sz="94660"/>
  </p:normalViewPr>
  <p:slideViewPr>
    <p:cSldViewPr>
      <p:cViewPr varScale="1">
        <p:scale>
          <a:sx n="90" d="100"/>
          <a:sy n="90" d="100"/>
        </p:scale>
        <p:origin x="132" y="258"/>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smtClean="0"/>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smtClean="0"/>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smtClean="0"/>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smtClean="0"/>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smtClean="0"/>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smtClean="0"/>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smtClean="0"/>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smtClean="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image" Target="../media/image3.png"/><Relationship Id="rId7" Type="http://schemas.openxmlformats.org/officeDocument/2006/relationships/image" Target="../media/image7.gif"/><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gif"/><Relationship Id="rId5" Type="http://schemas.openxmlformats.org/officeDocument/2006/relationships/image" Target="../media/image5.wmf"/><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Text Box 3"/>
          <p:cNvSpPr txBox="1">
            <a:spLocks noChangeArrowheads="1"/>
          </p:cNvSpPr>
          <p:nvPr/>
        </p:nvSpPr>
        <p:spPr bwMode="auto">
          <a:xfrm>
            <a:off x="3197197" y="723901"/>
            <a:ext cx="10037260" cy="68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3500" b="1">
                <a:solidFill>
                  <a:srgbClr val="FF0066"/>
                </a:solidFill>
                <a:latin typeface="Times New Roman" pitchFamily="18" charset="0"/>
              </a:rPr>
              <a:t>TRƯỜNG TIỂU </a:t>
            </a:r>
            <a:r>
              <a:rPr lang="en-US" altLang="en-US" sz="3500" b="1" smtClean="0">
                <a:solidFill>
                  <a:srgbClr val="FF0066"/>
                </a:solidFill>
                <a:latin typeface="Times New Roman" pitchFamily="18" charset="0"/>
              </a:rPr>
              <a:t>HỌC HÒA NGHĨA</a:t>
            </a:r>
            <a:endParaRPr lang="en-US" altLang="en-US" sz="3500" b="1">
              <a:solidFill>
                <a:srgbClr val="FF0066"/>
              </a:solidFill>
              <a:latin typeface="Times New Roman" pitchFamily="18" charset="0"/>
            </a:endParaRPr>
          </a:p>
        </p:txBody>
      </p:sp>
      <p:pic>
        <p:nvPicPr>
          <p:cNvPr id="2051"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8677" y="5443538"/>
            <a:ext cx="2034580" cy="264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7" name="Text Box 14"/>
          <p:cNvSpPr txBox="1">
            <a:spLocks noChangeArrowheads="1"/>
          </p:cNvSpPr>
          <p:nvPr/>
        </p:nvSpPr>
        <p:spPr bwMode="auto">
          <a:xfrm>
            <a:off x="1145856" y="3870025"/>
            <a:ext cx="12279703" cy="1822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Tiếng</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Việt</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lớp</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3B</a:t>
            </a:r>
          </a:p>
          <a:p>
            <a:pPr algn="ctr" eaLnBrk="1" hangingPunct="1">
              <a:spcBef>
                <a:spcPts val="1800"/>
              </a:spcBef>
              <a:defRPr/>
            </a:pPr>
            <a:r>
              <a:rPr lang="en-US" sz="54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23: HAI </a:t>
            </a:r>
            <a:r>
              <a:rPr lang="en-US" sz="54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a:t>
            </a:r>
            <a:r>
              <a:rPr lang="en-US" sz="54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54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TRƯNG</a:t>
            </a:r>
            <a:r>
              <a:rPr lang="en-US" sz="54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(T1)</a:t>
            </a:r>
            <a:endParaRPr lang="en-US" sz="5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059" name="Text Box 17"/>
          <p:cNvSpPr txBox="1">
            <a:spLocks noChangeArrowheads="1"/>
          </p:cNvSpPr>
          <p:nvPr/>
        </p:nvSpPr>
        <p:spPr bwMode="auto">
          <a:xfrm>
            <a:off x="2480250" y="2057400"/>
            <a:ext cx="11471154" cy="1992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CHÀO MỪNG QUÝ THẦY </a:t>
            </a:r>
            <a:r>
              <a:rPr lang="en-US" sz="6000" b="1" smtClean="0">
                <a:solidFill>
                  <a:srgbClr val="0000CC"/>
                </a:solidFill>
                <a:effectLst>
                  <a:outerShdw blurRad="38100" dist="38100" dir="2700000" algn="tl">
                    <a:srgbClr val="000000">
                      <a:alpha val="43137"/>
                    </a:srgbClr>
                  </a:outerShdw>
                </a:effectLst>
                <a:latin typeface="Times New Roman" pitchFamily="18" charset="0"/>
              </a:rPr>
              <a:t>CÔ</a:t>
            </a:r>
          </a:p>
          <a:p>
            <a:pPr algn="ctr" eaLnBrk="1" hangingPunct="1">
              <a:spcBef>
                <a:spcPts val="0"/>
              </a:spcBef>
              <a:defRPr/>
            </a:pPr>
            <a:r>
              <a:rPr lang="en-US" sz="6000" b="1" smtClean="0">
                <a:solidFill>
                  <a:srgbClr val="0000CC"/>
                </a:solidFill>
                <a:effectLst>
                  <a:outerShdw blurRad="38100" dist="38100" dir="2700000" algn="tl">
                    <a:srgbClr val="000000">
                      <a:alpha val="43137"/>
                    </a:srgbClr>
                  </a:outerShdw>
                </a:effectLst>
                <a:latin typeface="Times New Roman" pitchFamily="18" charset="0"/>
              </a:rPr>
              <a:t>VỀ </a:t>
            </a:r>
            <a:r>
              <a:rPr lang="en-US" sz="6000" b="1">
                <a:solidFill>
                  <a:srgbClr val="0000CC"/>
                </a:solidFill>
                <a:effectLst>
                  <a:outerShdw blurRad="38100" dist="38100" dir="2700000" algn="tl">
                    <a:srgbClr val="000000">
                      <a:alpha val="43137"/>
                    </a:srgbClr>
                  </a:outerShdw>
                </a:effectLst>
                <a:latin typeface="Times New Roman" pitchFamily="18" charset="0"/>
              </a:rPr>
              <a:t>DỰ GIỜ THĂM </a:t>
            </a:r>
            <a:r>
              <a:rPr lang="en-US" sz="6000" b="1" smtClean="0">
                <a:solidFill>
                  <a:srgbClr val="0000CC"/>
                </a:solidFill>
                <a:effectLst>
                  <a:outerShdw blurRad="38100" dist="38100" dir="2700000" algn="tl">
                    <a:srgbClr val="000000">
                      <a:alpha val="43137"/>
                    </a:srgbClr>
                  </a:outerShdw>
                </a:effectLst>
                <a:latin typeface="Times New Roman" pitchFamily="18" charset="0"/>
              </a:rPr>
              <a:t>LỚP 3</a:t>
            </a:r>
            <a:endParaRPr lang="en-US" sz="6000" b="1">
              <a:solidFill>
                <a:srgbClr val="0000CC"/>
              </a:solidFill>
              <a:effectLst>
                <a:outerShdw blurRad="38100" dist="38100" dir="2700000" algn="tl">
                  <a:srgbClr val="000000">
                    <a:alpha val="43137"/>
                  </a:srgbClr>
                </a:outerShdw>
              </a:effectLst>
              <a:latin typeface="Times New Roman" pitchFamily="18" charset="0"/>
            </a:endParaRPr>
          </a:p>
        </p:txBody>
      </p:sp>
      <p:sp>
        <p:nvSpPr>
          <p:cNvPr id="2054" name="Text Box 18"/>
          <p:cNvSpPr txBox="1">
            <a:spLocks noChangeArrowheads="1"/>
          </p:cNvSpPr>
          <p:nvPr/>
        </p:nvSpPr>
        <p:spPr bwMode="auto">
          <a:xfrm>
            <a:off x="2557757" y="7200900"/>
            <a:ext cx="5974560" cy="5144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a:solidFill>
                  <a:srgbClr val="FF0066"/>
                </a:solidFill>
                <a:latin typeface="Times New Roman" pitchFamily="18" charset="0"/>
              </a:rPr>
              <a:t>Giáo viên</a:t>
            </a:r>
            <a:r>
              <a:rPr lang="en-US" altLang="en-US" sz="2400" b="1" i="1" smtClean="0">
                <a:solidFill>
                  <a:srgbClr val="FF0066"/>
                </a:solidFill>
                <a:latin typeface="Times New Roman" pitchFamily="18" charset="0"/>
              </a:rPr>
              <a:t>: Bùi Thị Thúy Nhung</a:t>
            </a:r>
            <a:endParaRPr lang="en-US" altLang="en-US" sz="2400" b="1" i="1">
              <a:solidFill>
                <a:srgbClr val="FF0066"/>
              </a:solidFill>
              <a:latin typeface="Times New Roman" pitchFamily="18" charset="0"/>
            </a:endParaRPr>
          </a:p>
        </p:txBody>
      </p:sp>
      <p:pic>
        <p:nvPicPr>
          <p:cNvPr id="2055" name="Picture 22" descr="bd2131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40079" y="6229986"/>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flipV="1">
            <a:off x="1112658" y="331495"/>
            <a:ext cx="2081213" cy="266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a:off x="13122398" y="413107"/>
            <a:ext cx="2089150" cy="249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p:nvCxnSpPr>
        <p:spPr>
          <a:xfrm flipV="1">
            <a:off x="5407784" y="1447800"/>
            <a:ext cx="5985862"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pic>
        <p:nvPicPr>
          <p:cNvPr id="3" name="Picture 7" descr="BƯỚM 58"/>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9961410">
            <a:off x="13131113" y="984250"/>
            <a:ext cx="1474263" cy="192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8" descr="animal-14[1]"/>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417220" flipH="1">
            <a:off x="2549684" y="5964239"/>
            <a:ext cx="1416132" cy="1030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5" descr="POINSET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238632" y="5111880"/>
            <a:ext cx="4334745" cy="3092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2059"/>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2059"/>
                                        </p:tgtEl>
                                        <p:attrNameLst>
                                          <p:attrName>style.color</p:attrName>
                                        </p:attrNameLst>
                                      </p:cBhvr>
                                      <p:by>
                                        <p:hsl h="7200000" s="0" l="0"/>
                                      </p:by>
                                    </p:animClr>
                                    <p:animClr clrSpc="hsl" dir="cw">
                                      <p:cBhvr>
                                        <p:cTn id="9" dur="2000" fill="hold"/>
                                        <p:tgtEl>
                                          <p:spTgt spid="2059"/>
                                        </p:tgtEl>
                                        <p:attrNameLst>
                                          <p:attrName>fillcolor</p:attrName>
                                        </p:attrNameLst>
                                      </p:cBhvr>
                                      <p:by>
                                        <p:hsl h="7200000" s="0" l="0"/>
                                      </p:by>
                                    </p:animClr>
                                    <p:animClr clrSpc="hsl" dir="cw">
                                      <p:cBhvr>
                                        <p:cTn id="10" dur="2000" fill="hold"/>
                                        <p:tgtEl>
                                          <p:spTgt spid="2059"/>
                                        </p:tgtEl>
                                        <p:attrNameLst>
                                          <p:attrName>stroke.color</p:attrName>
                                        </p:attrNameLst>
                                      </p:cBhvr>
                                      <p:by>
                                        <p:hsl h="7200000" s="0" l="0"/>
                                      </p:by>
                                    </p:animClr>
                                    <p:set>
                                      <p:cBhvr>
                                        <p:cTn id="11" dur="2000" fill="hold"/>
                                        <p:tgtEl>
                                          <p:spTgt spid="205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9" grpId="0"/>
      <p:bldP spid="2059"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Giải bài 23 Hai Bà Trư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6919" y="457200"/>
            <a:ext cx="14706600" cy="838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2843973"/>
      </p:ext>
    </p:extLst>
  </p:cSld>
  <p:clrMapOvr>
    <a:masterClrMapping/>
  </p:clrMapOvr>
  <p:transition spd="slow">
    <p:split orient="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p:cNvSpPr txBox="1"/>
          <p:nvPr/>
        </p:nvSpPr>
        <p:spPr>
          <a:xfrm>
            <a:off x="4617134" y="149573"/>
            <a:ext cx="184731" cy="646331"/>
          </a:xfrm>
          <a:prstGeom prst="rect">
            <a:avLst/>
          </a:prstGeom>
          <a:noFill/>
        </p:spPr>
        <p:txBody>
          <a:bodyPr wrap="none" rtlCol="0">
            <a:spAutoFit/>
          </a:bodyPr>
          <a:lstStyle/>
          <a:p>
            <a:endParaRPr lang="en-US" sz="3600" dirty="0">
              <a:solidFill>
                <a:srgbClr val="0000CC"/>
              </a:solidFill>
              <a:latin typeface="Times New Roman" pitchFamily="18" charset="0"/>
              <a:cs typeface="Times New Roman" pitchFamily="18" charset="0"/>
            </a:endParaRPr>
          </a:p>
        </p:txBody>
      </p:sp>
      <p:sp>
        <p:nvSpPr>
          <p:cNvPr id="3" name="Rectangle 2"/>
          <p:cNvSpPr/>
          <p:nvPr/>
        </p:nvSpPr>
        <p:spPr>
          <a:xfrm>
            <a:off x="1493838" y="2514600"/>
            <a:ext cx="13578681" cy="3170099"/>
          </a:xfrm>
          <a:prstGeom prst="rect">
            <a:avLst/>
          </a:prstGeom>
        </p:spPr>
        <p:txBody>
          <a:bodyPr wrap="square">
            <a:spAutoFit/>
          </a:bodyPr>
          <a:lstStyle/>
          <a:p>
            <a:r>
              <a:rPr lang="en-US" sz="4000" b="1" dirty="0">
                <a:solidFill>
                  <a:srgbClr val="0000CC"/>
                </a:solidFill>
                <a:latin typeface="Times New Roman" pitchFamily="18" charset="0"/>
                <a:cs typeface="Times New Roman" pitchFamily="18" charset="0"/>
              </a:rPr>
              <a:t>+ </a:t>
            </a:r>
            <a:r>
              <a:rPr lang="en-US" sz="4000" b="1" dirty="0" err="1">
                <a:solidFill>
                  <a:srgbClr val="0000CC"/>
                </a:solidFill>
                <a:latin typeface="Times New Roman" pitchFamily="18" charset="0"/>
                <a:cs typeface="Times New Roman" pitchFamily="18" charset="0"/>
              </a:rPr>
              <a:t>Đoạn</a:t>
            </a:r>
            <a:r>
              <a:rPr lang="en-US" sz="4000" b="1" dirty="0">
                <a:solidFill>
                  <a:srgbClr val="0000CC"/>
                </a:solidFill>
                <a:latin typeface="Times New Roman" pitchFamily="18" charset="0"/>
                <a:cs typeface="Times New Roman" pitchFamily="18" charset="0"/>
              </a:rPr>
              <a:t> 1: </a:t>
            </a:r>
            <a:r>
              <a:rPr lang="en-US" sz="4000" b="1" dirty="0" err="1">
                <a:solidFill>
                  <a:srgbClr val="0000CC"/>
                </a:solidFill>
                <a:latin typeface="Times New Roman" pitchFamily="18" charset="0"/>
                <a:cs typeface="Times New Roman" pitchFamily="18" charset="0"/>
              </a:rPr>
              <a:t>Từ</a:t>
            </a:r>
            <a:r>
              <a:rPr lang="en-US" sz="4000" b="1" dirty="0">
                <a:solidFill>
                  <a:srgbClr val="0000CC"/>
                </a:solidFill>
                <a:latin typeface="Times New Roman" pitchFamily="18" charset="0"/>
                <a:cs typeface="Times New Roman" pitchFamily="18" charset="0"/>
              </a:rPr>
              <a:t> </a:t>
            </a:r>
            <a:r>
              <a:rPr lang="en-US" sz="4000" b="1" dirty="0" err="1">
                <a:solidFill>
                  <a:srgbClr val="0000CC"/>
                </a:solidFill>
                <a:latin typeface="Times New Roman" pitchFamily="18" charset="0"/>
                <a:cs typeface="Times New Roman" pitchFamily="18" charset="0"/>
              </a:rPr>
              <a:t>đầu</a:t>
            </a:r>
            <a:r>
              <a:rPr lang="en-US" sz="4000" b="1" dirty="0">
                <a:solidFill>
                  <a:srgbClr val="0000CC"/>
                </a:solidFill>
                <a:latin typeface="Times New Roman" pitchFamily="18" charset="0"/>
                <a:cs typeface="Times New Roman" pitchFamily="18" charset="0"/>
              </a:rPr>
              <a:t> </a:t>
            </a:r>
            <a:r>
              <a:rPr lang="en-US" sz="4000" b="1" dirty="0" err="1">
                <a:solidFill>
                  <a:srgbClr val="0000CC"/>
                </a:solidFill>
                <a:latin typeface="Times New Roman" pitchFamily="18" charset="0"/>
                <a:cs typeface="Times New Roman" pitchFamily="18" charset="0"/>
              </a:rPr>
              <a:t>đến</a:t>
            </a:r>
            <a:r>
              <a:rPr lang="en-US" sz="4000" b="1" dirty="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quân</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xâm</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lược</a:t>
            </a:r>
            <a:r>
              <a:rPr lang="en-US" sz="4000" b="1" dirty="0" smtClean="0">
                <a:solidFill>
                  <a:srgbClr val="0000CC"/>
                </a:solidFill>
                <a:latin typeface="Times New Roman" pitchFamily="18" charset="0"/>
                <a:cs typeface="Times New Roman" pitchFamily="18" charset="0"/>
              </a:rPr>
              <a:t>.</a:t>
            </a:r>
            <a:endParaRPr lang="en-US" sz="4000" b="1" dirty="0">
              <a:solidFill>
                <a:srgbClr val="0000CC"/>
              </a:solidFill>
              <a:latin typeface="Times New Roman" pitchFamily="18" charset="0"/>
              <a:cs typeface="Times New Roman" pitchFamily="18" charset="0"/>
            </a:endParaRPr>
          </a:p>
          <a:p>
            <a:r>
              <a:rPr lang="en-US" sz="4000" b="1" dirty="0">
                <a:solidFill>
                  <a:srgbClr val="0000CC"/>
                </a:solidFill>
                <a:latin typeface="Times New Roman" pitchFamily="18" charset="0"/>
                <a:cs typeface="Times New Roman" pitchFamily="18" charset="0"/>
              </a:rPr>
              <a:t>+ </a:t>
            </a:r>
            <a:r>
              <a:rPr lang="en-US" sz="4000" b="1" dirty="0" err="1">
                <a:solidFill>
                  <a:srgbClr val="0000CC"/>
                </a:solidFill>
                <a:latin typeface="Times New Roman" pitchFamily="18" charset="0"/>
                <a:cs typeface="Times New Roman" pitchFamily="18" charset="0"/>
              </a:rPr>
              <a:t>Đoạn</a:t>
            </a:r>
            <a:r>
              <a:rPr lang="en-US" sz="4000" b="1" dirty="0">
                <a:solidFill>
                  <a:srgbClr val="0000CC"/>
                </a:solidFill>
                <a:latin typeface="Times New Roman" pitchFamily="18" charset="0"/>
                <a:cs typeface="Times New Roman" pitchFamily="18" charset="0"/>
              </a:rPr>
              <a:t> 2: </a:t>
            </a:r>
            <a:r>
              <a:rPr lang="en-US" sz="4000" b="1" dirty="0" err="1">
                <a:solidFill>
                  <a:srgbClr val="0000CC"/>
                </a:solidFill>
                <a:latin typeface="Times New Roman" pitchFamily="18" charset="0"/>
                <a:cs typeface="Times New Roman" pitchFamily="18" charset="0"/>
              </a:rPr>
              <a:t>Tiếp</a:t>
            </a:r>
            <a:r>
              <a:rPr lang="en-US" sz="4000" b="1" dirty="0">
                <a:solidFill>
                  <a:srgbClr val="0000CC"/>
                </a:solidFill>
                <a:latin typeface="Times New Roman" pitchFamily="18" charset="0"/>
                <a:cs typeface="Times New Roman" pitchFamily="18" charset="0"/>
              </a:rPr>
              <a:t> </a:t>
            </a:r>
            <a:r>
              <a:rPr lang="en-US" sz="4000" b="1" dirty="0" err="1">
                <a:solidFill>
                  <a:srgbClr val="0000CC"/>
                </a:solidFill>
                <a:latin typeface="Times New Roman" pitchFamily="18" charset="0"/>
                <a:cs typeface="Times New Roman" pitchFamily="18" charset="0"/>
              </a:rPr>
              <a:t>theo</a:t>
            </a:r>
            <a:r>
              <a:rPr lang="en-US" sz="4000" b="1" dirty="0">
                <a:solidFill>
                  <a:srgbClr val="0000CC"/>
                </a:solidFill>
                <a:latin typeface="Times New Roman" pitchFamily="18" charset="0"/>
                <a:cs typeface="Times New Roman" pitchFamily="18" charset="0"/>
              </a:rPr>
              <a:t> </a:t>
            </a:r>
            <a:r>
              <a:rPr lang="en-US" sz="4000" b="1" dirty="0" err="1">
                <a:solidFill>
                  <a:srgbClr val="0000CC"/>
                </a:solidFill>
                <a:latin typeface="Times New Roman" pitchFamily="18" charset="0"/>
                <a:cs typeface="Times New Roman" pitchFamily="18" charset="0"/>
              </a:rPr>
              <a:t>cho</a:t>
            </a:r>
            <a:r>
              <a:rPr lang="en-US" sz="4000" b="1" dirty="0">
                <a:solidFill>
                  <a:srgbClr val="0000CC"/>
                </a:solidFill>
                <a:latin typeface="Times New Roman" pitchFamily="18" charset="0"/>
                <a:cs typeface="Times New Roman" pitchFamily="18" charset="0"/>
              </a:rPr>
              <a:t> </a:t>
            </a:r>
            <a:r>
              <a:rPr lang="en-US" sz="4000" b="1" dirty="0" err="1">
                <a:solidFill>
                  <a:srgbClr val="0000CC"/>
                </a:solidFill>
                <a:latin typeface="Times New Roman" pitchFamily="18" charset="0"/>
                <a:cs typeface="Times New Roman" pitchFamily="18" charset="0"/>
              </a:rPr>
              <a:t>đến</a:t>
            </a:r>
            <a:r>
              <a:rPr lang="en-US" sz="4000" b="1" dirty="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giết</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chết</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Thi</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Sách</a:t>
            </a:r>
            <a:r>
              <a:rPr lang="en-US" sz="4000" b="1" dirty="0" smtClean="0">
                <a:solidFill>
                  <a:srgbClr val="0000CC"/>
                </a:solidFill>
                <a:latin typeface="Times New Roman" pitchFamily="18" charset="0"/>
                <a:cs typeface="Times New Roman" pitchFamily="18" charset="0"/>
              </a:rPr>
              <a:t>.</a:t>
            </a:r>
            <a:endParaRPr lang="en-US" sz="4000" b="1" dirty="0">
              <a:solidFill>
                <a:srgbClr val="0000CC"/>
              </a:solidFill>
              <a:latin typeface="Times New Roman" pitchFamily="18" charset="0"/>
              <a:cs typeface="Times New Roman" pitchFamily="18" charset="0"/>
            </a:endParaRPr>
          </a:p>
          <a:p>
            <a:r>
              <a:rPr lang="en-US" sz="4000" b="1" dirty="0">
                <a:solidFill>
                  <a:srgbClr val="0000CC"/>
                </a:solidFill>
                <a:latin typeface="Times New Roman" pitchFamily="18" charset="0"/>
                <a:cs typeface="Times New Roman" pitchFamily="18" charset="0"/>
              </a:rPr>
              <a:t>+ </a:t>
            </a:r>
            <a:r>
              <a:rPr lang="en-US" sz="4000" b="1" dirty="0" err="1">
                <a:solidFill>
                  <a:srgbClr val="0000CC"/>
                </a:solidFill>
                <a:latin typeface="Times New Roman" pitchFamily="18" charset="0"/>
                <a:cs typeface="Times New Roman" pitchFamily="18" charset="0"/>
              </a:rPr>
              <a:t>Đoạn</a:t>
            </a:r>
            <a:r>
              <a:rPr lang="en-US" sz="4000" b="1" dirty="0">
                <a:solidFill>
                  <a:srgbClr val="0000CC"/>
                </a:solidFill>
                <a:latin typeface="Times New Roman" pitchFamily="18" charset="0"/>
                <a:cs typeface="Times New Roman" pitchFamily="18" charset="0"/>
              </a:rPr>
              <a:t> </a:t>
            </a:r>
            <a:r>
              <a:rPr lang="en-US" sz="4000" b="1" dirty="0" smtClean="0">
                <a:solidFill>
                  <a:srgbClr val="0000CC"/>
                </a:solidFill>
                <a:latin typeface="Times New Roman" pitchFamily="18" charset="0"/>
                <a:cs typeface="Times New Roman" pitchFamily="18" charset="0"/>
              </a:rPr>
              <a:t>3: </a:t>
            </a:r>
            <a:r>
              <a:rPr lang="en-US" sz="4000" b="1" dirty="0" err="1">
                <a:solidFill>
                  <a:srgbClr val="0000CC"/>
                </a:solidFill>
                <a:latin typeface="Times New Roman" pitchFamily="18" charset="0"/>
                <a:cs typeface="Times New Roman" pitchFamily="18" charset="0"/>
              </a:rPr>
              <a:t>Tiếp</a:t>
            </a:r>
            <a:r>
              <a:rPr lang="en-US" sz="4000" b="1" dirty="0">
                <a:solidFill>
                  <a:srgbClr val="0000CC"/>
                </a:solidFill>
                <a:latin typeface="Times New Roman" pitchFamily="18" charset="0"/>
                <a:cs typeface="Times New Roman" pitchFamily="18" charset="0"/>
              </a:rPr>
              <a:t> </a:t>
            </a:r>
            <a:r>
              <a:rPr lang="en-US" sz="4000" b="1" dirty="0" err="1">
                <a:solidFill>
                  <a:srgbClr val="0000CC"/>
                </a:solidFill>
                <a:latin typeface="Times New Roman" pitchFamily="18" charset="0"/>
                <a:cs typeface="Times New Roman" pitchFamily="18" charset="0"/>
              </a:rPr>
              <a:t>theo</a:t>
            </a:r>
            <a:r>
              <a:rPr lang="en-US" sz="4000" b="1" dirty="0">
                <a:solidFill>
                  <a:srgbClr val="0000CC"/>
                </a:solidFill>
                <a:latin typeface="Times New Roman" pitchFamily="18" charset="0"/>
                <a:cs typeface="Times New Roman" pitchFamily="18" charset="0"/>
              </a:rPr>
              <a:t> </a:t>
            </a:r>
            <a:r>
              <a:rPr lang="en-US" sz="4000" b="1" dirty="0" err="1">
                <a:solidFill>
                  <a:srgbClr val="0000CC"/>
                </a:solidFill>
                <a:latin typeface="Times New Roman" pitchFamily="18" charset="0"/>
                <a:cs typeface="Times New Roman" pitchFamily="18" charset="0"/>
              </a:rPr>
              <a:t>cho</a:t>
            </a:r>
            <a:r>
              <a:rPr lang="en-US" sz="4000" b="1" dirty="0">
                <a:solidFill>
                  <a:srgbClr val="0000CC"/>
                </a:solidFill>
                <a:latin typeface="Times New Roman" pitchFamily="18" charset="0"/>
                <a:cs typeface="Times New Roman" pitchFamily="18" charset="0"/>
              </a:rPr>
              <a:t> </a:t>
            </a:r>
            <a:r>
              <a:rPr lang="en-US" sz="4000" b="1" dirty="0" err="1">
                <a:solidFill>
                  <a:srgbClr val="0000CC"/>
                </a:solidFill>
                <a:latin typeface="Times New Roman" pitchFamily="18" charset="0"/>
                <a:cs typeface="Times New Roman" pitchFamily="18" charset="0"/>
              </a:rPr>
              <a:t>đến</a:t>
            </a:r>
            <a:r>
              <a:rPr lang="en-US" sz="4000" b="1" dirty="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kinh</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hồn</a:t>
            </a:r>
            <a:r>
              <a:rPr lang="en-US" sz="4000" b="1" dirty="0" smtClean="0">
                <a:solidFill>
                  <a:srgbClr val="0000CC"/>
                </a:solidFill>
                <a:latin typeface="Times New Roman" pitchFamily="18" charset="0"/>
                <a:cs typeface="Times New Roman" pitchFamily="18" charset="0"/>
              </a:rPr>
              <a:t>.</a:t>
            </a:r>
            <a:endParaRPr lang="en-US" sz="4000" b="1" dirty="0">
              <a:solidFill>
                <a:srgbClr val="0000CC"/>
              </a:solidFill>
              <a:latin typeface="Times New Roman" pitchFamily="18" charset="0"/>
              <a:cs typeface="Times New Roman" pitchFamily="18" charset="0"/>
            </a:endParaRPr>
          </a:p>
          <a:p>
            <a:r>
              <a:rPr lang="en-US" sz="4000" b="1" dirty="0">
                <a:solidFill>
                  <a:srgbClr val="0000CC"/>
                </a:solidFill>
                <a:latin typeface="Times New Roman" pitchFamily="18" charset="0"/>
                <a:cs typeface="Times New Roman" pitchFamily="18" charset="0"/>
              </a:rPr>
              <a:t>+ </a:t>
            </a:r>
            <a:r>
              <a:rPr lang="en-US" sz="4000" b="1" dirty="0" err="1">
                <a:solidFill>
                  <a:srgbClr val="0000CC"/>
                </a:solidFill>
                <a:latin typeface="Times New Roman" pitchFamily="18" charset="0"/>
                <a:cs typeface="Times New Roman" pitchFamily="18" charset="0"/>
              </a:rPr>
              <a:t>Đoạn</a:t>
            </a:r>
            <a:r>
              <a:rPr lang="en-US" sz="4000" b="1" dirty="0">
                <a:solidFill>
                  <a:srgbClr val="0000CC"/>
                </a:solidFill>
                <a:latin typeface="Times New Roman" pitchFamily="18" charset="0"/>
                <a:cs typeface="Times New Roman" pitchFamily="18" charset="0"/>
              </a:rPr>
              <a:t> </a:t>
            </a:r>
            <a:r>
              <a:rPr lang="en-US" sz="4000" b="1" dirty="0" smtClean="0">
                <a:solidFill>
                  <a:srgbClr val="0000CC"/>
                </a:solidFill>
                <a:latin typeface="Times New Roman" pitchFamily="18" charset="0"/>
                <a:cs typeface="Times New Roman" pitchFamily="18" charset="0"/>
              </a:rPr>
              <a:t>4: </a:t>
            </a:r>
            <a:r>
              <a:rPr lang="en-US" sz="4000" b="1" dirty="0" err="1">
                <a:solidFill>
                  <a:srgbClr val="0000CC"/>
                </a:solidFill>
                <a:latin typeface="Times New Roman" pitchFamily="18" charset="0"/>
                <a:cs typeface="Times New Roman" pitchFamily="18" charset="0"/>
              </a:rPr>
              <a:t>Tiếp</a:t>
            </a:r>
            <a:r>
              <a:rPr lang="en-US" sz="4000" b="1" dirty="0">
                <a:solidFill>
                  <a:srgbClr val="0000CC"/>
                </a:solidFill>
                <a:latin typeface="Times New Roman" pitchFamily="18" charset="0"/>
                <a:cs typeface="Times New Roman" pitchFamily="18" charset="0"/>
              </a:rPr>
              <a:t> </a:t>
            </a:r>
            <a:r>
              <a:rPr lang="en-US" sz="4000" b="1" dirty="0" err="1">
                <a:solidFill>
                  <a:srgbClr val="0000CC"/>
                </a:solidFill>
                <a:latin typeface="Times New Roman" pitchFamily="18" charset="0"/>
                <a:cs typeface="Times New Roman" pitchFamily="18" charset="0"/>
              </a:rPr>
              <a:t>theo</a:t>
            </a:r>
            <a:r>
              <a:rPr lang="en-US" sz="4000" b="1" dirty="0">
                <a:solidFill>
                  <a:srgbClr val="0000CC"/>
                </a:solidFill>
                <a:latin typeface="Times New Roman" pitchFamily="18" charset="0"/>
                <a:cs typeface="Times New Roman" pitchFamily="18" charset="0"/>
              </a:rPr>
              <a:t> </a:t>
            </a:r>
            <a:r>
              <a:rPr lang="en-US" sz="4000" b="1" dirty="0" err="1">
                <a:solidFill>
                  <a:srgbClr val="0000CC"/>
                </a:solidFill>
                <a:latin typeface="Times New Roman" pitchFamily="18" charset="0"/>
                <a:cs typeface="Times New Roman" pitchFamily="18" charset="0"/>
              </a:rPr>
              <a:t>cho</a:t>
            </a:r>
            <a:r>
              <a:rPr lang="en-US" sz="4000" b="1" dirty="0">
                <a:solidFill>
                  <a:srgbClr val="0000CC"/>
                </a:solidFill>
                <a:latin typeface="Times New Roman" pitchFamily="18" charset="0"/>
                <a:cs typeface="Times New Roman" pitchFamily="18" charset="0"/>
              </a:rPr>
              <a:t> </a:t>
            </a:r>
            <a:r>
              <a:rPr lang="en-US" sz="4000" b="1" dirty="0" err="1">
                <a:solidFill>
                  <a:srgbClr val="0000CC"/>
                </a:solidFill>
                <a:latin typeface="Times New Roman" pitchFamily="18" charset="0"/>
                <a:cs typeface="Times New Roman" pitchFamily="18" charset="0"/>
              </a:rPr>
              <a:t>đến</a:t>
            </a:r>
            <a:r>
              <a:rPr lang="en-US" sz="4000" b="1" dirty="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đường</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hành</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quân</a:t>
            </a:r>
            <a:r>
              <a:rPr lang="en-US" sz="4000" b="1" dirty="0" smtClean="0">
                <a:solidFill>
                  <a:srgbClr val="0000CC"/>
                </a:solidFill>
                <a:latin typeface="Times New Roman" pitchFamily="18" charset="0"/>
                <a:cs typeface="Times New Roman" pitchFamily="18" charset="0"/>
              </a:rPr>
              <a:t>.</a:t>
            </a:r>
            <a:endParaRPr lang="en-US" sz="4000" b="1" dirty="0">
              <a:solidFill>
                <a:srgbClr val="0000CC"/>
              </a:solidFill>
              <a:latin typeface="Times New Roman" pitchFamily="18" charset="0"/>
              <a:cs typeface="Times New Roman" pitchFamily="18" charset="0"/>
            </a:endParaRPr>
          </a:p>
          <a:p>
            <a:r>
              <a:rPr lang="en-US" sz="4000" b="1" dirty="0" smtClean="0">
                <a:solidFill>
                  <a:srgbClr val="0000CC"/>
                </a:solidFill>
                <a:latin typeface="Times New Roman" pitchFamily="18" charset="0"/>
                <a:cs typeface="Times New Roman" pitchFamily="18" charset="0"/>
              </a:rPr>
              <a:t>+ </a:t>
            </a:r>
            <a:r>
              <a:rPr lang="en-US" sz="4000" b="1" dirty="0" err="1">
                <a:solidFill>
                  <a:srgbClr val="0000CC"/>
                </a:solidFill>
                <a:latin typeface="Times New Roman" pitchFamily="18" charset="0"/>
                <a:cs typeface="Times New Roman" pitchFamily="18" charset="0"/>
              </a:rPr>
              <a:t>Đoạn</a:t>
            </a:r>
            <a:r>
              <a:rPr lang="en-US" sz="4000" b="1" dirty="0">
                <a:solidFill>
                  <a:srgbClr val="0000CC"/>
                </a:solidFill>
                <a:latin typeface="Times New Roman" pitchFamily="18" charset="0"/>
                <a:cs typeface="Times New Roman" pitchFamily="18" charset="0"/>
              </a:rPr>
              <a:t> </a:t>
            </a:r>
            <a:r>
              <a:rPr lang="en-US" sz="4000" b="1" dirty="0" smtClean="0">
                <a:solidFill>
                  <a:srgbClr val="0000CC"/>
                </a:solidFill>
                <a:latin typeface="Times New Roman" pitchFamily="18" charset="0"/>
                <a:cs typeface="Times New Roman" pitchFamily="18" charset="0"/>
              </a:rPr>
              <a:t>5: </a:t>
            </a:r>
            <a:r>
              <a:rPr lang="en-US" sz="4000" b="1" dirty="0" err="1">
                <a:solidFill>
                  <a:srgbClr val="0000CC"/>
                </a:solidFill>
                <a:latin typeface="Times New Roman" pitchFamily="18" charset="0"/>
                <a:cs typeface="Times New Roman" pitchFamily="18" charset="0"/>
              </a:rPr>
              <a:t>Còn</a:t>
            </a:r>
            <a:r>
              <a:rPr lang="en-US" sz="4000" b="1" dirty="0">
                <a:solidFill>
                  <a:srgbClr val="0000CC"/>
                </a:solidFill>
                <a:latin typeface="Times New Roman" pitchFamily="18" charset="0"/>
                <a:cs typeface="Times New Roman" pitchFamily="18" charset="0"/>
              </a:rPr>
              <a:t> </a:t>
            </a:r>
            <a:r>
              <a:rPr lang="en-US" sz="4000" b="1" dirty="0" err="1">
                <a:solidFill>
                  <a:srgbClr val="0000CC"/>
                </a:solidFill>
                <a:latin typeface="Times New Roman" pitchFamily="18" charset="0"/>
                <a:cs typeface="Times New Roman" pitchFamily="18" charset="0"/>
              </a:rPr>
              <a:t>lại</a:t>
            </a:r>
            <a:r>
              <a:rPr lang="en-US" sz="4000" b="1" dirty="0">
                <a:solidFill>
                  <a:srgbClr val="0000CC"/>
                </a:solidFill>
                <a:latin typeface="Times New Roman" pitchFamily="18" charset="0"/>
                <a:cs typeface="Times New Roman" pitchFamily="18" charset="0"/>
              </a:rPr>
              <a:t>.</a:t>
            </a:r>
          </a:p>
        </p:txBody>
      </p:sp>
      <p:sp>
        <p:nvSpPr>
          <p:cNvPr id="23" name="Rectangle 22"/>
          <p:cNvSpPr/>
          <p:nvPr/>
        </p:nvSpPr>
        <p:spPr>
          <a:xfrm>
            <a:off x="1508919" y="1913692"/>
            <a:ext cx="4191000" cy="769441"/>
          </a:xfrm>
          <a:prstGeom prst="rect">
            <a:avLst/>
          </a:prstGeom>
        </p:spPr>
        <p:txBody>
          <a:bodyPr wrap="square">
            <a:spAutoFit/>
          </a:bodyPr>
          <a:lstStyle/>
          <a:p>
            <a:r>
              <a:rPr lang="en-US" sz="4400" b="1" smtClean="0">
                <a:solidFill>
                  <a:srgbClr val="FF0066"/>
                </a:solidFill>
                <a:latin typeface="Times New Roman" pitchFamily="18" charset="0"/>
                <a:cs typeface="Times New Roman" pitchFamily="18" charset="0"/>
              </a:rPr>
              <a:t> Chia đoạn.</a:t>
            </a:r>
            <a:endParaRPr lang="en-US" sz="4400" b="1">
              <a:solidFill>
                <a:srgbClr val="FF0066"/>
              </a:solidFill>
              <a:latin typeface="Times New Roman" pitchFamily="18" charset="0"/>
              <a:cs typeface="Times New Roman" pitchFamily="18" charset="0"/>
            </a:endParaRPr>
          </a:p>
        </p:txBody>
      </p:sp>
    </p:spTree>
    <p:extLst>
      <p:ext uri="{BB962C8B-B14F-4D97-AF65-F5344CB8AC3E}">
        <p14:creationId xmlns:p14="http://schemas.microsoft.com/office/powerpoint/2010/main" val="418493491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83177" y="2340222"/>
            <a:ext cx="2309019" cy="646331"/>
          </a:xfrm>
          <a:prstGeom prst="rect">
            <a:avLst/>
          </a:prstGeom>
        </p:spPr>
        <p:txBody>
          <a:bodyPr wrap="square">
            <a:spAutoFit/>
          </a:bodyPr>
          <a:lstStyle/>
          <a:p>
            <a:pPr algn="just"/>
            <a:r>
              <a:rPr lang="en-US" sz="3600" b="1" i="1" dirty="0" err="1">
                <a:solidFill>
                  <a:srgbClr val="0000CC"/>
                </a:solidFill>
                <a:latin typeface="Times New Roman" pitchFamily="18" charset="0"/>
                <a:cs typeface="Times New Roman" pitchFamily="18" charset="0"/>
              </a:rPr>
              <a:t>t</a:t>
            </a:r>
            <a:r>
              <a:rPr lang="en-US" sz="3600" b="1" i="1" dirty="0" err="1" smtClean="0">
                <a:solidFill>
                  <a:srgbClr val="0000CC"/>
                </a:solidFill>
                <a:latin typeface="Times New Roman" pitchFamily="18" charset="0"/>
                <a:cs typeface="Times New Roman" pitchFamily="18" charset="0"/>
              </a:rPr>
              <a:t>h</a:t>
            </a:r>
            <a:r>
              <a:rPr lang="en-US" sz="3600" b="1" i="1" dirty="0" err="1" smtClean="0">
                <a:solidFill>
                  <a:srgbClr val="FF0000"/>
                </a:solidFill>
                <a:latin typeface="Times New Roman" pitchFamily="18" charset="0"/>
                <a:cs typeface="Times New Roman" pitchFamily="18" charset="0"/>
              </a:rPr>
              <a:t>uở</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FF0000"/>
                </a:solidFill>
                <a:latin typeface="Times New Roman" pitchFamily="18" charset="0"/>
                <a:cs typeface="Times New Roman" pitchFamily="18" charset="0"/>
              </a:rPr>
              <a:t>x</a:t>
            </a:r>
            <a:r>
              <a:rPr lang="en-US" sz="3600" b="1" i="1" dirty="0" err="1" smtClean="0">
                <a:solidFill>
                  <a:srgbClr val="0000CC"/>
                </a:solidFill>
                <a:latin typeface="Times New Roman" pitchFamily="18" charset="0"/>
                <a:cs typeface="Times New Roman" pitchFamily="18" charset="0"/>
              </a:rPr>
              <a:t>ưa</a:t>
            </a:r>
            <a:r>
              <a:rPr lang="en-US" sz="3600" b="1" i="1" dirty="0" smtClean="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10" name="Rectangle 9"/>
          <p:cNvSpPr/>
          <p:nvPr/>
        </p:nvSpPr>
        <p:spPr>
          <a:xfrm>
            <a:off x="1406914" y="1143000"/>
            <a:ext cx="6781801" cy="646331"/>
          </a:xfrm>
          <a:prstGeom prst="rect">
            <a:avLst/>
          </a:prstGeom>
        </p:spPr>
        <p:txBody>
          <a:bodyPr wrap="square">
            <a:spAutoFit/>
          </a:bodyPr>
          <a:lstStyle/>
          <a:p>
            <a:r>
              <a:rPr lang="en-US" sz="3600" b="1" u="sng" smtClean="0">
                <a:solidFill>
                  <a:srgbClr val="FF0000"/>
                </a:solidFill>
                <a:latin typeface="Times New Roman" pitchFamily="18" charset="0"/>
                <a:cs typeface="Times New Roman" pitchFamily="18" charset="0"/>
              </a:rPr>
              <a:t>Luyện đọc và tìm hiểu bài.</a:t>
            </a:r>
            <a:endParaRPr lang="en-US" sz="3600" b="1" u="sng">
              <a:solidFill>
                <a:srgbClr val="FF0000"/>
              </a:solidFill>
              <a:latin typeface="Times New Roman" pitchFamily="18" charset="0"/>
              <a:cs typeface="Times New Roman" pitchFamily="18" charset="0"/>
            </a:endParaRPr>
          </a:p>
        </p:txBody>
      </p:sp>
      <p:sp>
        <p:nvSpPr>
          <p:cNvPr id="3" name="Rectangle 2"/>
          <p:cNvSpPr/>
          <p:nvPr/>
        </p:nvSpPr>
        <p:spPr>
          <a:xfrm>
            <a:off x="1164566" y="3009016"/>
            <a:ext cx="14048298" cy="1200329"/>
          </a:xfrm>
          <a:prstGeom prst="rect">
            <a:avLst/>
          </a:prstGeom>
        </p:spPr>
        <p:txBody>
          <a:bodyPr wrap="square">
            <a:spAutoFit/>
          </a:bodyPr>
          <a:lstStyle/>
          <a:p>
            <a:pPr algn="just"/>
            <a:r>
              <a:rPr lang="en-US" sz="3600" b="1" dirty="0" smtClean="0">
                <a:solidFill>
                  <a:srgbClr val="0000CC"/>
                </a:solidFill>
                <a:latin typeface="Times New Roman" panose="02020603050405020304" pitchFamily="18" charset="0"/>
                <a:cs typeface="Times New Roman" pitchFamily="18" charset="0"/>
              </a:rPr>
              <a:t>      </a:t>
            </a:r>
            <a:r>
              <a:rPr lang="en-US" sz="3600" b="1" dirty="0">
                <a:solidFill>
                  <a:srgbClr val="0000CC"/>
                </a:solidFill>
                <a:latin typeface="Times New Roman" panose="02020603050405020304" pitchFamily="18" charset="0"/>
                <a:cs typeface="Times New Roman" panose="02020603050405020304" pitchFamily="18" charset="0"/>
              </a:rPr>
              <a:t>+ Ta </a:t>
            </a:r>
            <a:r>
              <a:rPr lang="en-US" sz="3600" b="1" dirty="0" err="1">
                <a:solidFill>
                  <a:srgbClr val="0000CC"/>
                </a:solidFill>
                <a:latin typeface="Times New Roman" panose="02020603050405020304" pitchFamily="18" charset="0"/>
                <a:cs typeface="Times New Roman" panose="02020603050405020304" pitchFamily="18" charset="0"/>
              </a:rPr>
              <a:t>sẽ</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mặc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giáp</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phục</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CC"/>
                </a:solidFill>
                <a:latin typeface="Times New Roman" panose="02020603050405020304" pitchFamily="18" charset="0"/>
                <a:cs typeface="Times New Roman" panose="02020603050405020304" pitchFamily="18" charset="0"/>
              </a:rPr>
              <a:t>thật</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đẹp</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CC"/>
                </a:solidFill>
                <a:latin typeface="Times New Roman" panose="02020603050405020304" pitchFamily="18" charset="0"/>
                <a:cs typeface="Times New Roman" panose="02020603050405020304" pitchFamily="18" charset="0"/>
              </a:rPr>
              <a:t>để</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dân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chúng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thêm</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phấn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khích</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CC"/>
                </a:solidFill>
                <a:latin typeface="Times New Roman" panose="02020603050405020304" pitchFamily="18" charset="0"/>
                <a:cs typeface="Times New Roman" panose="02020603050405020304" pitchFamily="18" charset="0"/>
              </a:rPr>
              <a:t>để</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giặc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trông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thấy</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CC"/>
                </a:solidFill>
                <a:latin typeface="Times New Roman" panose="02020603050405020304" pitchFamily="18" charset="0"/>
                <a:cs typeface="Times New Roman" panose="02020603050405020304" pitchFamily="18" charset="0"/>
              </a:rPr>
              <a:t>thì</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kinh</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hồn</a:t>
            </a:r>
            <a:r>
              <a:rPr lang="en-US" sz="3600" b="1" dirty="0" smtClean="0">
                <a:solidFill>
                  <a:srgbClr val="0000CC"/>
                </a:solidFill>
                <a:latin typeface="Times New Roman" panose="02020603050405020304" pitchFamily="18" charset="0"/>
                <a:cs typeface="Times New Roman" panose="02020603050405020304" pitchFamily="18" charset="0"/>
              </a:rPr>
              <a:t>.</a:t>
            </a:r>
            <a:r>
              <a:rPr lang="en-US" sz="3600" b="1" dirty="0" smtClean="0">
                <a:solidFill>
                  <a:srgbClr val="FF0000"/>
                </a:solidFill>
                <a:latin typeface="Times New Roman" panose="02020603050405020304" pitchFamily="18" charset="0"/>
                <a:cs typeface="Times New Roman" panose="02020603050405020304" pitchFamily="18" charset="0"/>
              </a:rPr>
              <a:t>//</a:t>
            </a:r>
            <a:endParaRPr lang="en-US" sz="3600" b="1" dirty="0">
              <a:solidFill>
                <a:srgbClr val="FF0000"/>
              </a:solidFill>
              <a:latin typeface="Times New Roman" panose="02020603050405020304" pitchFamily="18" charset="0"/>
              <a:cs typeface="Times New Roman" panose="02020603050405020304" pitchFamily="18" charset="0"/>
            </a:endParaRPr>
          </a:p>
        </p:txBody>
      </p:sp>
      <p:sp>
        <p:nvSpPr>
          <p:cNvPr id="21" name="Rectangle 20"/>
          <p:cNvSpPr/>
          <p:nvPr/>
        </p:nvSpPr>
        <p:spPr>
          <a:xfrm>
            <a:off x="3566319" y="2334074"/>
            <a:ext cx="2839697" cy="646331"/>
          </a:xfrm>
          <a:prstGeom prst="rect">
            <a:avLst/>
          </a:prstGeom>
        </p:spPr>
        <p:txBody>
          <a:bodyPr wrap="square">
            <a:spAutoFit/>
          </a:bodyPr>
          <a:lstStyle/>
          <a:p>
            <a:pPr algn="just"/>
            <a:r>
              <a:rPr lang="en-US" sz="3600" b="1" i="1" dirty="0" err="1">
                <a:solidFill>
                  <a:srgbClr val="0000CC"/>
                </a:solidFill>
                <a:latin typeface="Times New Roman" pitchFamily="18" charset="0"/>
                <a:cs typeface="Times New Roman" pitchFamily="18" charset="0"/>
              </a:rPr>
              <a:t>n</a:t>
            </a:r>
            <a:r>
              <a:rPr lang="en-US" sz="3600" b="1" i="1" dirty="0" err="1" smtClean="0">
                <a:solidFill>
                  <a:srgbClr val="0000CC"/>
                </a:solidFill>
                <a:latin typeface="Times New Roman" pitchFamily="18" charset="0"/>
                <a:cs typeface="Times New Roman" pitchFamily="18" charset="0"/>
              </a:rPr>
              <a:t>g</a:t>
            </a:r>
            <a:r>
              <a:rPr lang="en-US" sz="3600" b="1" i="1" dirty="0" err="1" smtClean="0">
                <a:solidFill>
                  <a:srgbClr val="FF0000"/>
                </a:solidFill>
                <a:latin typeface="Times New Roman" pitchFamily="18" charset="0"/>
                <a:cs typeface="Times New Roman" pitchFamily="18" charset="0"/>
              </a:rPr>
              <a:t>oại</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FF0000"/>
                </a:solidFill>
                <a:latin typeface="Times New Roman" pitchFamily="18" charset="0"/>
                <a:cs typeface="Times New Roman" pitchFamily="18" charset="0"/>
              </a:rPr>
              <a:t>x</a:t>
            </a:r>
            <a:r>
              <a:rPr lang="en-US" sz="3600" b="1" i="1" dirty="0" err="1" smtClean="0">
                <a:solidFill>
                  <a:srgbClr val="0000CC"/>
                </a:solidFill>
                <a:latin typeface="Times New Roman" pitchFamily="18" charset="0"/>
                <a:cs typeface="Times New Roman" pitchFamily="18" charset="0"/>
              </a:rPr>
              <a:t>âm</a:t>
            </a:r>
            <a:r>
              <a:rPr lang="en-US" sz="3600" b="1" i="1" dirty="0" smtClean="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23" name="Rectangle 22"/>
          <p:cNvSpPr/>
          <p:nvPr/>
        </p:nvSpPr>
        <p:spPr>
          <a:xfrm>
            <a:off x="5852319" y="2326481"/>
            <a:ext cx="2262982" cy="646331"/>
          </a:xfrm>
          <a:prstGeom prst="rect">
            <a:avLst/>
          </a:prstGeom>
        </p:spPr>
        <p:txBody>
          <a:bodyPr wrap="square">
            <a:spAutoFit/>
          </a:bodyPr>
          <a:lstStyle/>
          <a:p>
            <a:pPr algn="just"/>
            <a:r>
              <a:rPr lang="en-US" sz="3600" b="1" i="1" dirty="0" err="1">
                <a:solidFill>
                  <a:srgbClr val="FF0000"/>
                </a:solidFill>
                <a:latin typeface="Times New Roman" pitchFamily="18" charset="0"/>
                <a:cs typeface="Times New Roman" pitchFamily="18" charset="0"/>
              </a:rPr>
              <a:t>x</a:t>
            </a:r>
            <a:r>
              <a:rPr lang="en-US" sz="3600" b="1" i="1" dirty="0" err="1" smtClean="0">
                <a:solidFill>
                  <a:srgbClr val="0000FF"/>
                </a:solidFill>
                <a:latin typeface="Times New Roman" pitchFamily="18" charset="0"/>
                <a:cs typeface="Times New Roman" pitchFamily="18" charset="0"/>
              </a:rPr>
              <a:t>úm</a:t>
            </a:r>
            <a:r>
              <a:rPr lang="en-US" sz="3600" b="1" i="1" dirty="0" smtClean="0">
                <a:solidFill>
                  <a:srgbClr val="0000FF"/>
                </a:solidFill>
                <a:latin typeface="Times New Roman" pitchFamily="18" charset="0"/>
                <a:cs typeface="Times New Roman" pitchFamily="18" charset="0"/>
              </a:rPr>
              <a:t> </a:t>
            </a:r>
            <a:r>
              <a:rPr lang="en-US" sz="3600" b="1" i="1" dirty="0" err="1" smtClean="0">
                <a:solidFill>
                  <a:srgbClr val="0000FF"/>
                </a:solidFill>
                <a:latin typeface="Times New Roman" pitchFamily="18" charset="0"/>
                <a:cs typeface="Times New Roman" pitchFamily="18" charset="0"/>
              </a:rPr>
              <a:t>lại</a:t>
            </a:r>
            <a:r>
              <a:rPr lang="en-US" sz="3600" b="1" i="1" dirty="0" smtClean="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24" name="Rectangle 23"/>
          <p:cNvSpPr/>
          <p:nvPr/>
        </p:nvSpPr>
        <p:spPr>
          <a:xfrm>
            <a:off x="7604919" y="2336313"/>
            <a:ext cx="2680555" cy="646331"/>
          </a:xfrm>
          <a:prstGeom prst="rect">
            <a:avLst/>
          </a:prstGeom>
        </p:spPr>
        <p:txBody>
          <a:bodyPr wrap="square">
            <a:spAutoFit/>
          </a:bodyPr>
          <a:lstStyle/>
          <a:p>
            <a:pPr algn="just"/>
            <a:r>
              <a:rPr lang="en-US" sz="3600" b="1" i="1" dirty="0" err="1" smtClean="0">
                <a:solidFill>
                  <a:srgbClr val="0000CC"/>
                </a:solidFill>
                <a:latin typeface="Times New Roman" pitchFamily="18" charset="0"/>
                <a:cs typeface="Times New Roman" pitchFamily="18" charset="0"/>
              </a:rPr>
              <a:t>ng</a:t>
            </a:r>
            <a:r>
              <a:rPr lang="en-US" sz="3600" b="1" i="1" dirty="0" err="1" smtClean="0">
                <a:solidFill>
                  <a:srgbClr val="FF0000"/>
                </a:solidFill>
                <a:latin typeface="Times New Roman" pitchFamily="18" charset="0"/>
                <a:cs typeface="Times New Roman" pitchFamily="18" charset="0"/>
              </a:rPr>
              <a:t>út</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FF0000"/>
                </a:solidFill>
                <a:latin typeface="Times New Roman" pitchFamily="18" charset="0"/>
                <a:cs typeface="Times New Roman" pitchFamily="18" charset="0"/>
              </a:rPr>
              <a:t>tr</a:t>
            </a:r>
            <a:r>
              <a:rPr lang="en-US" sz="3600" b="1" i="1" dirty="0" err="1" smtClean="0">
                <a:solidFill>
                  <a:srgbClr val="0000CC"/>
                </a:solidFill>
                <a:latin typeface="Times New Roman" pitchFamily="18" charset="0"/>
                <a:cs typeface="Times New Roman" pitchFamily="18" charset="0"/>
              </a:rPr>
              <a:t>ời</a:t>
            </a:r>
            <a:r>
              <a:rPr lang="en-US" sz="3600" b="1" i="1" dirty="0" smtClean="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25" name="Rectangle 24"/>
          <p:cNvSpPr/>
          <p:nvPr/>
        </p:nvSpPr>
        <p:spPr>
          <a:xfrm>
            <a:off x="9509919" y="2334074"/>
            <a:ext cx="2133600" cy="646331"/>
          </a:xfrm>
          <a:prstGeom prst="rect">
            <a:avLst/>
          </a:prstGeom>
        </p:spPr>
        <p:txBody>
          <a:bodyPr wrap="square">
            <a:spAutoFit/>
          </a:bodyPr>
          <a:lstStyle/>
          <a:p>
            <a:pPr algn="just"/>
            <a:r>
              <a:rPr lang="en-US" sz="3600" b="1" i="1" dirty="0" err="1" smtClean="0">
                <a:solidFill>
                  <a:srgbClr val="0000CC"/>
                </a:solidFill>
                <a:latin typeface="Times New Roman" pitchFamily="18" charset="0"/>
                <a:cs typeface="Times New Roman" pitchFamily="18" charset="0"/>
              </a:rPr>
              <a:t>v</a:t>
            </a:r>
            <a:r>
              <a:rPr lang="en-US" sz="3600" b="1" i="1" dirty="0" err="1" smtClean="0">
                <a:solidFill>
                  <a:srgbClr val="FF0000"/>
                </a:solidFill>
                <a:latin typeface="Times New Roman" pitchFamily="18" charset="0"/>
                <a:cs typeface="Times New Roman" pitchFamily="18" charset="0"/>
              </a:rPr>
              <a:t>õ</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nghệ</a:t>
            </a:r>
            <a:r>
              <a:rPr lang="en-US" sz="3600" b="1" i="1" dirty="0" smtClean="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19" name="Rectangle 18"/>
          <p:cNvSpPr/>
          <p:nvPr/>
        </p:nvSpPr>
        <p:spPr>
          <a:xfrm>
            <a:off x="11262519" y="2334074"/>
            <a:ext cx="2393858" cy="646331"/>
          </a:xfrm>
          <a:prstGeom prst="rect">
            <a:avLst/>
          </a:prstGeom>
        </p:spPr>
        <p:txBody>
          <a:bodyPr wrap="square">
            <a:spAutoFit/>
          </a:bodyPr>
          <a:lstStyle/>
          <a:p>
            <a:pPr algn="just"/>
            <a:r>
              <a:rPr lang="en-US" sz="3600" b="1" i="1" dirty="0" err="1">
                <a:solidFill>
                  <a:srgbClr val="FF0000"/>
                </a:solidFill>
                <a:latin typeface="Times New Roman" pitchFamily="18" charset="0"/>
                <a:cs typeface="Times New Roman" pitchFamily="18" charset="0"/>
              </a:rPr>
              <a:t>t</a:t>
            </a:r>
            <a:r>
              <a:rPr lang="en-US" sz="3600" b="1" i="1" dirty="0" err="1" smtClean="0">
                <a:solidFill>
                  <a:srgbClr val="FF0000"/>
                </a:solidFill>
                <a:latin typeface="Times New Roman" pitchFamily="18" charset="0"/>
                <a:cs typeface="Times New Roman" pitchFamily="18" charset="0"/>
              </a:rPr>
              <a:t>r</a:t>
            </a:r>
            <a:r>
              <a:rPr lang="en-US" sz="3600" b="1" i="1" dirty="0" err="1" smtClean="0">
                <a:solidFill>
                  <a:srgbClr val="0000CC"/>
                </a:solidFill>
                <a:latin typeface="Times New Roman" pitchFamily="18" charset="0"/>
                <a:cs typeface="Times New Roman" pitchFamily="18" charset="0"/>
              </a:rPr>
              <a:t>ẩy</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quân</a:t>
            </a:r>
            <a:r>
              <a:rPr lang="en-US" sz="3600" b="1" i="1" dirty="0" smtClean="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22" name="Rectangle 21"/>
          <p:cNvSpPr/>
          <p:nvPr/>
        </p:nvSpPr>
        <p:spPr>
          <a:xfrm>
            <a:off x="13322472" y="2541041"/>
            <a:ext cx="2399219" cy="646331"/>
          </a:xfrm>
          <a:prstGeom prst="rect">
            <a:avLst/>
          </a:prstGeom>
        </p:spPr>
        <p:txBody>
          <a:bodyPr wrap="square">
            <a:spAutoFit/>
          </a:bodyPr>
          <a:lstStyle/>
          <a:p>
            <a:pPr algn="just"/>
            <a:r>
              <a:rPr lang="en-US" sz="3600" b="1" i="1" err="1">
                <a:solidFill>
                  <a:srgbClr val="0000CC"/>
                </a:solidFill>
                <a:latin typeface="Times New Roman" pitchFamily="18" charset="0"/>
                <a:cs typeface="Times New Roman" pitchFamily="18" charset="0"/>
              </a:rPr>
              <a:t>g</a:t>
            </a:r>
            <a:r>
              <a:rPr lang="en-US" sz="3600" b="1" i="1" err="1" smtClean="0">
                <a:solidFill>
                  <a:srgbClr val="0000CC"/>
                </a:solidFill>
                <a:latin typeface="Times New Roman" pitchFamily="18" charset="0"/>
                <a:cs typeface="Times New Roman" pitchFamily="18" charset="0"/>
              </a:rPr>
              <a:t>i</a:t>
            </a:r>
            <a:r>
              <a:rPr lang="en-US" sz="3600" b="1" i="1" err="1" smtClean="0">
                <a:solidFill>
                  <a:srgbClr val="FF0000"/>
                </a:solidFill>
                <a:latin typeface="Times New Roman" pitchFamily="18" charset="0"/>
                <a:cs typeface="Times New Roman" pitchFamily="18" charset="0"/>
              </a:rPr>
              <a:t>áp</a:t>
            </a:r>
            <a:r>
              <a:rPr lang="en-US" sz="3600" b="1" i="1" smtClean="0">
                <a:solidFill>
                  <a:srgbClr val="0000CC"/>
                </a:solidFill>
                <a:latin typeface="Times New Roman" pitchFamily="18" charset="0"/>
                <a:cs typeface="Times New Roman" pitchFamily="18" charset="0"/>
              </a:rPr>
              <a:t> ph</a:t>
            </a:r>
            <a:r>
              <a:rPr lang="en-US" sz="3600" b="1" i="1" smtClean="0">
                <a:solidFill>
                  <a:srgbClr val="FF0000"/>
                </a:solidFill>
                <a:latin typeface="Times New Roman" pitchFamily="18" charset="0"/>
                <a:cs typeface="Times New Roman" pitchFamily="18" charset="0"/>
              </a:rPr>
              <a:t>ục</a:t>
            </a:r>
            <a:r>
              <a:rPr lang="en-US" sz="3600" b="1" i="1" smtClean="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26" name="Rectangle 25"/>
          <p:cNvSpPr/>
          <p:nvPr/>
        </p:nvSpPr>
        <p:spPr>
          <a:xfrm>
            <a:off x="1025915" y="4267200"/>
            <a:ext cx="3390900" cy="646331"/>
          </a:xfrm>
          <a:prstGeom prst="rect">
            <a:avLst/>
          </a:prstGeom>
        </p:spPr>
        <p:txBody>
          <a:bodyPr wrap="square">
            <a:spAutoFit/>
          </a:bodyPr>
          <a:lstStyle/>
          <a:p>
            <a:pPr algn="just"/>
            <a:r>
              <a:rPr lang="en-US" sz="3600" b="1" u="sng" smtClean="0">
                <a:solidFill>
                  <a:srgbClr val="FF0000"/>
                </a:solidFill>
                <a:latin typeface="Times New Roman" pitchFamily="18" charset="0"/>
                <a:cs typeface="Times New Roman" pitchFamily="18" charset="0"/>
              </a:rPr>
              <a:t>Giải nghĩa từ</a:t>
            </a:r>
            <a:endParaRPr lang="en-US" sz="3600" b="1" u="sng" dirty="0">
              <a:solidFill>
                <a:srgbClr val="FF0000"/>
              </a:solidFill>
              <a:latin typeface="Times New Roman" pitchFamily="18" charset="0"/>
              <a:cs typeface="Times New Roman" pitchFamily="18" charset="0"/>
            </a:endParaRPr>
          </a:p>
        </p:txBody>
      </p:sp>
      <p:sp>
        <p:nvSpPr>
          <p:cNvPr id="27" name="Rectangle 26"/>
          <p:cNvSpPr/>
          <p:nvPr/>
        </p:nvSpPr>
        <p:spPr>
          <a:xfrm>
            <a:off x="1051718" y="4876800"/>
            <a:ext cx="14732405" cy="646331"/>
          </a:xfrm>
          <a:prstGeom prst="rect">
            <a:avLst/>
          </a:prstGeom>
        </p:spPr>
        <p:txBody>
          <a:bodyPr wrap="square">
            <a:spAutoFit/>
          </a:bodyPr>
          <a:lstStyle/>
          <a:p>
            <a:pPr algn="just"/>
            <a:r>
              <a:rPr lang="en-US" sz="3600" b="1" smtClean="0">
                <a:solidFill>
                  <a:srgbClr val="FF0000"/>
                </a:solidFill>
                <a:latin typeface="Times New Roman" pitchFamily="18" charset="0"/>
                <a:cs typeface="Times New Roman" pitchFamily="18" charset="0"/>
              </a:rPr>
              <a:t>-</a:t>
            </a:r>
            <a:r>
              <a:rPr lang="en-US" sz="3600" b="1" smtClean="0">
                <a:solidFill>
                  <a:srgbClr val="0000CC"/>
                </a:solidFill>
                <a:latin typeface="Times New Roman" pitchFamily="18" charset="0"/>
                <a:cs typeface="Times New Roman" pitchFamily="18" charset="0"/>
              </a:rPr>
              <a:t> </a:t>
            </a:r>
            <a:r>
              <a:rPr lang="en-US" sz="3600" b="1" smtClean="0">
                <a:solidFill>
                  <a:srgbClr val="FF0000"/>
                </a:solidFill>
                <a:latin typeface="Times New Roman" pitchFamily="18" charset="0"/>
                <a:cs typeface="Times New Roman" pitchFamily="18" charset="0"/>
              </a:rPr>
              <a:t>Nhà hán: </a:t>
            </a:r>
            <a:r>
              <a:rPr lang="en-US" sz="3600" b="1" smtClean="0">
                <a:solidFill>
                  <a:srgbClr val="0000CC"/>
                </a:solidFill>
                <a:latin typeface="Times New Roman" pitchFamily="18" charset="0"/>
                <a:cs typeface="Times New Roman" pitchFamily="18" charset="0"/>
              </a:rPr>
              <a:t>Triều đại ở Trung Quốc, cách đay 2000 năm.</a:t>
            </a:r>
            <a:r>
              <a:rPr lang="en-US" sz="3600" b="1" i="1" smtClean="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28" name="Rectangle 27"/>
          <p:cNvSpPr/>
          <p:nvPr/>
        </p:nvSpPr>
        <p:spPr>
          <a:xfrm>
            <a:off x="1025913" y="5435600"/>
            <a:ext cx="14732405" cy="646331"/>
          </a:xfrm>
          <a:prstGeom prst="rect">
            <a:avLst/>
          </a:prstGeom>
        </p:spPr>
        <p:txBody>
          <a:bodyPr wrap="square">
            <a:spAutoFit/>
          </a:bodyPr>
          <a:lstStyle/>
          <a:p>
            <a:pPr algn="just"/>
            <a:r>
              <a:rPr lang="en-US" sz="3600" b="1" smtClean="0">
                <a:solidFill>
                  <a:srgbClr val="FF0000"/>
                </a:solidFill>
                <a:latin typeface="Times New Roman" pitchFamily="18" charset="0"/>
                <a:cs typeface="Times New Roman" pitchFamily="18" charset="0"/>
              </a:rPr>
              <a:t>-</a:t>
            </a:r>
            <a:r>
              <a:rPr lang="en-US" sz="3600" b="1" smtClean="0">
                <a:solidFill>
                  <a:srgbClr val="0000CC"/>
                </a:solidFill>
                <a:latin typeface="Times New Roman" pitchFamily="18" charset="0"/>
                <a:cs typeface="Times New Roman" pitchFamily="18" charset="0"/>
              </a:rPr>
              <a:t> </a:t>
            </a:r>
            <a:r>
              <a:rPr lang="en-US" sz="3600" b="1" smtClean="0">
                <a:solidFill>
                  <a:srgbClr val="FF0000"/>
                </a:solidFill>
                <a:latin typeface="Times New Roman" pitchFamily="18" charset="0"/>
                <a:cs typeface="Times New Roman" pitchFamily="18" charset="0"/>
              </a:rPr>
              <a:t>Đô hộ: </a:t>
            </a:r>
            <a:r>
              <a:rPr lang="en-US" sz="3600" b="1" smtClean="0">
                <a:solidFill>
                  <a:srgbClr val="0000CC"/>
                </a:solidFill>
                <a:latin typeface="Times New Roman" pitchFamily="18" charset="0"/>
                <a:cs typeface="Times New Roman" pitchFamily="18" charset="0"/>
              </a:rPr>
              <a:t>Thống trị nước khác.</a:t>
            </a:r>
            <a:r>
              <a:rPr lang="en-US" sz="3600" b="1" i="1" smtClean="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29" name="Rectangle 28"/>
          <p:cNvSpPr/>
          <p:nvPr/>
        </p:nvSpPr>
        <p:spPr>
          <a:xfrm>
            <a:off x="1025913" y="6032500"/>
            <a:ext cx="14732405" cy="646331"/>
          </a:xfrm>
          <a:prstGeom prst="rect">
            <a:avLst/>
          </a:prstGeom>
        </p:spPr>
        <p:txBody>
          <a:bodyPr wrap="square">
            <a:spAutoFit/>
          </a:bodyPr>
          <a:lstStyle/>
          <a:p>
            <a:pPr algn="just"/>
            <a:r>
              <a:rPr lang="en-US" sz="3600" b="1" smtClean="0">
                <a:solidFill>
                  <a:srgbClr val="FF0000"/>
                </a:solidFill>
                <a:latin typeface="Times New Roman" pitchFamily="18" charset="0"/>
                <a:cs typeface="Times New Roman" pitchFamily="18" charset="0"/>
              </a:rPr>
              <a:t>-</a:t>
            </a:r>
            <a:r>
              <a:rPr lang="en-US" sz="3600" b="1" smtClean="0">
                <a:solidFill>
                  <a:srgbClr val="0000CC"/>
                </a:solidFill>
                <a:latin typeface="Times New Roman" pitchFamily="18" charset="0"/>
                <a:cs typeface="Times New Roman" pitchFamily="18" charset="0"/>
              </a:rPr>
              <a:t> </a:t>
            </a:r>
            <a:r>
              <a:rPr lang="en-US" sz="3600" b="1" smtClean="0">
                <a:solidFill>
                  <a:srgbClr val="FF0000"/>
                </a:solidFill>
                <a:latin typeface="Times New Roman" pitchFamily="18" charset="0"/>
                <a:cs typeface="Times New Roman" pitchFamily="18" charset="0"/>
              </a:rPr>
              <a:t>Luy lâu: </a:t>
            </a:r>
            <a:r>
              <a:rPr lang="en-US" sz="3600" b="1" smtClean="0">
                <a:solidFill>
                  <a:srgbClr val="0000CC"/>
                </a:solidFill>
                <a:latin typeface="Times New Roman" pitchFamily="18" charset="0"/>
                <a:cs typeface="Times New Roman" pitchFamily="18" charset="0"/>
              </a:rPr>
              <a:t>Vùng đất thuộc huyện thuận thành, tỉnh Bắc Ninh ngày nay.</a:t>
            </a:r>
            <a:r>
              <a:rPr lang="en-US" sz="3600" b="1" i="1" smtClean="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0" name="Rectangle 29"/>
          <p:cNvSpPr/>
          <p:nvPr/>
        </p:nvSpPr>
        <p:spPr>
          <a:xfrm>
            <a:off x="998132" y="6678831"/>
            <a:ext cx="14732405" cy="646331"/>
          </a:xfrm>
          <a:prstGeom prst="rect">
            <a:avLst/>
          </a:prstGeom>
        </p:spPr>
        <p:txBody>
          <a:bodyPr wrap="square">
            <a:spAutoFit/>
          </a:bodyPr>
          <a:lstStyle/>
          <a:p>
            <a:pPr algn="just"/>
            <a:r>
              <a:rPr lang="en-US" sz="3600" b="1" smtClean="0">
                <a:solidFill>
                  <a:srgbClr val="FF0000"/>
                </a:solidFill>
                <a:latin typeface="Times New Roman" pitchFamily="18" charset="0"/>
                <a:cs typeface="Times New Roman" pitchFamily="18" charset="0"/>
              </a:rPr>
              <a:t>-</a:t>
            </a:r>
            <a:r>
              <a:rPr lang="en-US" sz="3600" b="1" smtClean="0">
                <a:solidFill>
                  <a:srgbClr val="0000CC"/>
                </a:solidFill>
                <a:latin typeface="Times New Roman" pitchFamily="18" charset="0"/>
                <a:cs typeface="Times New Roman" pitchFamily="18" charset="0"/>
              </a:rPr>
              <a:t> </a:t>
            </a:r>
            <a:r>
              <a:rPr lang="en-US" sz="3600" b="1" smtClean="0">
                <a:solidFill>
                  <a:srgbClr val="FF0000"/>
                </a:solidFill>
                <a:latin typeface="Times New Roman" pitchFamily="18" charset="0"/>
                <a:cs typeface="Times New Roman" pitchFamily="18" charset="0"/>
              </a:rPr>
              <a:t>Trẩy quân: </a:t>
            </a:r>
            <a:r>
              <a:rPr lang="en-US" sz="3600" b="1" smtClean="0">
                <a:solidFill>
                  <a:srgbClr val="0000CC"/>
                </a:solidFill>
                <a:latin typeface="Times New Roman" pitchFamily="18" charset="0"/>
                <a:cs typeface="Times New Roman" pitchFamily="18" charset="0"/>
              </a:rPr>
              <a:t>Đoàn quân lên đường.</a:t>
            </a:r>
            <a:r>
              <a:rPr lang="en-US" sz="3600" b="1" i="1" smtClean="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1" name="Rectangle 30"/>
          <p:cNvSpPr/>
          <p:nvPr/>
        </p:nvSpPr>
        <p:spPr>
          <a:xfrm>
            <a:off x="989286" y="7325162"/>
            <a:ext cx="14732405" cy="1200329"/>
          </a:xfrm>
          <a:prstGeom prst="rect">
            <a:avLst/>
          </a:prstGeom>
        </p:spPr>
        <p:txBody>
          <a:bodyPr wrap="square">
            <a:spAutoFit/>
          </a:bodyPr>
          <a:lstStyle/>
          <a:p>
            <a:pPr algn="just"/>
            <a:r>
              <a:rPr lang="en-US" sz="3600" b="1" smtClean="0">
                <a:solidFill>
                  <a:srgbClr val="FF0000"/>
                </a:solidFill>
                <a:latin typeface="Times New Roman" pitchFamily="18" charset="0"/>
                <a:cs typeface="Times New Roman" pitchFamily="18" charset="0"/>
              </a:rPr>
              <a:t>-</a:t>
            </a:r>
            <a:r>
              <a:rPr lang="en-US" sz="3600" b="1" smtClean="0">
                <a:solidFill>
                  <a:srgbClr val="0000CC"/>
                </a:solidFill>
                <a:latin typeface="Times New Roman" pitchFamily="18" charset="0"/>
                <a:cs typeface="Times New Roman" pitchFamily="18" charset="0"/>
              </a:rPr>
              <a:t> </a:t>
            </a:r>
            <a:r>
              <a:rPr lang="en-US" sz="3600" b="1" smtClean="0">
                <a:solidFill>
                  <a:srgbClr val="FF0000"/>
                </a:solidFill>
                <a:latin typeface="Times New Roman" pitchFamily="18" charset="0"/>
                <a:cs typeface="Times New Roman" pitchFamily="18" charset="0"/>
              </a:rPr>
              <a:t>Giáp phục: </a:t>
            </a:r>
            <a:r>
              <a:rPr lang="en-US" sz="3600" b="1" smtClean="0">
                <a:solidFill>
                  <a:srgbClr val="0000CC"/>
                </a:solidFill>
                <a:latin typeface="Times New Roman" pitchFamily="18" charset="0"/>
                <a:cs typeface="Times New Roman" pitchFamily="18" charset="0"/>
              </a:rPr>
              <a:t>Đồ bằng da (oặc bằng kim loại) mặc khi ra trận để che đỡ, bảo vệ, che đơc thân thể..</a:t>
            </a:r>
            <a:r>
              <a:rPr lang="en-US" sz="3600" b="1" i="1" smtClean="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2" name="Rectangle 31"/>
          <p:cNvSpPr/>
          <p:nvPr/>
        </p:nvSpPr>
        <p:spPr>
          <a:xfrm>
            <a:off x="989286" y="8408769"/>
            <a:ext cx="14732405" cy="646331"/>
          </a:xfrm>
          <a:prstGeom prst="rect">
            <a:avLst/>
          </a:prstGeom>
        </p:spPr>
        <p:txBody>
          <a:bodyPr wrap="square">
            <a:spAutoFit/>
          </a:bodyPr>
          <a:lstStyle/>
          <a:p>
            <a:pPr algn="just"/>
            <a:r>
              <a:rPr lang="en-US" sz="3600" b="1" smtClean="0">
                <a:solidFill>
                  <a:srgbClr val="FF0000"/>
                </a:solidFill>
                <a:latin typeface="Times New Roman" pitchFamily="18" charset="0"/>
                <a:cs typeface="Times New Roman" pitchFamily="18" charset="0"/>
              </a:rPr>
              <a:t>-</a:t>
            </a:r>
            <a:r>
              <a:rPr lang="en-US" sz="3600" b="1" smtClean="0">
                <a:solidFill>
                  <a:srgbClr val="0000CC"/>
                </a:solidFill>
                <a:latin typeface="Times New Roman" pitchFamily="18" charset="0"/>
                <a:cs typeface="Times New Roman" pitchFamily="18" charset="0"/>
              </a:rPr>
              <a:t> </a:t>
            </a:r>
            <a:r>
              <a:rPr lang="en-US" sz="3600" b="1" smtClean="0">
                <a:solidFill>
                  <a:srgbClr val="FF0000"/>
                </a:solidFill>
                <a:latin typeface="Times New Roman" pitchFamily="18" charset="0"/>
                <a:cs typeface="Times New Roman" pitchFamily="18" charset="0"/>
              </a:rPr>
              <a:t>Lưu danh: </a:t>
            </a:r>
            <a:r>
              <a:rPr lang="en-US" sz="3600" b="1" smtClean="0">
                <a:solidFill>
                  <a:srgbClr val="0000CC"/>
                </a:solidFill>
                <a:latin typeface="Times New Roman" pitchFamily="18" charset="0"/>
                <a:cs typeface="Times New Roman" pitchFamily="18" charset="0"/>
              </a:rPr>
              <a:t>Để lại tên tuổi và tiếng tốt.</a:t>
            </a:r>
            <a:r>
              <a:rPr lang="en-US" sz="3600" b="1" i="1" smtClean="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Tree>
    <p:extLst>
      <p:ext uri="{BB962C8B-B14F-4D97-AF65-F5344CB8AC3E}">
        <p14:creationId xmlns:p14="http://schemas.microsoft.com/office/powerpoint/2010/main" val="701057155"/>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1">
                                            <p:txEl>
                                              <p:pRg st="0" end="0"/>
                                            </p:txEl>
                                          </p:spTgt>
                                        </p:tgtEl>
                                        <p:attrNameLst>
                                          <p:attrName>style.visibility</p:attrName>
                                        </p:attrNameLst>
                                      </p:cBhvr>
                                      <p:to>
                                        <p:strVal val="visible"/>
                                      </p:to>
                                    </p:set>
                                    <p:animEffect transition="in" filter="fade">
                                      <p:cBhvr>
                                        <p:cTn id="12" dur="500"/>
                                        <p:tgtEl>
                                          <p:spTgt spid="2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3">
                                            <p:txEl>
                                              <p:pRg st="0" end="0"/>
                                            </p:txEl>
                                          </p:spTgt>
                                        </p:tgtEl>
                                        <p:attrNameLst>
                                          <p:attrName>style.visibility</p:attrName>
                                        </p:attrNameLst>
                                      </p:cBhvr>
                                      <p:to>
                                        <p:strVal val="visible"/>
                                      </p:to>
                                    </p:set>
                                    <p:animEffect transition="in" filter="fade">
                                      <p:cBhvr>
                                        <p:cTn id="17" dur="500"/>
                                        <p:tgtEl>
                                          <p:spTgt spid="2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4">
                                            <p:txEl>
                                              <p:pRg st="0" end="0"/>
                                            </p:txEl>
                                          </p:spTgt>
                                        </p:tgtEl>
                                        <p:attrNameLst>
                                          <p:attrName>style.visibility</p:attrName>
                                        </p:attrNameLst>
                                      </p:cBhvr>
                                      <p:to>
                                        <p:strVal val="visible"/>
                                      </p:to>
                                    </p:set>
                                    <p:animEffect transition="in" filter="fade">
                                      <p:cBhvr>
                                        <p:cTn id="22" dur="500"/>
                                        <p:tgtEl>
                                          <p:spTgt spid="24">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5">
                                            <p:txEl>
                                              <p:pRg st="0" end="0"/>
                                            </p:txEl>
                                          </p:spTgt>
                                        </p:tgtEl>
                                        <p:attrNameLst>
                                          <p:attrName>style.visibility</p:attrName>
                                        </p:attrNameLst>
                                      </p:cBhvr>
                                      <p:to>
                                        <p:strVal val="visible"/>
                                      </p:to>
                                    </p:set>
                                    <p:animEffect transition="in" filter="fade">
                                      <p:cBhvr>
                                        <p:cTn id="27" dur="500"/>
                                        <p:tgtEl>
                                          <p:spTgt spid="25">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9">
                                            <p:txEl>
                                              <p:pRg st="0" end="0"/>
                                            </p:txEl>
                                          </p:spTgt>
                                        </p:tgtEl>
                                        <p:attrNameLst>
                                          <p:attrName>style.visibility</p:attrName>
                                        </p:attrNameLst>
                                      </p:cBhvr>
                                      <p:to>
                                        <p:strVal val="visible"/>
                                      </p:to>
                                    </p:set>
                                    <p:animEffect transition="in" filter="fade">
                                      <p:cBhvr>
                                        <p:cTn id="32" dur="500"/>
                                        <p:tgtEl>
                                          <p:spTgt spid="19">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2">
                                            <p:txEl>
                                              <p:pRg st="0" end="0"/>
                                            </p:txEl>
                                          </p:spTgt>
                                        </p:tgtEl>
                                        <p:attrNameLst>
                                          <p:attrName>style.visibility</p:attrName>
                                        </p:attrNameLst>
                                      </p:cBhvr>
                                      <p:to>
                                        <p:strVal val="visible"/>
                                      </p:to>
                                    </p:set>
                                    <p:animEffect transition="in" filter="fade">
                                      <p:cBhvr>
                                        <p:cTn id="37" dur="500"/>
                                        <p:tgtEl>
                                          <p:spTgt spid="22">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gtEl>
                                        <p:attrNameLst>
                                          <p:attrName>style.visibility</p:attrName>
                                        </p:attrNameLst>
                                      </p:cBhvr>
                                      <p:to>
                                        <p:strVal val="visible"/>
                                      </p:to>
                                    </p:set>
                                    <p:animEffect transition="in" filter="fade">
                                      <p:cBhvr>
                                        <p:cTn id="42" dur="500"/>
                                        <p:tgtEl>
                                          <p:spTgt spid="3"/>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26">
                                            <p:txEl>
                                              <p:pRg st="0" end="0"/>
                                            </p:txEl>
                                          </p:spTgt>
                                        </p:tgtEl>
                                        <p:attrNameLst>
                                          <p:attrName>style.visibility</p:attrName>
                                        </p:attrNameLst>
                                      </p:cBhvr>
                                      <p:to>
                                        <p:strVal val="visible"/>
                                      </p:to>
                                    </p:set>
                                    <p:animEffect transition="in" filter="fade">
                                      <p:cBhvr>
                                        <p:cTn id="47" dur="500"/>
                                        <p:tgtEl>
                                          <p:spTgt spid="26">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27">
                                            <p:txEl>
                                              <p:pRg st="0" end="0"/>
                                            </p:txEl>
                                          </p:spTgt>
                                        </p:tgtEl>
                                        <p:attrNameLst>
                                          <p:attrName>style.visibility</p:attrName>
                                        </p:attrNameLst>
                                      </p:cBhvr>
                                      <p:to>
                                        <p:strVal val="visible"/>
                                      </p:to>
                                    </p:set>
                                    <p:animEffect transition="in" filter="fade">
                                      <p:cBhvr>
                                        <p:cTn id="52" dur="500"/>
                                        <p:tgtEl>
                                          <p:spTgt spid="27">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28">
                                            <p:txEl>
                                              <p:pRg st="0" end="0"/>
                                            </p:txEl>
                                          </p:spTgt>
                                        </p:tgtEl>
                                        <p:attrNameLst>
                                          <p:attrName>style.visibility</p:attrName>
                                        </p:attrNameLst>
                                      </p:cBhvr>
                                      <p:to>
                                        <p:strVal val="visible"/>
                                      </p:to>
                                    </p:set>
                                    <p:animEffect transition="in" filter="fade">
                                      <p:cBhvr>
                                        <p:cTn id="57" dur="500"/>
                                        <p:tgtEl>
                                          <p:spTgt spid="28">
                                            <p:txEl>
                                              <p:pRg st="0" end="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29">
                                            <p:txEl>
                                              <p:pRg st="0" end="0"/>
                                            </p:txEl>
                                          </p:spTgt>
                                        </p:tgtEl>
                                        <p:attrNameLst>
                                          <p:attrName>style.visibility</p:attrName>
                                        </p:attrNameLst>
                                      </p:cBhvr>
                                      <p:to>
                                        <p:strVal val="visible"/>
                                      </p:to>
                                    </p:set>
                                    <p:animEffect transition="in" filter="fade">
                                      <p:cBhvr>
                                        <p:cTn id="62" dur="500"/>
                                        <p:tgtEl>
                                          <p:spTgt spid="29">
                                            <p:txEl>
                                              <p:pRg st="0" end="0"/>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30">
                                            <p:txEl>
                                              <p:pRg st="0" end="0"/>
                                            </p:txEl>
                                          </p:spTgt>
                                        </p:tgtEl>
                                        <p:attrNameLst>
                                          <p:attrName>style.visibility</p:attrName>
                                        </p:attrNameLst>
                                      </p:cBhvr>
                                      <p:to>
                                        <p:strVal val="visible"/>
                                      </p:to>
                                    </p:set>
                                    <p:animEffect transition="in" filter="fade">
                                      <p:cBhvr>
                                        <p:cTn id="67" dur="500"/>
                                        <p:tgtEl>
                                          <p:spTgt spid="30">
                                            <p:txEl>
                                              <p:pRg st="0" end="0"/>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31">
                                            <p:txEl>
                                              <p:pRg st="0" end="0"/>
                                            </p:txEl>
                                          </p:spTgt>
                                        </p:tgtEl>
                                        <p:attrNameLst>
                                          <p:attrName>style.visibility</p:attrName>
                                        </p:attrNameLst>
                                      </p:cBhvr>
                                      <p:to>
                                        <p:strVal val="visible"/>
                                      </p:to>
                                    </p:set>
                                    <p:animEffect transition="in" filter="fade">
                                      <p:cBhvr>
                                        <p:cTn id="72" dur="500"/>
                                        <p:tgtEl>
                                          <p:spTgt spid="31">
                                            <p:txEl>
                                              <p:pRg st="0" end="0"/>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32">
                                            <p:txEl>
                                              <p:pRg st="0" end="0"/>
                                            </p:txEl>
                                          </p:spTgt>
                                        </p:tgtEl>
                                        <p:attrNameLst>
                                          <p:attrName>style.visibility</p:attrName>
                                        </p:attrNameLst>
                                      </p:cBhvr>
                                      <p:to>
                                        <p:strVal val="visible"/>
                                      </p:to>
                                    </p:set>
                                    <p:animEffect transition="in" filter="fade">
                                      <p:cBhvr>
                                        <p:cTn id="77" dur="500"/>
                                        <p:tgtEl>
                                          <p:spTgt spid="3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6" name="Straight Connector 25"/>
          <p:cNvCxnSpPr/>
          <p:nvPr/>
        </p:nvCxnSpPr>
        <p:spPr>
          <a:xfrm>
            <a:off x="5448300" y="2667000"/>
            <a:ext cx="0" cy="5029200"/>
          </a:xfrm>
          <a:prstGeom prst="line">
            <a:avLst/>
          </a:prstGeom>
          <a:ln>
            <a:solidFill>
              <a:srgbClr val="0000CC"/>
            </a:solidFill>
          </a:ln>
        </p:spPr>
        <p:style>
          <a:lnRef idx="2">
            <a:schemeClr val="dk1"/>
          </a:lnRef>
          <a:fillRef idx="0">
            <a:schemeClr val="dk1"/>
          </a:fillRef>
          <a:effectRef idx="1">
            <a:schemeClr val="dk1"/>
          </a:effectRef>
          <a:fontRef idx="minor">
            <a:schemeClr val="tx1"/>
          </a:fontRef>
        </p:style>
      </p:cxnSp>
      <p:grpSp>
        <p:nvGrpSpPr>
          <p:cNvPr id="27" name="Group 26"/>
          <p:cNvGrpSpPr/>
          <p:nvPr/>
        </p:nvGrpSpPr>
        <p:grpSpPr>
          <a:xfrm>
            <a:off x="1718225" y="1891336"/>
            <a:ext cx="2319747" cy="699983"/>
            <a:chOff x="1259767" y="1442589"/>
            <a:chExt cx="2319747" cy="699983"/>
          </a:xfrm>
        </p:grpSpPr>
        <p:sp>
          <p:nvSpPr>
            <p:cNvPr id="28" name="Rectangle 27"/>
            <p:cNvSpPr/>
            <p:nvPr/>
          </p:nvSpPr>
          <p:spPr>
            <a:xfrm>
              <a:off x="1259767" y="1442589"/>
              <a:ext cx="2319747"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smtClean="0">
                  <a:ln w="11430"/>
                  <a:solidFill>
                    <a:srgbClr val="0000FF"/>
                  </a:solidFill>
                  <a:latin typeface="Times New Roman" pitchFamily="18" charset="0"/>
                  <a:cs typeface="Times New Roman" pitchFamily="18" charset="0"/>
                </a:rPr>
                <a:t>Luyện đọc</a:t>
              </a:r>
              <a:endParaRPr lang="en-US" sz="3800" b="1">
                <a:ln w="11430"/>
                <a:solidFill>
                  <a:srgbClr val="0000FF"/>
                </a:solidFill>
                <a:latin typeface="Times New Roman" pitchFamily="18" charset="0"/>
                <a:cs typeface="Times New Roman" pitchFamily="18" charset="0"/>
              </a:endParaRPr>
            </a:p>
          </p:txBody>
        </p:sp>
        <p:cxnSp>
          <p:nvCxnSpPr>
            <p:cNvPr id="29" name="Straight Connector 28"/>
            <p:cNvCxnSpPr/>
            <p:nvPr/>
          </p:nvCxnSpPr>
          <p:spPr>
            <a:xfrm>
              <a:off x="1338517" y="2142572"/>
              <a:ext cx="220980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30" name="Group 29"/>
          <p:cNvGrpSpPr/>
          <p:nvPr/>
        </p:nvGrpSpPr>
        <p:grpSpPr>
          <a:xfrm>
            <a:off x="8753147" y="1907107"/>
            <a:ext cx="2877445" cy="685384"/>
            <a:chOff x="1024127" y="1442589"/>
            <a:chExt cx="2877445" cy="685384"/>
          </a:xfrm>
        </p:grpSpPr>
        <p:sp>
          <p:nvSpPr>
            <p:cNvPr id="31" name="Rectangle 30"/>
            <p:cNvSpPr/>
            <p:nvPr/>
          </p:nvSpPr>
          <p:spPr>
            <a:xfrm>
              <a:off x="1024127" y="1442589"/>
              <a:ext cx="2791030"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smtClean="0">
                  <a:ln w="11430"/>
                  <a:solidFill>
                    <a:srgbClr val="0000FF"/>
                  </a:solidFill>
                  <a:latin typeface="Times New Roman" pitchFamily="18" charset="0"/>
                  <a:cs typeface="Times New Roman" pitchFamily="18" charset="0"/>
                </a:rPr>
                <a:t>Tìm hiểu bài</a:t>
              </a:r>
              <a:endParaRPr lang="en-US" sz="3800" b="1">
                <a:ln w="11430"/>
                <a:solidFill>
                  <a:srgbClr val="0000FF"/>
                </a:solidFill>
                <a:latin typeface="Times New Roman" pitchFamily="18" charset="0"/>
                <a:cs typeface="Times New Roman" pitchFamily="18" charset="0"/>
              </a:endParaRPr>
            </a:p>
          </p:txBody>
        </p:sp>
        <p:cxnSp>
          <p:nvCxnSpPr>
            <p:cNvPr id="32" name="Straight Connector 31"/>
            <p:cNvCxnSpPr/>
            <p:nvPr/>
          </p:nvCxnSpPr>
          <p:spPr>
            <a:xfrm>
              <a:off x="1095099" y="2127973"/>
              <a:ext cx="2806473"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2" name="Rectangle 41"/>
          <p:cNvSpPr/>
          <p:nvPr/>
        </p:nvSpPr>
        <p:spPr>
          <a:xfrm>
            <a:off x="5600701" y="2743200"/>
            <a:ext cx="10233818" cy="1200329"/>
          </a:xfrm>
          <a:prstGeom prst="rect">
            <a:avLst/>
          </a:prstGeom>
        </p:spPr>
        <p:txBody>
          <a:bodyPr wrap="square">
            <a:spAutoFit/>
          </a:bodyPr>
          <a:lstStyle/>
          <a:p>
            <a:pPr algn="just"/>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Câu</a:t>
            </a:r>
            <a:r>
              <a:rPr lang="en-US" sz="3600" b="1" dirty="0" smtClean="0">
                <a:solidFill>
                  <a:srgbClr val="FF0000"/>
                </a:solidFill>
                <a:latin typeface="Times New Roman" pitchFamily="18" charset="0"/>
                <a:cs typeface="Times New Roman" pitchFamily="18" charset="0"/>
              </a:rPr>
              <a:t> </a:t>
            </a:r>
            <a:r>
              <a:rPr lang="en-US" sz="3600" b="1" dirty="0">
                <a:solidFill>
                  <a:srgbClr val="FF0000"/>
                </a:solidFill>
                <a:latin typeface="Times New Roman" pitchFamily="18" charset="0"/>
                <a:cs typeface="Times New Roman" pitchFamily="18" charset="0"/>
              </a:rPr>
              <a:t>1: </a:t>
            </a:r>
            <a:r>
              <a:rPr lang="en-US" sz="3600" b="1" dirty="0" err="1" smtClean="0">
                <a:solidFill>
                  <a:srgbClr val="FF0000"/>
                </a:solidFill>
                <a:latin typeface="Times New Roman" pitchFamily="18" charset="0"/>
                <a:cs typeface="Times New Roman" pitchFamily="18" charset="0"/>
              </a:rPr>
              <a:t>Tìm</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những</a:t>
            </a:r>
            <a:r>
              <a:rPr lang="en-US" sz="3600" b="1" dirty="0" smtClean="0">
                <a:solidFill>
                  <a:srgbClr val="FF0000"/>
                </a:solidFill>
                <a:latin typeface="Times New Roman" pitchFamily="18" charset="0"/>
                <a:cs typeface="Times New Roman" pitchFamily="18" charset="0"/>
              </a:rPr>
              <a:t> chi </a:t>
            </a:r>
            <a:r>
              <a:rPr lang="en-US" sz="3600" b="1" dirty="0" err="1" smtClean="0">
                <a:solidFill>
                  <a:srgbClr val="FF0000"/>
                </a:solidFill>
                <a:latin typeface="Times New Roman" pitchFamily="18" charset="0"/>
                <a:cs typeface="Times New Roman" pitchFamily="18" charset="0"/>
              </a:rPr>
              <a:t>tiết</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cho</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thấy</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tội</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ác</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của</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giặc</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ngoại</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xâm</a:t>
            </a:r>
            <a:endParaRPr lang="en-US" sz="3600" b="1" dirty="0">
              <a:solidFill>
                <a:srgbClr val="FF0000"/>
              </a:solidFill>
              <a:latin typeface="Times New Roman" pitchFamily="18" charset="0"/>
              <a:cs typeface="Times New Roman" pitchFamily="18" charset="0"/>
            </a:endParaRPr>
          </a:p>
        </p:txBody>
      </p:sp>
      <p:sp>
        <p:nvSpPr>
          <p:cNvPr id="12" name="Rectangle 11"/>
          <p:cNvSpPr/>
          <p:nvPr/>
        </p:nvSpPr>
        <p:spPr>
          <a:xfrm>
            <a:off x="5579578" y="4207497"/>
            <a:ext cx="10210801" cy="3170099"/>
          </a:xfrm>
          <a:prstGeom prst="rect">
            <a:avLst/>
          </a:prstGeom>
        </p:spPr>
        <p:txBody>
          <a:bodyPr wrap="square">
            <a:spAutoFit/>
          </a:bodyPr>
          <a:lstStyle/>
          <a:p>
            <a:pPr algn="just"/>
            <a:r>
              <a:rPr lang="nl-NL" sz="4000" b="1" dirty="0">
                <a:solidFill>
                  <a:srgbClr val="0000CC"/>
                </a:solidFill>
                <a:latin typeface="Times New Roman" panose="02020603050405020304" pitchFamily="18" charset="0"/>
                <a:cs typeface="Times New Roman" panose="02020603050405020304" pitchFamily="18" charset="0"/>
              </a:rPr>
              <a:t>Thẳng tay chém giết dân lành, cướp hết ruộng nương màu mỡ, bắt dân ta lên rừng săn thú lạ, xuống biển mò ngọc trai, khiến bao người bị thiệt mạng vì hổ báo, cá sấu, thuồng luồng, </a:t>
            </a:r>
            <a:r>
              <a:rPr lang="nl-NL" sz="4000" b="1" dirty="0" smtClean="0">
                <a:solidFill>
                  <a:srgbClr val="0000CC"/>
                </a:solidFill>
                <a:latin typeface="Times New Roman" panose="02020603050405020304" pitchFamily="18" charset="0"/>
                <a:cs typeface="Times New Roman" panose="02020603050405020304" pitchFamily="18" charset="0"/>
              </a:rPr>
              <a:t>...</a:t>
            </a:r>
            <a:endParaRPr lang="en-US" sz="4000" b="1" dirty="0">
              <a:solidFill>
                <a:srgbClr val="0000CC"/>
              </a:solidFill>
              <a:latin typeface="Times New Roman" panose="02020603050405020304" pitchFamily="18" charset="0"/>
              <a:cs typeface="Times New Roman" panose="02020603050405020304" pitchFamily="18" charset="0"/>
            </a:endParaRPr>
          </a:p>
        </p:txBody>
      </p:sp>
      <p:sp>
        <p:nvSpPr>
          <p:cNvPr id="35" name="Rectangle 34"/>
          <p:cNvSpPr/>
          <p:nvPr/>
        </p:nvSpPr>
        <p:spPr>
          <a:xfrm>
            <a:off x="597845" y="5410200"/>
            <a:ext cx="4777581" cy="2862322"/>
          </a:xfrm>
          <a:prstGeom prst="rect">
            <a:avLst/>
          </a:prstGeom>
        </p:spPr>
        <p:txBody>
          <a:bodyPr wrap="square">
            <a:spAutoFit/>
          </a:bodyPr>
          <a:lstStyle/>
          <a:p>
            <a:pPr algn="just"/>
            <a:r>
              <a:rPr lang="en-US" sz="3600" b="1" dirty="0" smtClean="0">
                <a:solidFill>
                  <a:srgbClr val="0000CC"/>
                </a:solidFill>
                <a:latin typeface="Times New Roman" panose="02020603050405020304" pitchFamily="18" charset="0"/>
                <a:cs typeface="Times New Roman" pitchFamily="18" charset="0"/>
              </a:rPr>
              <a:t>      </a:t>
            </a:r>
            <a:r>
              <a:rPr lang="en-US" sz="3600" b="1" dirty="0">
                <a:solidFill>
                  <a:srgbClr val="0000CC"/>
                </a:solidFill>
                <a:latin typeface="Times New Roman" panose="02020603050405020304" pitchFamily="18" charset="0"/>
                <a:cs typeface="Times New Roman" panose="02020603050405020304" pitchFamily="18" charset="0"/>
              </a:rPr>
              <a:t>+ Ta </a:t>
            </a:r>
            <a:r>
              <a:rPr lang="en-US" sz="3600" b="1" dirty="0" err="1">
                <a:solidFill>
                  <a:srgbClr val="0000CC"/>
                </a:solidFill>
                <a:latin typeface="Times New Roman" panose="02020603050405020304" pitchFamily="18" charset="0"/>
                <a:cs typeface="Times New Roman" panose="02020603050405020304" pitchFamily="18" charset="0"/>
              </a:rPr>
              <a:t>sẽ</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mặc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giáp</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phục</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CC"/>
                </a:solidFill>
                <a:latin typeface="Times New Roman" panose="02020603050405020304" pitchFamily="18" charset="0"/>
                <a:cs typeface="Times New Roman" panose="02020603050405020304" pitchFamily="18" charset="0"/>
              </a:rPr>
              <a:t>thật</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đẹp</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CC"/>
                </a:solidFill>
                <a:latin typeface="Times New Roman" panose="02020603050405020304" pitchFamily="18" charset="0"/>
                <a:cs typeface="Times New Roman" panose="02020603050405020304" pitchFamily="18" charset="0"/>
              </a:rPr>
              <a:t>để</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dân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chúng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thêm</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phấn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khích</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CC"/>
                </a:solidFill>
                <a:latin typeface="Times New Roman" panose="02020603050405020304" pitchFamily="18" charset="0"/>
                <a:cs typeface="Times New Roman" panose="02020603050405020304" pitchFamily="18" charset="0"/>
              </a:rPr>
              <a:t>để</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giặc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trông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thấy</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CC"/>
                </a:solidFill>
                <a:latin typeface="Times New Roman" panose="02020603050405020304" pitchFamily="18" charset="0"/>
                <a:cs typeface="Times New Roman" panose="02020603050405020304" pitchFamily="18" charset="0"/>
              </a:rPr>
              <a:t>thì</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kinh</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hồn</a:t>
            </a:r>
            <a:r>
              <a:rPr lang="en-US" sz="3600" b="1" dirty="0" smtClean="0">
                <a:solidFill>
                  <a:srgbClr val="0000CC"/>
                </a:solidFill>
                <a:latin typeface="Times New Roman" panose="02020603050405020304" pitchFamily="18" charset="0"/>
                <a:cs typeface="Times New Roman" panose="02020603050405020304" pitchFamily="18" charset="0"/>
              </a:rPr>
              <a:t>.</a:t>
            </a:r>
            <a:r>
              <a:rPr lang="en-US" sz="3600" b="1" dirty="0" smtClean="0">
                <a:solidFill>
                  <a:srgbClr val="FF0000"/>
                </a:solidFill>
                <a:latin typeface="Times New Roman" panose="02020603050405020304" pitchFamily="18" charset="0"/>
                <a:cs typeface="Times New Roman" panose="02020603050405020304" pitchFamily="18" charset="0"/>
              </a:rPr>
              <a:t>//</a:t>
            </a:r>
            <a:endParaRPr lang="en-US" sz="3600" b="1" dirty="0">
              <a:solidFill>
                <a:srgbClr val="FF0000"/>
              </a:solidFill>
              <a:latin typeface="Times New Roman" panose="02020603050405020304" pitchFamily="18" charset="0"/>
              <a:cs typeface="Times New Roman" panose="02020603050405020304" pitchFamily="18" charset="0"/>
            </a:endParaRPr>
          </a:p>
        </p:txBody>
      </p:sp>
      <p:sp>
        <p:nvSpPr>
          <p:cNvPr id="37" name="Rectangle 36"/>
          <p:cNvSpPr/>
          <p:nvPr/>
        </p:nvSpPr>
        <p:spPr>
          <a:xfrm>
            <a:off x="642465" y="2625955"/>
            <a:ext cx="2309019" cy="707886"/>
          </a:xfrm>
          <a:prstGeom prst="rect">
            <a:avLst/>
          </a:prstGeom>
        </p:spPr>
        <p:txBody>
          <a:bodyPr wrap="square">
            <a:spAutoFit/>
          </a:bodyPr>
          <a:lstStyle/>
          <a:p>
            <a:pPr algn="just"/>
            <a:r>
              <a:rPr lang="en-US" sz="4000" b="1" i="1" dirty="0" err="1">
                <a:solidFill>
                  <a:srgbClr val="0000CC"/>
                </a:solidFill>
                <a:latin typeface="Times New Roman" pitchFamily="18" charset="0"/>
                <a:cs typeface="Times New Roman" pitchFamily="18" charset="0"/>
              </a:rPr>
              <a:t>t</a:t>
            </a:r>
            <a:r>
              <a:rPr lang="en-US" sz="4000" b="1" i="1" dirty="0" err="1" smtClean="0">
                <a:solidFill>
                  <a:srgbClr val="0000CC"/>
                </a:solidFill>
                <a:latin typeface="Times New Roman" pitchFamily="18" charset="0"/>
                <a:cs typeface="Times New Roman" pitchFamily="18" charset="0"/>
              </a:rPr>
              <a:t>huở</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xưa</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38" name="Rectangle 37"/>
          <p:cNvSpPr/>
          <p:nvPr/>
        </p:nvSpPr>
        <p:spPr>
          <a:xfrm>
            <a:off x="2951484" y="2660863"/>
            <a:ext cx="2839697" cy="707886"/>
          </a:xfrm>
          <a:prstGeom prst="rect">
            <a:avLst/>
          </a:prstGeom>
        </p:spPr>
        <p:txBody>
          <a:bodyPr wrap="square">
            <a:spAutoFit/>
          </a:bodyPr>
          <a:lstStyle/>
          <a:p>
            <a:pPr algn="just"/>
            <a:r>
              <a:rPr lang="en-US" sz="4000" b="1" i="1" dirty="0" err="1">
                <a:solidFill>
                  <a:srgbClr val="0000CC"/>
                </a:solidFill>
                <a:latin typeface="Times New Roman" pitchFamily="18" charset="0"/>
                <a:cs typeface="Times New Roman" pitchFamily="18" charset="0"/>
              </a:rPr>
              <a:t>n</a:t>
            </a:r>
            <a:r>
              <a:rPr lang="en-US" sz="4000" b="1" i="1" dirty="0" err="1" smtClean="0">
                <a:solidFill>
                  <a:srgbClr val="0000CC"/>
                </a:solidFill>
                <a:latin typeface="Times New Roman" pitchFamily="18" charset="0"/>
                <a:cs typeface="Times New Roman" pitchFamily="18" charset="0"/>
              </a:rPr>
              <a:t>goại</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xâm</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39" name="Rectangle 38"/>
          <p:cNvSpPr/>
          <p:nvPr/>
        </p:nvSpPr>
        <p:spPr>
          <a:xfrm>
            <a:off x="737043" y="3267206"/>
            <a:ext cx="2262982" cy="707886"/>
          </a:xfrm>
          <a:prstGeom prst="rect">
            <a:avLst/>
          </a:prstGeom>
        </p:spPr>
        <p:txBody>
          <a:bodyPr wrap="square">
            <a:spAutoFit/>
          </a:bodyPr>
          <a:lstStyle/>
          <a:p>
            <a:pPr algn="just"/>
            <a:r>
              <a:rPr lang="en-US" sz="4000" b="1" i="1" dirty="0" err="1">
                <a:solidFill>
                  <a:srgbClr val="0000FF"/>
                </a:solidFill>
                <a:latin typeface="Times New Roman" pitchFamily="18" charset="0"/>
                <a:cs typeface="Times New Roman" pitchFamily="18" charset="0"/>
              </a:rPr>
              <a:t>x</a:t>
            </a:r>
            <a:r>
              <a:rPr lang="en-US" sz="4000" b="1" i="1" dirty="0" err="1" smtClean="0">
                <a:solidFill>
                  <a:srgbClr val="0000FF"/>
                </a:solidFill>
                <a:latin typeface="Times New Roman" pitchFamily="18" charset="0"/>
                <a:cs typeface="Times New Roman" pitchFamily="18" charset="0"/>
              </a:rPr>
              <a:t>úm</a:t>
            </a:r>
            <a:r>
              <a:rPr lang="en-US" sz="4000" b="1" i="1" dirty="0" smtClean="0">
                <a:solidFill>
                  <a:srgbClr val="0000FF"/>
                </a:solidFill>
                <a:latin typeface="Times New Roman" pitchFamily="18" charset="0"/>
                <a:cs typeface="Times New Roman" pitchFamily="18" charset="0"/>
              </a:rPr>
              <a:t> </a:t>
            </a:r>
            <a:r>
              <a:rPr lang="en-US" sz="4000" b="1" i="1" dirty="0" err="1" smtClean="0">
                <a:solidFill>
                  <a:srgbClr val="0000FF"/>
                </a:solidFill>
                <a:latin typeface="Times New Roman" pitchFamily="18" charset="0"/>
                <a:cs typeface="Times New Roman" pitchFamily="18" charset="0"/>
              </a:rPr>
              <a:t>lại</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46" name="Rectangle 45"/>
          <p:cNvSpPr/>
          <p:nvPr/>
        </p:nvSpPr>
        <p:spPr>
          <a:xfrm>
            <a:off x="2908694" y="3283070"/>
            <a:ext cx="2680555" cy="707886"/>
          </a:xfrm>
          <a:prstGeom prst="rect">
            <a:avLst/>
          </a:prstGeom>
        </p:spPr>
        <p:txBody>
          <a:bodyPr wrap="square">
            <a:spAutoFit/>
          </a:bodyPr>
          <a:lstStyle/>
          <a:p>
            <a:pPr algn="just"/>
            <a:r>
              <a:rPr lang="en-US" sz="4000" b="1" i="1" dirty="0" err="1" smtClean="0">
                <a:solidFill>
                  <a:srgbClr val="0000CC"/>
                </a:solidFill>
                <a:latin typeface="Times New Roman" pitchFamily="18" charset="0"/>
                <a:cs typeface="Times New Roman" pitchFamily="18" charset="0"/>
              </a:rPr>
              <a:t>ngút</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trời</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47" name="Rectangle 46"/>
          <p:cNvSpPr/>
          <p:nvPr/>
        </p:nvSpPr>
        <p:spPr>
          <a:xfrm>
            <a:off x="593486" y="3919402"/>
            <a:ext cx="2133600" cy="707886"/>
          </a:xfrm>
          <a:prstGeom prst="rect">
            <a:avLst/>
          </a:prstGeom>
        </p:spPr>
        <p:txBody>
          <a:bodyPr wrap="square">
            <a:spAutoFit/>
          </a:bodyPr>
          <a:lstStyle/>
          <a:p>
            <a:pPr algn="just"/>
            <a:r>
              <a:rPr lang="en-US" sz="4000" b="1" i="1" dirty="0" err="1" smtClean="0">
                <a:solidFill>
                  <a:srgbClr val="0000CC"/>
                </a:solidFill>
                <a:latin typeface="Times New Roman" pitchFamily="18" charset="0"/>
                <a:cs typeface="Times New Roman" pitchFamily="18" charset="0"/>
              </a:rPr>
              <a:t>võ</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nghệ</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48" name="Rectangle 47"/>
          <p:cNvSpPr/>
          <p:nvPr/>
        </p:nvSpPr>
        <p:spPr>
          <a:xfrm>
            <a:off x="2981568" y="3947247"/>
            <a:ext cx="2393858" cy="707886"/>
          </a:xfrm>
          <a:prstGeom prst="rect">
            <a:avLst/>
          </a:prstGeom>
        </p:spPr>
        <p:txBody>
          <a:bodyPr wrap="square">
            <a:spAutoFit/>
          </a:bodyPr>
          <a:lstStyle/>
          <a:p>
            <a:pPr algn="just"/>
            <a:r>
              <a:rPr lang="en-US" sz="4000" b="1" i="1" dirty="0" err="1">
                <a:solidFill>
                  <a:srgbClr val="0000CC"/>
                </a:solidFill>
                <a:latin typeface="Times New Roman" pitchFamily="18" charset="0"/>
                <a:cs typeface="Times New Roman" pitchFamily="18" charset="0"/>
              </a:rPr>
              <a:t>t</a:t>
            </a:r>
            <a:r>
              <a:rPr lang="en-US" sz="4000" b="1" i="1" dirty="0" err="1" smtClean="0">
                <a:solidFill>
                  <a:srgbClr val="0000CC"/>
                </a:solidFill>
                <a:latin typeface="Times New Roman" pitchFamily="18" charset="0"/>
                <a:cs typeface="Times New Roman" pitchFamily="18" charset="0"/>
              </a:rPr>
              <a:t>rẩy</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quân</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49" name="Rectangle 48"/>
          <p:cNvSpPr/>
          <p:nvPr/>
        </p:nvSpPr>
        <p:spPr>
          <a:xfrm>
            <a:off x="662020" y="4497900"/>
            <a:ext cx="2777496" cy="707886"/>
          </a:xfrm>
          <a:prstGeom prst="rect">
            <a:avLst/>
          </a:prstGeom>
        </p:spPr>
        <p:txBody>
          <a:bodyPr wrap="square">
            <a:spAutoFit/>
          </a:bodyPr>
          <a:lstStyle/>
          <a:p>
            <a:pPr algn="just"/>
            <a:r>
              <a:rPr lang="en-US" sz="4000" b="1" i="1" dirty="0" err="1">
                <a:solidFill>
                  <a:srgbClr val="0000CC"/>
                </a:solidFill>
                <a:latin typeface="Times New Roman" pitchFamily="18" charset="0"/>
                <a:cs typeface="Times New Roman" pitchFamily="18" charset="0"/>
              </a:rPr>
              <a:t>g</a:t>
            </a:r>
            <a:r>
              <a:rPr lang="en-US" sz="4000" b="1" i="1" dirty="0" err="1" smtClean="0">
                <a:solidFill>
                  <a:srgbClr val="0000CC"/>
                </a:solidFill>
                <a:latin typeface="Times New Roman" pitchFamily="18" charset="0"/>
                <a:cs typeface="Times New Roman" pitchFamily="18" charset="0"/>
              </a:rPr>
              <a:t>iáp</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phục</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Tree>
    <p:extLst>
      <p:ext uri="{BB962C8B-B14F-4D97-AF65-F5344CB8AC3E}">
        <p14:creationId xmlns:p14="http://schemas.microsoft.com/office/powerpoint/2010/main" val="963106164"/>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 calcmode="lin" valueType="num">
                                      <p:cBhvr additive="base">
                                        <p:cTn id="7" dur="500" fill="hold"/>
                                        <p:tgtEl>
                                          <p:spTgt spid="42"/>
                                        </p:tgtEl>
                                        <p:attrNameLst>
                                          <p:attrName>ppt_x</p:attrName>
                                        </p:attrNameLst>
                                      </p:cBhvr>
                                      <p:tavLst>
                                        <p:tav tm="0">
                                          <p:val>
                                            <p:strVal val="#ppt_x"/>
                                          </p:val>
                                        </p:tav>
                                        <p:tav tm="100000">
                                          <p:val>
                                            <p:strVal val="#ppt_x"/>
                                          </p:val>
                                        </p:tav>
                                      </p:tavLst>
                                    </p:anim>
                                    <p:anim calcmode="lin" valueType="num">
                                      <p:cBhvr additive="base">
                                        <p:cTn id="8" dur="500" fill="hold"/>
                                        <p:tgtEl>
                                          <p:spTgt spid="4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12"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9586</TotalTime>
  <Words>345</Words>
  <Application>Microsoft Office PowerPoint</Application>
  <PresentationFormat>Custom</PresentationFormat>
  <Paragraphs>40</Paragraphs>
  <Slides>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Times New Roman</vt:lpstr>
      <vt:lpstr>Default Design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Admin</cp:lastModifiedBy>
  <cp:revision>1071</cp:revision>
  <dcterms:created xsi:type="dcterms:W3CDTF">2008-09-09T22:52:10Z</dcterms:created>
  <dcterms:modified xsi:type="dcterms:W3CDTF">2025-04-12T13:40:08Z</dcterms:modified>
</cp:coreProperties>
</file>