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27" r:id="rId2"/>
    <p:sldId id="439" r:id="rId3"/>
    <p:sldId id="426" r:id="rId4"/>
    <p:sldId id="450" r:id="rId5"/>
    <p:sldId id="451" r:id="rId6"/>
    <p:sldId id="454" r:id="rId7"/>
    <p:sldId id="452" r:id="rId8"/>
    <p:sldId id="433" r:id="rId9"/>
    <p:sldId id="456" r:id="rId10"/>
  </p:sldIdLst>
  <p:sldSz cx="16276638" cy="9144000"/>
  <p:notesSz cx="6858000" cy="9144000"/>
  <p:custDataLst>
    <p:tags r:id="rId12"/>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FF0000"/>
    <a:srgbClr val="FF0066"/>
    <a:srgbClr val="FF7C80"/>
    <a:srgbClr val="FF6600"/>
    <a:srgbClr val="6600CC"/>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90" d="100"/>
          <a:sy n="90" d="100"/>
        </p:scale>
        <p:origin x="132" y="258"/>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a:t>
            </a:r>
            <a:r>
              <a:rPr lang="en-US" altLang="en-US" sz="3500" b="1" smtClean="0">
                <a:solidFill>
                  <a:srgbClr val="FF0066"/>
                </a:solidFill>
                <a:latin typeface="Times New Roman" pitchFamily="18" charset="0"/>
              </a:rPr>
              <a:t>HỌC HÒA NGHĨA</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145856" y="3870025"/>
            <a:ext cx="12279703"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3B</a:t>
            </a:r>
          </a:p>
          <a:p>
            <a:pPr algn="ctr" eaLnBrk="1" hangingPunct="1">
              <a:spcBef>
                <a:spcPts val="1800"/>
              </a:spcBef>
              <a:defRPr/>
            </a:pP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23: HAI </a:t>
            </a:r>
            <a:r>
              <a:rPr lang="en-US" sz="54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54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TRƯNG</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r>
              <a:rPr lang="en-US" sz="54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Tiết</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2</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a:t>
            </a:r>
            <a:r>
              <a:rPr lang="en-US" sz="6000" b="1" smtClean="0">
                <a:solidFill>
                  <a:srgbClr val="0000CC"/>
                </a:solidFill>
                <a:effectLst>
                  <a:outerShdw blurRad="38100" dist="38100" dir="2700000" algn="tl">
                    <a:srgbClr val="000000">
                      <a:alpha val="43137"/>
                    </a:srgbClr>
                  </a:outerShdw>
                </a:effectLst>
                <a:latin typeface="Times New Roman" pitchFamily="18" charset="0"/>
              </a:rPr>
              <a:t>LỚP 3</a:t>
            </a:r>
            <a:endParaRPr lang="en-US" sz="6000" b="1">
              <a:solidFill>
                <a:srgbClr val="0000CC"/>
              </a:solidFill>
              <a:effectLst>
                <a:outerShdw blurRad="38100" dist="38100" dir="2700000" algn="tl">
                  <a:srgbClr val="000000">
                    <a:alpha val="43137"/>
                  </a:srgbClr>
                </a:outerShdw>
              </a:effectLst>
              <a:latin typeface="Times New Roman" pitchFamily="18" charset="0"/>
            </a:endParaRPr>
          </a:p>
        </p:txBody>
      </p:sp>
      <p:sp>
        <p:nvSpPr>
          <p:cNvPr id="2054" name="Text Box 18"/>
          <p:cNvSpPr txBox="1">
            <a:spLocks noChangeArrowheads="1"/>
          </p:cNvSpPr>
          <p:nvPr/>
        </p:nvSpPr>
        <p:spPr bwMode="auto">
          <a:xfrm>
            <a:off x="2557757" y="7200900"/>
            <a:ext cx="597456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 Bùi Thị Thúy Nhung</a:t>
            </a:r>
            <a:endParaRPr lang="en-US" altLang="en-US" sz="2400" b="1" i="1">
              <a:solidFill>
                <a:srgbClr val="FF0066"/>
              </a:solidFill>
              <a:latin typeface="Times New Roman" pitchFamily="18" charset="0"/>
            </a:endParaRP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Giải bài 23 Hai Bà Trư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919" y="457200"/>
            <a:ext cx="14706600" cy="838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843973"/>
      </p:ext>
    </p:extLst>
  </p:cSld>
  <p:clrMapOvr>
    <a:masterClrMapping/>
  </p:clrMapOvr>
  <p:transition spd="slow">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a:solidFill>
                  <a:srgbClr val="FF0000"/>
                </a:solidFill>
                <a:latin typeface="Times New Roman" pitchFamily="18" charset="0"/>
                <a:cs typeface="Times New Roman" pitchFamily="18" charset="0"/>
              </a:rPr>
              <a:t>1: </a:t>
            </a:r>
            <a:r>
              <a:rPr lang="en-US" sz="3600" b="1" dirty="0" err="1" smtClean="0">
                <a:solidFill>
                  <a:srgbClr val="FF0000"/>
                </a:solidFill>
                <a:latin typeface="Times New Roman" pitchFamily="18" charset="0"/>
                <a:cs typeface="Times New Roman" pitchFamily="18" charset="0"/>
              </a:rPr>
              <a:t>Tìm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những</a:t>
            </a:r>
            <a:r>
              <a:rPr lang="en-US" sz="3600" b="1" dirty="0" smtClean="0">
                <a:solidFill>
                  <a:srgbClr val="FF0000"/>
                </a:solidFill>
                <a:latin typeface="Times New Roman" pitchFamily="18" charset="0"/>
                <a:cs typeface="Times New Roman" pitchFamily="18" charset="0"/>
              </a:rPr>
              <a:t> chi </a:t>
            </a:r>
            <a:r>
              <a:rPr lang="en-US" sz="3600" b="1" dirty="0" err="1" smtClean="0">
                <a:solidFill>
                  <a:srgbClr val="FF0000"/>
                </a:solidFill>
                <a:latin typeface="Times New Roman" pitchFamily="18" charset="0"/>
                <a:cs typeface="Times New Roman" pitchFamily="18" charset="0"/>
              </a:rPr>
              <a:t>tiết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thấy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tội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ác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của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giặc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ngoại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xâm</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579578" y="4207497"/>
            <a:ext cx="10210801" cy="3170099"/>
          </a:xfrm>
          <a:prstGeom prst="rect">
            <a:avLst/>
          </a:prstGeom>
        </p:spPr>
        <p:txBody>
          <a:bodyPr wrap="square">
            <a:spAutoFit/>
          </a:bodyPr>
          <a:lstStyle/>
          <a:p>
            <a:pPr algn="just"/>
            <a:r>
              <a:rPr lang="nl-NL" sz="4000" b="1" dirty="0">
                <a:solidFill>
                  <a:srgbClr val="0000CC"/>
                </a:solidFill>
                <a:latin typeface="Times New Roman" panose="02020603050405020304" pitchFamily="18" charset="0"/>
                <a:cs typeface="Times New Roman" panose="02020603050405020304" pitchFamily="18" charset="0"/>
              </a:rPr>
              <a:t>Thẳng tay chém giết dân lành, cướp hết ruộng nương màu mỡ, bắt dân ta lên rừng săn thú lạ, xuống biển mò ngọc trai, khiến bao người bị thiệt mạng vì hổ báo, cá sấu, thuồng luồng, </a:t>
            </a:r>
            <a:r>
              <a:rPr lang="nl-NL" sz="4000" b="1" dirty="0" smtClean="0">
                <a:solidFill>
                  <a:srgbClr val="0000CC"/>
                </a:solidFill>
                <a:latin typeface="Times New Roman" panose="02020603050405020304" pitchFamily="18" charset="0"/>
                <a:cs typeface="Times New Roman" panose="02020603050405020304" pitchFamily="18" charset="0"/>
              </a:rPr>
              <a:t>...</a:t>
            </a:r>
            <a:endParaRPr lang="en-US" sz="4000" b="1" dirty="0">
              <a:solidFill>
                <a:srgbClr val="0000CC"/>
              </a:solidFill>
              <a:latin typeface="Times New Roman" panose="02020603050405020304" pitchFamily="18" charset="0"/>
              <a:cs typeface="Times New Roman" panose="02020603050405020304" pitchFamily="18" charset="0"/>
            </a:endParaRPr>
          </a:p>
        </p:txBody>
      </p:sp>
      <p:sp>
        <p:nvSpPr>
          <p:cNvPr id="35" name="Rectangle 34"/>
          <p:cNvSpPr/>
          <p:nvPr/>
        </p:nvSpPr>
        <p:spPr>
          <a:xfrm>
            <a:off x="597845" y="5410200"/>
            <a:ext cx="4777581" cy="2862322"/>
          </a:xfrm>
          <a:prstGeom prst="rect">
            <a:avLst/>
          </a:prstGeom>
        </p:spPr>
        <p:txBody>
          <a:bodyPr wrap="square">
            <a:spAutoFit/>
          </a:bodyPr>
          <a:lstStyle/>
          <a:p>
            <a:pPr algn="just"/>
            <a:r>
              <a:rPr lang="en-US" sz="3600" b="1" dirty="0" smtClean="0">
                <a:solidFill>
                  <a:srgbClr val="0000CC"/>
                </a:solidFill>
                <a:latin typeface="Times New Roman" panose="02020603050405020304" pitchFamily="18" charset="0"/>
                <a:cs typeface="Times New Roman" pitchFamily="18" charset="0"/>
              </a:rPr>
              <a:t>      </a:t>
            </a:r>
            <a:r>
              <a:rPr lang="en-US" sz="3600" b="1" dirty="0">
                <a:solidFill>
                  <a:srgbClr val="0000CC"/>
                </a:solidFill>
                <a:latin typeface="Times New Roman" panose="02020603050405020304" pitchFamily="18" charset="0"/>
                <a:cs typeface="Times New Roman" panose="02020603050405020304" pitchFamily="18" charset="0"/>
              </a:rPr>
              <a:t>+ Ta </a:t>
            </a:r>
            <a:r>
              <a:rPr lang="en-US" sz="3600" b="1" dirty="0" err="1">
                <a:solidFill>
                  <a:srgbClr val="0000CC"/>
                </a:solidFill>
                <a:latin typeface="Times New Roman" panose="02020603050405020304" pitchFamily="18" charset="0"/>
                <a:cs typeface="Times New Roman" panose="02020603050405020304" pitchFamily="18" charset="0"/>
              </a:rPr>
              <a:t>sẽ</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giáp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phục</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thật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đẹp</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dân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thêm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phấn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khích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thấy</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thì</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kinh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hồn</a:t>
            </a:r>
            <a:r>
              <a:rPr lang="en-US" sz="3600" b="1" dirty="0" smtClean="0">
                <a:solidFill>
                  <a:srgbClr val="0000CC"/>
                </a:solidFill>
                <a:latin typeface="Times New Roman" panose="02020603050405020304" pitchFamily="18" charset="0"/>
                <a:cs typeface="Times New Roman" panose="02020603050405020304" pitchFamily="18" charset="0"/>
              </a:rPr>
              <a:t>.</a:t>
            </a:r>
            <a:r>
              <a:rPr lang="en-US" sz="3600" b="1" dirty="0"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7" name="Rectangle 36"/>
          <p:cNvSpPr/>
          <p:nvPr/>
        </p:nvSpPr>
        <p:spPr>
          <a:xfrm>
            <a:off x="642465" y="2625955"/>
            <a:ext cx="2309019"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huở</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xưa</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8" name="Rectangle 37"/>
          <p:cNvSpPr/>
          <p:nvPr/>
        </p:nvSpPr>
        <p:spPr>
          <a:xfrm>
            <a:off x="2951484" y="2660863"/>
            <a:ext cx="2839697"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n</a:t>
            </a:r>
            <a:r>
              <a:rPr lang="en-US" sz="4000" b="1" i="1" dirty="0" err="1" smtClean="0">
                <a:solidFill>
                  <a:srgbClr val="0000CC"/>
                </a:solidFill>
                <a:latin typeface="Times New Roman" pitchFamily="18" charset="0"/>
                <a:cs typeface="Times New Roman" pitchFamily="18" charset="0"/>
              </a:rPr>
              <a:t>goại</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xâm</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9" name="Rectangle 38"/>
          <p:cNvSpPr/>
          <p:nvPr/>
        </p:nvSpPr>
        <p:spPr>
          <a:xfrm>
            <a:off x="737043" y="3267206"/>
            <a:ext cx="2262982" cy="707886"/>
          </a:xfrm>
          <a:prstGeom prst="rect">
            <a:avLst/>
          </a:prstGeom>
        </p:spPr>
        <p:txBody>
          <a:bodyPr wrap="square">
            <a:spAutoFit/>
          </a:bodyPr>
          <a:lstStyle/>
          <a:p>
            <a:pPr algn="just"/>
            <a:r>
              <a:rPr lang="en-US" sz="4000" b="1" i="1" dirty="0" err="1">
                <a:solidFill>
                  <a:srgbClr val="0000FF"/>
                </a:solidFill>
                <a:latin typeface="Times New Roman" pitchFamily="18" charset="0"/>
                <a:cs typeface="Times New Roman" pitchFamily="18" charset="0"/>
              </a:rPr>
              <a:t>x</a:t>
            </a:r>
            <a:r>
              <a:rPr lang="en-US" sz="4000" b="1" i="1" dirty="0" err="1" smtClean="0">
                <a:solidFill>
                  <a:srgbClr val="0000FF"/>
                </a:solidFill>
                <a:latin typeface="Times New Roman" pitchFamily="18" charset="0"/>
                <a:cs typeface="Times New Roman" pitchFamily="18" charset="0"/>
              </a:rPr>
              <a:t>úm</a:t>
            </a:r>
            <a:r>
              <a:rPr lang="en-US" sz="4000" b="1" i="1" dirty="0" smtClean="0">
                <a:solidFill>
                  <a:srgbClr val="0000FF"/>
                </a:solidFill>
                <a:latin typeface="Times New Roman" pitchFamily="18" charset="0"/>
                <a:cs typeface="Times New Roman" pitchFamily="18" charset="0"/>
              </a:rPr>
              <a:t> </a:t>
            </a:r>
            <a:r>
              <a:rPr lang="en-US" sz="4000" b="1" i="1" dirty="0" err="1" smtClean="0">
                <a:solidFill>
                  <a:srgbClr val="0000FF"/>
                </a:solidFill>
                <a:latin typeface="Times New Roman" pitchFamily="18" charset="0"/>
                <a:cs typeface="Times New Roman" pitchFamily="18" charset="0"/>
              </a:rPr>
              <a:t>lại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6" name="Rectangle 45"/>
          <p:cNvSpPr/>
          <p:nvPr/>
        </p:nvSpPr>
        <p:spPr>
          <a:xfrm>
            <a:off x="2908694" y="3283070"/>
            <a:ext cx="2680555"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ngút</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trời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7" name="Rectangle 46"/>
          <p:cNvSpPr/>
          <p:nvPr/>
        </p:nvSpPr>
        <p:spPr>
          <a:xfrm>
            <a:off x="593486" y="3919402"/>
            <a:ext cx="2133600"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võ</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nghệ</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8" name="Rectangle 47"/>
          <p:cNvSpPr/>
          <p:nvPr/>
        </p:nvSpPr>
        <p:spPr>
          <a:xfrm>
            <a:off x="2981568" y="3947247"/>
            <a:ext cx="2393858"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rẩy</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quân</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9" name="Rectangle 48"/>
          <p:cNvSpPr/>
          <p:nvPr/>
        </p:nvSpPr>
        <p:spPr>
          <a:xfrm>
            <a:off x="662020" y="4497900"/>
            <a:ext cx="2777496"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g</a:t>
            </a:r>
            <a:r>
              <a:rPr lang="en-US" sz="4000" b="1" i="1" dirty="0" err="1" smtClean="0">
                <a:solidFill>
                  <a:srgbClr val="0000CC"/>
                </a:solidFill>
                <a:latin typeface="Times New Roman" pitchFamily="18" charset="0"/>
                <a:cs typeface="Times New Roman" pitchFamily="18" charset="0"/>
              </a:rPr>
              <a:t>iáp</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phục</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646331"/>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2: </a:t>
            </a:r>
            <a:r>
              <a:rPr lang="en-US" sz="3600" b="1" dirty="0" err="1" smtClean="0">
                <a:solidFill>
                  <a:srgbClr val="FF0000"/>
                </a:solidFill>
                <a:latin typeface="Times New Roman" pitchFamily="18" charset="0"/>
                <a:cs typeface="Times New Roman" pitchFamily="18" charset="0"/>
              </a:rPr>
              <a:t>Hãy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giới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thiệu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về</a:t>
            </a:r>
            <a:r>
              <a:rPr lang="en-US" sz="3600" b="1" dirty="0" smtClean="0">
                <a:solidFill>
                  <a:srgbClr val="FF0000"/>
                </a:solidFill>
                <a:latin typeface="Times New Roman" pitchFamily="18" charset="0"/>
                <a:cs typeface="Times New Roman" pitchFamily="18" charset="0"/>
              </a:rPr>
              <a:t> Hai </a:t>
            </a:r>
            <a:r>
              <a:rPr lang="en-US" sz="3600" b="1" dirty="0" err="1" smtClean="0">
                <a:solidFill>
                  <a:srgbClr val="FF0000"/>
                </a:solidFill>
                <a:latin typeface="Times New Roman" pitchFamily="18" charset="0"/>
                <a:cs typeface="Times New Roman" pitchFamily="18" charset="0"/>
              </a:rPr>
              <a:t>Bà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Trưng</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611167" y="3421244"/>
            <a:ext cx="10210801" cy="1938992"/>
          </a:xfrm>
          <a:prstGeom prst="rect">
            <a:avLst/>
          </a:prstGeom>
        </p:spPr>
        <p:txBody>
          <a:bodyPr wrap="square">
            <a:spAutoFit/>
          </a:bodyPr>
          <a:lstStyle/>
          <a:p>
            <a:pPr algn="just"/>
            <a:r>
              <a:rPr lang="nl-NL" sz="4000" b="1" dirty="0">
                <a:solidFill>
                  <a:srgbClr val="0000CC"/>
                </a:solidFill>
                <a:latin typeface="Times New Roman" panose="02020603050405020304" pitchFamily="18" charset="0"/>
                <a:cs typeface="Times New Roman" panose="02020603050405020304" pitchFamily="18" charset="0"/>
              </a:rPr>
              <a:t>+ </a:t>
            </a:r>
            <a:r>
              <a:rPr lang="en-US" sz="4000" b="1" dirty="0">
                <a:solidFill>
                  <a:srgbClr val="0000CC"/>
                </a:solidFill>
                <a:latin typeface="Times New Roman" panose="02020603050405020304" pitchFamily="18" charset="0"/>
                <a:cs typeface="Times New Roman" panose="02020603050405020304" pitchFamily="18" charset="0"/>
              </a:rPr>
              <a:t>Hai </a:t>
            </a:r>
            <a:r>
              <a:rPr lang="en-US" sz="4000" b="1" dirty="0" err="1">
                <a:solidFill>
                  <a:srgbClr val="0000CC"/>
                </a:solidFill>
                <a:latin typeface="Times New Roman" panose="02020603050405020304" pitchFamily="18" charset="0"/>
                <a:cs typeface="Times New Roman" panose="02020603050405020304" pitchFamily="18" charset="0"/>
              </a:rPr>
              <a:t>Bà</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Trưng</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quê</a:t>
            </a:r>
            <a:r>
              <a:rPr lang="en-US" sz="4000" b="1" dirty="0">
                <a:solidFill>
                  <a:srgbClr val="0000CC"/>
                </a:solidFill>
                <a:latin typeface="Times New Roman" panose="02020603050405020304" pitchFamily="18" charset="0"/>
                <a:cs typeface="Times New Roman" panose="02020603050405020304" pitchFamily="18" charset="0"/>
              </a:rPr>
              <a:t> ở </a:t>
            </a:r>
            <a:r>
              <a:rPr lang="en-US" sz="4000" b="1" dirty="0" err="1">
                <a:solidFill>
                  <a:srgbClr val="0000CC"/>
                </a:solidFill>
                <a:latin typeface="Times New Roman" panose="02020603050405020304" pitchFamily="18" charset="0"/>
                <a:cs typeface="Times New Roman" panose="02020603050405020304" pitchFamily="18" charset="0"/>
              </a:rPr>
              <a:t>huyện</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Mê</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Linh</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giỏi</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võ</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nghệ</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và</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có</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chí</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hướng</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giành</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lại</a:t>
            </a:r>
            <a:r>
              <a:rPr lang="en-US" sz="4000" b="1" dirty="0">
                <a:solidFill>
                  <a:srgbClr val="0000CC"/>
                </a:solidFill>
                <a:latin typeface="Times New Roman" panose="02020603050405020304" pitchFamily="18" charset="0"/>
                <a:cs typeface="Times New Roman" panose="02020603050405020304" pitchFamily="18" charset="0"/>
              </a:rPr>
              <a:t> non </a:t>
            </a:r>
            <a:r>
              <a:rPr lang="en-US" sz="4000" b="1" dirty="0" err="1">
                <a:solidFill>
                  <a:srgbClr val="0000CC"/>
                </a:solidFill>
                <a:latin typeface="Times New Roman" panose="02020603050405020304" pitchFamily="18" charset="0"/>
                <a:cs typeface="Times New Roman" panose="02020603050405020304" pitchFamily="18" charset="0"/>
              </a:rPr>
              <a:t>sông</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đất</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nước</a:t>
            </a:r>
            <a:r>
              <a:rPr lang="nl-NL" sz="4000" b="1" dirty="0" smtClean="0">
                <a:solidFill>
                  <a:srgbClr val="0000CC"/>
                </a:solidFill>
                <a:latin typeface="Times New Roman" panose="02020603050405020304" pitchFamily="18" charset="0"/>
                <a:cs typeface="Times New Roman" panose="02020603050405020304" pitchFamily="18" charset="0"/>
              </a:rPr>
              <a:t>.</a:t>
            </a:r>
            <a:endParaRPr lang="en-US" sz="4000" b="1" dirty="0">
              <a:solidFill>
                <a:srgbClr val="0000CC"/>
              </a:solidFill>
              <a:latin typeface="Times New Roman" panose="02020603050405020304" pitchFamily="18" charset="0"/>
              <a:cs typeface="Times New Roman" panose="02020603050405020304" pitchFamily="18" charset="0"/>
            </a:endParaRPr>
          </a:p>
        </p:txBody>
      </p:sp>
      <p:sp>
        <p:nvSpPr>
          <p:cNvPr id="35" name="Rectangle 34"/>
          <p:cNvSpPr/>
          <p:nvPr/>
        </p:nvSpPr>
        <p:spPr>
          <a:xfrm>
            <a:off x="597845" y="5410200"/>
            <a:ext cx="4777581" cy="2862322"/>
          </a:xfrm>
          <a:prstGeom prst="rect">
            <a:avLst/>
          </a:prstGeom>
        </p:spPr>
        <p:txBody>
          <a:bodyPr wrap="square">
            <a:spAutoFit/>
          </a:bodyPr>
          <a:lstStyle/>
          <a:p>
            <a:pPr algn="just"/>
            <a:r>
              <a:rPr lang="en-US" sz="3600" b="1" dirty="0" smtClean="0">
                <a:solidFill>
                  <a:srgbClr val="0000CC"/>
                </a:solidFill>
                <a:latin typeface="Times New Roman" panose="02020603050405020304" pitchFamily="18" charset="0"/>
                <a:cs typeface="Times New Roman" pitchFamily="18" charset="0"/>
              </a:rPr>
              <a:t>      </a:t>
            </a:r>
            <a:r>
              <a:rPr lang="en-US" sz="3600" b="1" dirty="0">
                <a:solidFill>
                  <a:srgbClr val="0000CC"/>
                </a:solidFill>
                <a:latin typeface="Times New Roman" panose="02020603050405020304" pitchFamily="18" charset="0"/>
                <a:cs typeface="Times New Roman" panose="02020603050405020304" pitchFamily="18" charset="0"/>
              </a:rPr>
              <a:t>+ Ta </a:t>
            </a:r>
            <a:r>
              <a:rPr lang="en-US" sz="3600" b="1" dirty="0" err="1">
                <a:solidFill>
                  <a:srgbClr val="0000CC"/>
                </a:solidFill>
                <a:latin typeface="Times New Roman" panose="02020603050405020304" pitchFamily="18" charset="0"/>
                <a:cs typeface="Times New Roman" panose="02020603050405020304" pitchFamily="18" charset="0"/>
              </a:rPr>
              <a:t>sẽ</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giáp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phục</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thật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đẹp</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dân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thêm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phấn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khích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thấy</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thì</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kinh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hồn</a:t>
            </a:r>
            <a:r>
              <a:rPr lang="en-US" sz="3600" b="1" dirty="0" smtClean="0">
                <a:solidFill>
                  <a:srgbClr val="0000CC"/>
                </a:solidFill>
                <a:latin typeface="Times New Roman" panose="02020603050405020304" pitchFamily="18" charset="0"/>
                <a:cs typeface="Times New Roman" panose="02020603050405020304" pitchFamily="18" charset="0"/>
              </a:rPr>
              <a:t>.</a:t>
            </a:r>
            <a:r>
              <a:rPr lang="en-US" sz="3600" b="1" dirty="0"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7" name="Rectangle 36"/>
          <p:cNvSpPr/>
          <p:nvPr/>
        </p:nvSpPr>
        <p:spPr>
          <a:xfrm>
            <a:off x="642465" y="2625955"/>
            <a:ext cx="2309019"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huở</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xưa</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8" name="Rectangle 37"/>
          <p:cNvSpPr/>
          <p:nvPr/>
        </p:nvSpPr>
        <p:spPr>
          <a:xfrm>
            <a:off x="2951484" y="2660863"/>
            <a:ext cx="2839697"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n</a:t>
            </a:r>
            <a:r>
              <a:rPr lang="en-US" sz="4000" b="1" i="1" dirty="0" err="1" smtClean="0">
                <a:solidFill>
                  <a:srgbClr val="0000CC"/>
                </a:solidFill>
                <a:latin typeface="Times New Roman" pitchFamily="18" charset="0"/>
                <a:cs typeface="Times New Roman" pitchFamily="18" charset="0"/>
              </a:rPr>
              <a:t>goại</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xâm</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9" name="Rectangle 38"/>
          <p:cNvSpPr/>
          <p:nvPr/>
        </p:nvSpPr>
        <p:spPr>
          <a:xfrm>
            <a:off x="737043" y="3267206"/>
            <a:ext cx="2262982" cy="707886"/>
          </a:xfrm>
          <a:prstGeom prst="rect">
            <a:avLst/>
          </a:prstGeom>
        </p:spPr>
        <p:txBody>
          <a:bodyPr wrap="square">
            <a:spAutoFit/>
          </a:bodyPr>
          <a:lstStyle/>
          <a:p>
            <a:pPr algn="just"/>
            <a:r>
              <a:rPr lang="en-US" sz="4000" b="1" i="1" dirty="0" err="1">
                <a:solidFill>
                  <a:srgbClr val="0000FF"/>
                </a:solidFill>
                <a:latin typeface="Times New Roman" pitchFamily="18" charset="0"/>
                <a:cs typeface="Times New Roman" pitchFamily="18" charset="0"/>
              </a:rPr>
              <a:t>x</a:t>
            </a:r>
            <a:r>
              <a:rPr lang="en-US" sz="4000" b="1" i="1" dirty="0" err="1" smtClean="0">
                <a:solidFill>
                  <a:srgbClr val="0000FF"/>
                </a:solidFill>
                <a:latin typeface="Times New Roman" pitchFamily="18" charset="0"/>
                <a:cs typeface="Times New Roman" pitchFamily="18" charset="0"/>
              </a:rPr>
              <a:t>úm</a:t>
            </a:r>
            <a:r>
              <a:rPr lang="en-US" sz="4000" b="1" i="1" dirty="0" smtClean="0">
                <a:solidFill>
                  <a:srgbClr val="0000FF"/>
                </a:solidFill>
                <a:latin typeface="Times New Roman" pitchFamily="18" charset="0"/>
                <a:cs typeface="Times New Roman" pitchFamily="18" charset="0"/>
              </a:rPr>
              <a:t> </a:t>
            </a:r>
            <a:r>
              <a:rPr lang="en-US" sz="4000" b="1" i="1" dirty="0" err="1" smtClean="0">
                <a:solidFill>
                  <a:srgbClr val="0000FF"/>
                </a:solidFill>
                <a:latin typeface="Times New Roman" pitchFamily="18" charset="0"/>
                <a:cs typeface="Times New Roman" pitchFamily="18" charset="0"/>
              </a:rPr>
              <a:t>lại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6" name="Rectangle 45"/>
          <p:cNvSpPr/>
          <p:nvPr/>
        </p:nvSpPr>
        <p:spPr>
          <a:xfrm>
            <a:off x="2908694" y="3283070"/>
            <a:ext cx="2680555"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ngút</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trời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7" name="Rectangle 46"/>
          <p:cNvSpPr/>
          <p:nvPr/>
        </p:nvSpPr>
        <p:spPr>
          <a:xfrm>
            <a:off x="593486" y="3919402"/>
            <a:ext cx="2133600"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võ</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nghệ</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8" name="Rectangle 47"/>
          <p:cNvSpPr/>
          <p:nvPr/>
        </p:nvSpPr>
        <p:spPr>
          <a:xfrm>
            <a:off x="2981568" y="3947247"/>
            <a:ext cx="2393858"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rẩy</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quân</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9" name="Rectangle 48"/>
          <p:cNvSpPr/>
          <p:nvPr/>
        </p:nvSpPr>
        <p:spPr>
          <a:xfrm>
            <a:off x="662020" y="4497900"/>
            <a:ext cx="2777496"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g</a:t>
            </a:r>
            <a:r>
              <a:rPr lang="en-US" sz="4000" b="1" i="1" dirty="0" err="1" smtClean="0">
                <a:solidFill>
                  <a:srgbClr val="0000CC"/>
                </a:solidFill>
                <a:latin typeface="Times New Roman" pitchFamily="18" charset="0"/>
                <a:cs typeface="Times New Roman" pitchFamily="18" charset="0"/>
              </a:rPr>
              <a:t>iáp</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phục</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3" name="Rectangle 32"/>
          <p:cNvSpPr/>
          <p:nvPr/>
        </p:nvSpPr>
        <p:spPr>
          <a:xfrm>
            <a:off x="5629419" y="541020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3: Theo </a:t>
            </a:r>
            <a:r>
              <a:rPr lang="en-US" sz="3600" b="1" dirty="0" err="1" smtClean="0">
                <a:solidFill>
                  <a:srgbClr val="FF0000"/>
                </a:solidFill>
                <a:latin typeface="Times New Roman" pitchFamily="18" charset="0"/>
                <a:cs typeface="Times New Roman" pitchFamily="18" charset="0"/>
              </a:rPr>
              <a:t>em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vì</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sao</a:t>
            </a:r>
            <a:r>
              <a:rPr lang="en-US" sz="3600" b="1" dirty="0" smtClean="0">
                <a:solidFill>
                  <a:srgbClr val="FF0000"/>
                </a:solidFill>
                <a:latin typeface="Times New Roman" pitchFamily="18" charset="0"/>
                <a:cs typeface="Times New Roman" pitchFamily="18" charset="0"/>
              </a:rPr>
              <a:t> Hai </a:t>
            </a:r>
            <a:r>
              <a:rPr lang="en-US" sz="3600" b="1" dirty="0" err="1" smtClean="0">
                <a:solidFill>
                  <a:srgbClr val="FF0000"/>
                </a:solidFill>
                <a:latin typeface="Times New Roman" pitchFamily="18" charset="0"/>
                <a:cs typeface="Times New Roman" pitchFamily="18" charset="0"/>
              </a:rPr>
              <a:t>Bà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Trưng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phất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cờ</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khởi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nghĩa</a:t>
            </a:r>
            <a:r>
              <a:rPr lang="en-US" sz="3600" b="1" dirty="0">
                <a:solidFill>
                  <a:srgbClr val="FF0000"/>
                </a:solidFill>
                <a:latin typeface="Times New Roman" pitchFamily="18" charset="0"/>
                <a:cs typeface="Times New Roman" pitchFamily="18" charset="0"/>
              </a:rPr>
              <a:t>?</a:t>
            </a:r>
          </a:p>
        </p:txBody>
      </p:sp>
      <p:sp>
        <p:nvSpPr>
          <p:cNvPr id="34" name="Rectangle 33"/>
          <p:cNvSpPr/>
          <p:nvPr/>
        </p:nvSpPr>
        <p:spPr>
          <a:xfrm>
            <a:off x="5629419" y="6764238"/>
            <a:ext cx="10210801" cy="1938992"/>
          </a:xfrm>
          <a:prstGeom prst="rect">
            <a:avLst/>
          </a:prstGeom>
        </p:spPr>
        <p:txBody>
          <a:bodyPr wrap="square">
            <a:spAutoFit/>
          </a:bodyPr>
          <a:lstStyle/>
          <a:p>
            <a:pPr algn="just"/>
            <a:r>
              <a:rPr lang="nl-NL" sz="4000" b="1" dirty="0">
                <a:solidFill>
                  <a:srgbClr val="0000CC"/>
                </a:solidFill>
                <a:latin typeface="Times New Roman" panose="02020603050405020304" pitchFamily="18" charset="0"/>
                <a:cs typeface="Times New Roman" panose="02020603050405020304" pitchFamily="18" charset="0"/>
              </a:rPr>
              <a:t>+ </a:t>
            </a:r>
            <a:r>
              <a:rPr lang="en-US" sz="4000" b="1" dirty="0">
                <a:solidFill>
                  <a:srgbClr val="0000CC"/>
                </a:solidFill>
                <a:latin typeface="Times New Roman" panose="02020603050405020304" pitchFamily="18" charset="0"/>
                <a:cs typeface="Times New Roman" panose="02020603050405020304" pitchFamily="18" charset="0"/>
              </a:rPr>
              <a:t>Hai </a:t>
            </a:r>
            <a:r>
              <a:rPr lang="en-US" sz="4000" b="1" dirty="0" err="1">
                <a:solidFill>
                  <a:srgbClr val="0000CC"/>
                </a:solidFill>
                <a:latin typeface="Times New Roman" panose="02020603050405020304" pitchFamily="18" charset="0"/>
                <a:cs typeface="Times New Roman" panose="02020603050405020304" pitchFamily="18" charset="0"/>
              </a:rPr>
              <a:t>Bà</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Trưng</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phất</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cờ</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khởi</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nghĩa</a:t>
            </a:r>
            <a:r>
              <a:rPr lang="nl-NL" sz="4000" b="1" dirty="0">
                <a:solidFill>
                  <a:srgbClr val="0000CC"/>
                </a:solidFill>
                <a:latin typeface="Times New Roman" panose="02020603050405020304" pitchFamily="18" charset="0"/>
                <a:cs typeface="Times New Roman" panose="02020603050405020304" pitchFamily="18" charset="0"/>
              </a:rPr>
              <a:t> vì hai bà căm thù bọn giặc hung ác, muốn </a:t>
            </a:r>
            <a:r>
              <a:rPr lang="en-US" sz="4000" b="1" dirty="0" err="1">
                <a:solidFill>
                  <a:srgbClr val="0000CC"/>
                </a:solidFill>
                <a:latin typeface="Times New Roman" panose="02020603050405020304" pitchFamily="18" charset="0"/>
                <a:cs typeface="Times New Roman" panose="02020603050405020304" pitchFamily="18" charset="0"/>
              </a:rPr>
              <a:t>giành</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lại</a:t>
            </a:r>
            <a:r>
              <a:rPr lang="en-US" sz="4000" b="1" dirty="0">
                <a:solidFill>
                  <a:srgbClr val="0000CC"/>
                </a:solidFill>
                <a:latin typeface="Times New Roman" panose="02020603050405020304" pitchFamily="18" charset="0"/>
                <a:cs typeface="Times New Roman" panose="02020603050405020304" pitchFamily="18" charset="0"/>
              </a:rPr>
              <a:t> non song, </a:t>
            </a:r>
            <a:r>
              <a:rPr lang="en-US" sz="4000" b="1" dirty="0" err="1">
                <a:solidFill>
                  <a:srgbClr val="0000CC"/>
                </a:solidFill>
                <a:latin typeface="Times New Roman" panose="02020603050405020304" pitchFamily="18" charset="0"/>
                <a:cs typeface="Times New Roman" panose="02020603050405020304" pitchFamily="18" charset="0"/>
              </a:rPr>
              <a:t>cứu</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dân</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chúng</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khỏi</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ách</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nô</a:t>
            </a:r>
            <a:r>
              <a:rPr lang="en-US" sz="4000" b="1" dirty="0">
                <a:solidFill>
                  <a:srgbClr val="0000CC"/>
                </a:solidFill>
                <a:latin typeface="Times New Roman" panose="02020603050405020304" pitchFamily="18" charset="0"/>
                <a:cs typeface="Times New Roman" panose="02020603050405020304" pitchFamily="18" charset="0"/>
              </a:rPr>
              <a:t> </a:t>
            </a:r>
            <a:r>
              <a:rPr lang="en-US" sz="4000" b="1" dirty="0" err="1">
                <a:solidFill>
                  <a:srgbClr val="0000CC"/>
                </a:solidFill>
                <a:latin typeface="Times New Roman" panose="02020603050405020304" pitchFamily="18" charset="0"/>
                <a:cs typeface="Times New Roman" panose="02020603050405020304" pitchFamily="18" charset="0"/>
              </a:rPr>
              <a:t>lệ</a:t>
            </a:r>
            <a:r>
              <a:rPr lang="en-US" sz="4000" b="1" dirty="0">
                <a:solidFill>
                  <a:srgbClr val="0000CC"/>
                </a:solidFill>
                <a:latin typeface="Times New Roman" panose="02020603050405020304" pitchFamily="18" charset="0"/>
                <a:cs typeface="Times New Roman" panose="02020603050405020304" pitchFamily="18" charset="0"/>
              </a:rPr>
              <a:t>, …</a:t>
            </a:r>
            <a:r>
              <a:rPr lang="nl-NL" sz="4000" b="1" dirty="0">
                <a:solidFill>
                  <a:srgbClr val="0000CC"/>
                </a:solidFill>
                <a:latin typeface="Times New Roman" panose="02020603050405020304" pitchFamily="18" charset="0"/>
                <a:cs typeface="Times New Roman" panose="02020603050405020304" pitchFamily="18" charset="0"/>
              </a:rPr>
              <a:t>.  </a:t>
            </a:r>
            <a:endParaRPr lang="en-US" sz="4000" b="1" dirty="0">
              <a:solidFill>
                <a:srgbClr val="00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645746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fade">
                                      <p:cBhvr>
                                        <p:cTn id="17" dur="500"/>
                                        <p:tgtEl>
                                          <p:spTgt spid="3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fade">
                                      <p:cBhvr>
                                        <p:cTn id="2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33" grpId="0"/>
      <p:bldP spid="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938992"/>
          </a:xfrm>
          <a:prstGeom prst="rect">
            <a:avLst/>
          </a:prstGeom>
        </p:spPr>
        <p:txBody>
          <a:bodyPr wrap="square">
            <a:spAutoFit/>
          </a:bodyPr>
          <a:lstStyle/>
          <a:p>
            <a:pPr algn="just"/>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Câu</a:t>
            </a:r>
            <a:r>
              <a:rPr lang="en-US" sz="4000" b="1" dirty="0" smtClean="0">
                <a:solidFill>
                  <a:srgbClr val="FF0000"/>
                </a:solidFill>
                <a:latin typeface="Times New Roman" pitchFamily="18" charset="0"/>
                <a:cs typeface="Times New Roman" pitchFamily="18" charset="0"/>
              </a:rPr>
              <a:t> 4: </a:t>
            </a:r>
            <a:r>
              <a:rPr lang="en-US" sz="4000" b="1" dirty="0" err="1" smtClean="0">
                <a:solidFill>
                  <a:srgbClr val="FF0000"/>
                </a:solidFill>
                <a:latin typeface="Times New Roman" pitchFamily="18" charset="0"/>
                <a:cs typeface="Times New Roman" pitchFamily="18" charset="0"/>
              </a:rPr>
              <a:t>Hình</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ảnh</a:t>
            </a:r>
            <a:r>
              <a:rPr lang="en-US" sz="4000" b="1" dirty="0" smtClean="0">
                <a:solidFill>
                  <a:srgbClr val="FF0000"/>
                </a:solidFill>
                <a:latin typeface="Times New Roman" pitchFamily="18" charset="0"/>
                <a:cs typeface="Times New Roman" pitchFamily="18" charset="0"/>
              </a:rPr>
              <a:t> Hai </a:t>
            </a:r>
            <a:r>
              <a:rPr lang="en-US" sz="4000" b="1" dirty="0" err="1" smtClean="0">
                <a:solidFill>
                  <a:srgbClr val="FF0000"/>
                </a:solidFill>
                <a:latin typeface="Times New Roman" pitchFamily="18" charset="0"/>
                <a:cs typeface="Times New Roman" pitchFamily="18" charset="0"/>
              </a:rPr>
              <a:t>Bà</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Trưng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và</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đoàn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quân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ra</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trận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được</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miêu</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tả</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hào</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hùng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như</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thế</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nào</a:t>
            </a:r>
            <a:r>
              <a:rPr lang="en-US" sz="4000" b="1" dirty="0" smtClean="0">
                <a:solidFill>
                  <a:srgbClr val="FF0000"/>
                </a:solidFill>
                <a:latin typeface="Times New Roman" pitchFamily="18" charset="0"/>
                <a:cs typeface="Times New Roman" pitchFamily="18" charset="0"/>
              </a:rPr>
              <a:t>?</a:t>
            </a:r>
            <a:endParaRPr lang="en-US" sz="4000" b="1" dirty="0">
              <a:solidFill>
                <a:srgbClr val="FF0000"/>
              </a:solidFill>
              <a:latin typeface="Times New Roman" pitchFamily="18" charset="0"/>
              <a:cs typeface="Times New Roman" pitchFamily="18" charset="0"/>
            </a:endParaRPr>
          </a:p>
        </p:txBody>
      </p:sp>
      <p:sp>
        <p:nvSpPr>
          <p:cNvPr id="12" name="Rectangle 11"/>
          <p:cNvSpPr/>
          <p:nvPr/>
        </p:nvSpPr>
        <p:spPr>
          <a:xfrm>
            <a:off x="5655335" y="4913412"/>
            <a:ext cx="10210801" cy="2862322"/>
          </a:xfrm>
          <a:prstGeom prst="rect">
            <a:avLst/>
          </a:prstGeom>
        </p:spPr>
        <p:txBody>
          <a:bodyPr wrap="square">
            <a:spAutoFit/>
          </a:bodyPr>
          <a:lstStyle/>
          <a:p>
            <a:pPr algn="just"/>
            <a:r>
              <a:rPr lang="nl-NL"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Hình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ảnh</a:t>
            </a:r>
            <a:r>
              <a:rPr lang="en-US" sz="3600" b="1" dirty="0">
                <a:solidFill>
                  <a:srgbClr val="0000CC"/>
                </a:solidFill>
                <a:latin typeface="Times New Roman" panose="02020603050405020304" pitchFamily="18" charset="0"/>
                <a:cs typeface="Times New Roman" panose="02020603050405020304" pitchFamily="18" charset="0"/>
              </a:rPr>
              <a:t> Hai </a:t>
            </a:r>
            <a:r>
              <a:rPr lang="en-US" sz="3600" b="1" dirty="0" err="1">
                <a:solidFill>
                  <a:srgbClr val="0000CC"/>
                </a:solidFill>
                <a:latin typeface="Times New Roman" panose="02020603050405020304" pitchFamily="18" charset="0"/>
                <a:cs typeface="Times New Roman" panose="02020603050405020304" pitchFamily="18" charset="0"/>
              </a:rPr>
              <a:t>Bà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Trưng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và</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đoàn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quân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trận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được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miêu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tả</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hào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hùng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Chủ</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tướng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cưỡi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voi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quân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rùng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rùng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mạnh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mẽ</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giáo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lao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cung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nỏ</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rìu</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búa</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khiên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mộc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cuồn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cuộn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tràn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theo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bóng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voi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tiếng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trống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đồng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vang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dội</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theo</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suốt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đường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hành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quân</a:t>
            </a:r>
            <a:r>
              <a:rPr lang="en-US" sz="3600" b="1" dirty="0" smtClean="0">
                <a:solidFill>
                  <a:srgbClr val="0000CC"/>
                </a:solidFill>
                <a:latin typeface="Times New Roman" panose="02020603050405020304" pitchFamily="18" charset="0"/>
                <a:cs typeface="Times New Roman" panose="02020603050405020304" pitchFamily="18" charset="0"/>
              </a:rPr>
              <a:t>.</a:t>
            </a:r>
            <a:endParaRPr lang="en-US" sz="3600" b="1" dirty="0">
              <a:solidFill>
                <a:srgbClr val="0000CC"/>
              </a:solidFill>
              <a:latin typeface="Times New Roman" panose="02020603050405020304" pitchFamily="18" charset="0"/>
              <a:cs typeface="Times New Roman" panose="02020603050405020304" pitchFamily="18" charset="0"/>
            </a:endParaRPr>
          </a:p>
        </p:txBody>
      </p:sp>
      <p:sp>
        <p:nvSpPr>
          <p:cNvPr id="35" name="Rectangle 34"/>
          <p:cNvSpPr/>
          <p:nvPr/>
        </p:nvSpPr>
        <p:spPr>
          <a:xfrm>
            <a:off x="597845" y="5410200"/>
            <a:ext cx="4777581" cy="2862322"/>
          </a:xfrm>
          <a:prstGeom prst="rect">
            <a:avLst/>
          </a:prstGeom>
        </p:spPr>
        <p:txBody>
          <a:bodyPr wrap="square">
            <a:spAutoFit/>
          </a:bodyPr>
          <a:lstStyle/>
          <a:p>
            <a:pPr algn="just"/>
            <a:r>
              <a:rPr lang="en-US" sz="3600" b="1" dirty="0" smtClean="0">
                <a:solidFill>
                  <a:srgbClr val="0000CC"/>
                </a:solidFill>
                <a:latin typeface="Times New Roman" panose="02020603050405020304" pitchFamily="18" charset="0"/>
                <a:cs typeface="Times New Roman" pitchFamily="18" charset="0"/>
              </a:rPr>
              <a:t>      </a:t>
            </a:r>
            <a:r>
              <a:rPr lang="en-US" sz="3600" b="1" dirty="0">
                <a:solidFill>
                  <a:srgbClr val="0000CC"/>
                </a:solidFill>
                <a:latin typeface="Times New Roman" panose="02020603050405020304" pitchFamily="18" charset="0"/>
                <a:cs typeface="Times New Roman" panose="02020603050405020304" pitchFamily="18" charset="0"/>
              </a:rPr>
              <a:t>+ Ta </a:t>
            </a:r>
            <a:r>
              <a:rPr lang="en-US" sz="3600" b="1" dirty="0" err="1">
                <a:solidFill>
                  <a:srgbClr val="0000CC"/>
                </a:solidFill>
                <a:latin typeface="Times New Roman" panose="02020603050405020304" pitchFamily="18" charset="0"/>
                <a:cs typeface="Times New Roman" panose="02020603050405020304" pitchFamily="18" charset="0"/>
              </a:rPr>
              <a:t>sẽ</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giáp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phục</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thật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đẹp</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dân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thêm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phấn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khích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thấy</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thì</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kinh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hồn</a:t>
            </a:r>
            <a:r>
              <a:rPr lang="en-US" sz="3600" b="1" dirty="0" smtClean="0">
                <a:solidFill>
                  <a:srgbClr val="0000CC"/>
                </a:solidFill>
                <a:latin typeface="Times New Roman" panose="02020603050405020304" pitchFamily="18" charset="0"/>
                <a:cs typeface="Times New Roman" panose="02020603050405020304" pitchFamily="18" charset="0"/>
              </a:rPr>
              <a:t>.</a:t>
            </a:r>
            <a:r>
              <a:rPr lang="en-US" sz="3600" b="1" dirty="0"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7" name="Rectangle 36"/>
          <p:cNvSpPr/>
          <p:nvPr/>
        </p:nvSpPr>
        <p:spPr>
          <a:xfrm>
            <a:off x="642465" y="2625955"/>
            <a:ext cx="2309019"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huở</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xưa</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8" name="Rectangle 37"/>
          <p:cNvSpPr/>
          <p:nvPr/>
        </p:nvSpPr>
        <p:spPr>
          <a:xfrm>
            <a:off x="2951484" y="2660863"/>
            <a:ext cx="2839697"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n</a:t>
            </a:r>
            <a:r>
              <a:rPr lang="en-US" sz="4000" b="1" i="1" dirty="0" err="1" smtClean="0">
                <a:solidFill>
                  <a:srgbClr val="0000CC"/>
                </a:solidFill>
                <a:latin typeface="Times New Roman" pitchFamily="18" charset="0"/>
                <a:cs typeface="Times New Roman" pitchFamily="18" charset="0"/>
              </a:rPr>
              <a:t>goại</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xâm</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9" name="Rectangle 38"/>
          <p:cNvSpPr/>
          <p:nvPr/>
        </p:nvSpPr>
        <p:spPr>
          <a:xfrm>
            <a:off x="737043" y="3267206"/>
            <a:ext cx="2262982" cy="707886"/>
          </a:xfrm>
          <a:prstGeom prst="rect">
            <a:avLst/>
          </a:prstGeom>
        </p:spPr>
        <p:txBody>
          <a:bodyPr wrap="square">
            <a:spAutoFit/>
          </a:bodyPr>
          <a:lstStyle/>
          <a:p>
            <a:pPr algn="just"/>
            <a:r>
              <a:rPr lang="en-US" sz="4000" b="1" i="1" dirty="0" err="1">
                <a:solidFill>
                  <a:srgbClr val="0000FF"/>
                </a:solidFill>
                <a:latin typeface="Times New Roman" pitchFamily="18" charset="0"/>
                <a:cs typeface="Times New Roman" pitchFamily="18" charset="0"/>
              </a:rPr>
              <a:t>x</a:t>
            </a:r>
            <a:r>
              <a:rPr lang="en-US" sz="4000" b="1" i="1" dirty="0" err="1" smtClean="0">
                <a:solidFill>
                  <a:srgbClr val="0000FF"/>
                </a:solidFill>
                <a:latin typeface="Times New Roman" pitchFamily="18" charset="0"/>
                <a:cs typeface="Times New Roman" pitchFamily="18" charset="0"/>
              </a:rPr>
              <a:t>úm</a:t>
            </a:r>
            <a:r>
              <a:rPr lang="en-US" sz="4000" b="1" i="1" dirty="0" smtClean="0">
                <a:solidFill>
                  <a:srgbClr val="0000FF"/>
                </a:solidFill>
                <a:latin typeface="Times New Roman" pitchFamily="18" charset="0"/>
                <a:cs typeface="Times New Roman" pitchFamily="18" charset="0"/>
              </a:rPr>
              <a:t> </a:t>
            </a:r>
            <a:r>
              <a:rPr lang="en-US" sz="4000" b="1" i="1" dirty="0" err="1" smtClean="0">
                <a:solidFill>
                  <a:srgbClr val="0000FF"/>
                </a:solidFill>
                <a:latin typeface="Times New Roman" pitchFamily="18" charset="0"/>
                <a:cs typeface="Times New Roman" pitchFamily="18" charset="0"/>
              </a:rPr>
              <a:t>lại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6" name="Rectangle 45"/>
          <p:cNvSpPr/>
          <p:nvPr/>
        </p:nvSpPr>
        <p:spPr>
          <a:xfrm>
            <a:off x="2908694" y="3283070"/>
            <a:ext cx="2680555"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ngút</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trời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7" name="Rectangle 46"/>
          <p:cNvSpPr/>
          <p:nvPr/>
        </p:nvSpPr>
        <p:spPr>
          <a:xfrm>
            <a:off x="593486" y="3919402"/>
            <a:ext cx="2133600"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võ</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nghệ</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8" name="Rectangle 47"/>
          <p:cNvSpPr/>
          <p:nvPr/>
        </p:nvSpPr>
        <p:spPr>
          <a:xfrm>
            <a:off x="2981568" y="3947247"/>
            <a:ext cx="2393858"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rẩy</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quân</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9" name="Rectangle 48"/>
          <p:cNvSpPr/>
          <p:nvPr/>
        </p:nvSpPr>
        <p:spPr>
          <a:xfrm>
            <a:off x="662020" y="4497900"/>
            <a:ext cx="2777496"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g</a:t>
            </a:r>
            <a:r>
              <a:rPr lang="en-US" sz="4000" b="1" i="1" dirty="0" err="1" smtClean="0">
                <a:solidFill>
                  <a:srgbClr val="0000CC"/>
                </a:solidFill>
                <a:latin typeface="Times New Roman" pitchFamily="18" charset="0"/>
                <a:cs typeface="Times New Roman" pitchFamily="18" charset="0"/>
              </a:rPr>
              <a:t>iáp</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phục</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62164496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29419" y="3093344"/>
            <a:ext cx="10233818" cy="1938992"/>
          </a:xfrm>
          <a:prstGeom prst="rect">
            <a:avLst/>
          </a:prstGeom>
        </p:spPr>
        <p:txBody>
          <a:bodyPr wrap="square">
            <a:spAutoFit/>
          </a:bodyPr>
          <a:lstStyle/>
          <a:p>
            <a:pPr algn="just"/>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Câu</a:t>
            </a:r>
            <a:r>
              <a:rPr lang="en-US" sz="4000" b="1" dirty="0" smtClean="0">
                <a:solidFill>
                  <a:srgbClr val="FF0000"/>
                </a:solidFill>
                <a:latin typeface="Times New Roman" pitchFamily="18" charset="0"/>
                <a:cs typeface="Times New Roman" pitchFamily="18" charset="0"/>
              </a:rPr>
              <a:t> 5: </a:t>
            </a:r>
            <a:r>
              <a:rPr lang="en-US" sz="4000" b="1" dirty="0" err="1" smtClean="0">
                <a:solidFill>
                  <a:srgbClr val="FF0000"/>
                </a:solidFill>
                <a:latin typeface="Times New Roman" pitchFamily="18" charset="0"/>
                <a:cs typeface="Times New Roman" pitchFamily="18" charset="0"/>
              </a:rPr>
              <a:t>Nêu</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cảm</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nghĩ</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của</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em</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về</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hai</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vị</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anh</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hùng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đầu</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tiên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được</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lưu</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danh</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trong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lịch</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sử</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nước</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nhà</a:t>
            </a:r>
            <a:r>
              <a:rPr lang="en-US" sz="4000" b="1" dirty="0" smtClean="0">
                <a:solidFill>
                  <a:srgbClr val="FF0000"/>
                </a:solidFill>
                <a:latin typeface="Times New Roman" pitchFamily="18" charset="0"/>
                <a:cs typeface="Times New Roman" pitchFamily="18" charset="0"/>
              </a:rPr>
              <a:t>.</a:t>
            </a:r>
            <a:endParaRPr lang="en-US" sz="4000" b="1" dirty="0">
              <a:solidFill>
                <a:srgbClr val="FF0000"/>
              </a:solidFill>
              <a:latin typeface="Times New Roman" pitchFamily="18" charset="0"/>
              <a:cs typeface="Times New Roman" pitchFamily="18" charset="0"/>
            </a:endParaRPr>
          </a:p>
        </p:txBody>
      </p:sp>
      <p:sp>
        <p:nvSpPr>
          <p:cNvPr id="12" name="Rectangle 11"/>
          <p:cNvSpPr/>
          <p:nvPr/>
        </p:nvSpPr>
        <p:spPr>
          <a:xfrm>
            <a:off x="5629419" y="5233708"/>
            <a:ext cx="10210801" cy="1938992"/>
          </a:xfrm>
          <a:prstGeom prst="rect">
            <a:avLst/>
          </a:prstGeom>
        </p:spPr>
        <p:txBody>
          <a:bodyPr wrap="square">
            <a:spAutoFit/>
          </a:bodyPr>
          <a:lstStyle/>
          <a:p>
            <a:r>
              <a:rPr lang="nl-NL" sz="4000" b="1" dirty="0">
                <a:solidFill>
                  <a:srgbClr val="0000CC"/>
                </a:solidFill>
                <a:latin typeface="Times New Roman" panose="02020603050405020304" pitchFamily="18" charset="0"/>
                <a:cs typeface="Times New Roman" panose="02020603050405020304" pitchFamily="18" charset="0"/>
              </a:rPr>
              <a:t>+ Tự hào về hai vị anh hùng/ Cảm phục hai người nữ anh hùng.</a:t>
            </a:r>
            <a:endParaRPr lang="en-US" sz="4000" b="1" dirty="0">
              <a:solidFill>
                <a:srgbClr val="0000CC"/>
              </a:solidFill>
              <a:latin typeface="Times New Roman" panose="02020603050405020304" pitchFamily="18" charset="0"/>
              <a:cs typeface="Times New Roman" panose="02020603050405020304" pitchFamily="18" charset="0"/>
            </a:endParaRPr>
          </a:p>
          <a:p>
            <a:r>
              <a:rPr lang="nl-NL" sz="4000" b="1" dirty="0">
                <a:solidFill>
                  <a:srgbClr val="0000CC"/>
                </a:solidFill>
                <a:latin typeface="Times New Roman" panose="02020603050405020304" pitchFamily="18" charset="0"/>
                <a:cs typeface="Times New Roman" panose="02020603050405020304" pitchFamily="18" charset="0"/>
              </a:rPr>
              <a:t>- HS nêu theo hiểu biết của mình</a:t>
            </a:r>
            <a:r>
              <a:rPr lang="nl-NL" sz="4000" b="1" dirty="0" smtClean="0">
                <a:solidFill>
                  <a:srgbClr val="0000CC"/>
                </a:solidFill>
                <a:latin typeface="Times New Roman" panose="02020603050405020304" pitchFamily="18" charset="0"/>
                <a:cs typeface="Times New Roman" panose="02020603050405020304" pitchFamily="18" charset="0"/>
              </a:rPr>
              <a:t>.</a:t>
            </a:r>
            <a:endParaRPr lang="en-US" sz="4000" b="1" dirty="0">
              <a:solidFill>
                <a:srgbClr val="0000CC"/>
              </a:solidFill>
              <a:latin typeface="Times New Roman" panose="02020603050405020304" pitchFamily="18" charset="0"/>
              <a:cs typeface="Times New Roman" panose="02020603050405020304" pitchFamily="18" charset="0"/>
            </a:endParaRPr>
          </a:p>
        </p:txBody>
      </p:sp>
      <p:sp>
        <p:nvSpPr>
          <p:cNvPr id="35" name="Rectangle 34"/>
          <p:cNvSpPr/>
          <p:nvPr/>
        </p:nvSpPr>
        <p:spPr>
          <a:xfrm>
            <a:off x="597845" y="5410200"/>
            <a:ext cx="4777581" cy="2862322"/>
          </a:xfrm>
          <a:prstGeom prst="rect">
            <a:avLst/>
          </a:prstGeom>
        </p:spPr>
        <p:txBody>
          <a:bodyPr wrap="square">
            <a:spAutoFit/>
          </a:bodyPr>
          <a:lstStyle/>
          <a:p>
            <a:pPr algn="just"/>
            <a:r>
              <a:rPr lang="en-US" sz="3600" b="1" dirty="0" smtClean="0">
                <a:solidFill>
                  <a:srgbClr val="0000CC"/>
                </a:solidFill>
                <a:latin typeface="Times New Roman" panose="02020603050405020304" pitchFamily="18" charset="0"/>
                <a:cs typeface="Times New Roman" pitchFamily="18" charset="0"/>
              </a:rPr>
              <a:t>      </a:t>
            </a:r>
            <a:r>
              <a:rPr lang="en-US" sz="3600" b="1" dirty="0">
                <a:solidFill>
                  <a:srgbClr val="0000CC"/>
                </a:solidFill>
                <a:latin typeface="Times New Roman" panose="02020603050405020304" pitchFamily="18" charset="0"/>
                <a:cs typeface="Times New Roman" panose="02020603050405020304" pitchFamily="18" charset="0"/>
              </a:rPr>
              <a:t>+ Ta </a:t>
            </a:r>
            <a:r>
              <a:rPr lang="en-US" sz="3600" b="1" dirty="0" err="1">
                <a:solidFill>
                  <a:srgbClr val="0000CC"/>
                </a:solidFill>
                <a:latin typeface="Times New Roman" panose="02020603050405020304" pitchFamily="18" charset="0"/>
                <a:cs typeface="Times New Roman" panose="02020603050405020304" pitchFamily="18" charset="0"/>
              </a:rPr>
              <a:t>sẽ</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giáp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phục</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thật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đẹp</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dân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thêm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phấn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khích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thấy</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thì</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kinh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hồn</a:t>
            </a:r>
            <a:r>
              <a:rPr lang="en-US" sz="3600" b="1" dirty="0" smtClean="0">
                <a:solidFill>
                  <a:srgbClr val="0000CC"/>
                </a:solidFill>
                <a:latin typeface="Times New Roman" panose="02020603050405020304" pitchFamily="18" charset="0"/>
                <a:cs typeface="Times New Roman" panose="02020603050405020304" pitchFamily="18" charset="0"/>
              </a:rPr>
              <a:t>.</a:t>
            </a:r>
            <a:r>
              <a:rPr lang="en-US" sz="3600" b="1" dirty="0"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7" name="Rectangle 36"/>
          <p:cNvSpPr/>
          <p:nvPr/>
        </p:nvSpPr>
        <p:spPr>
          <a:xfrm>
            <a:off x="642465" y="2625955"/>
            <a:ext cx="2309019"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huở</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xưa</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8" name="Rectangle 37"/>
          <p:cNvSpPr/>
          <p:nvPr/>
        </p:nvSpPr>
        <p:spPr>
          <a:xfrm>
            <a:off x="2951484" y="2660863"/>
            <a:ext cx="2839697"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n</a:t>
            </a:r>
            <a:r>
              <a:rPr lang="en-US" sz="4000" b="1" i="1" dirty="0" err="1" smtClean="0">
                <a:solidFill>
                  <a:srgbClr val="0000CC"/>
                </a:solidFill>
                <a:latin typeface="Times New Roman" pitchFamily="18" charset="0"/>
                <a:cs typeface="Times New Roman" pitchFamily="18" charset="0"/>
              </a:rPr>
              <a:t>goại</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xâm</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9" name="Rectangle 38"/>
          <p:cNvSpPr/>
          <p:nvPr/>
        </p:nvSpPr>
        <p:spPr>
          <a:xfrm>
            <a:off x="737043" y="3267206"/>
            <a:ext cx="2262982" cy="707886"/>
          </a:xfrm>
          <a:prstGeom prst="rect">
            <a:avLst/>
          </a:prstGeom>
        </p:spPr>
        <p:txBody>
          <a:bodyPr wrap="square">
            <a:spAutoFit/>
          </a:bodyPr>
          <a:lstStyle/>
          <a:p>
            <a:pPr algn="just"/>
            <a:r>
              <a:rPr lang="en-US" sz="4000" b="1" i="1" dirty="0" err="1">
                <a:solidFill>
                  <a:srgbClr val="0000FF"/>
                </a:solidFill>
                <a:latin typeface="Times New Roman" pitchFamily="18" charset="0"/>
                <a:cs typeface="Times New Roman" pitchFamily="18" charset="0"/>
              </a:rPr>
              <a:t>x</a:t>
            </a:r>
            <a:r>
              <a:rPr lang="en-US" sz="4000" b="1" i="1" dirty="0" err="1" smtClean="0">
                <a:solidFill>
                  <a:srgbClr val="0000FF"/>
                </a:solidFill>
                <a:latin typeface="Times New Roman" pitchFamily="18" charset="0"/>
                <a:cs typeface="Times New Roman" pitchFamily="18" charset="0"/>
              </a:rPr>
              <a:t>úm</a:t>
            </a:r>
            <a:r>
              <a:rPr lang="en-US" sz="4000" b="1" i="1" dirty="0" smtClean="0">
                <a:solidFill>
                  <a:srgbClr val="0000FF"/>
                </a:solidFill>
                <a:latin typeface="Times New Roman" pitchFamily="18" charset="0"/>
                <a:cs typeface="Times New Roman" pitchFamily="18" charset="0"/>
              </a:rPr>
              <a:t> </a:t>
            </a:r>
            <a:r>
              <a:rPr lang="en-US" sz="4000" b="1" i="1" dirty="0" err="1" smtClean="0">
                <a:solidFill>
                  <a:srgbClr val="0000FF"/>
                </a:solidFill>
                <a:latin typeface="Times New Roman" pitchFamily="18" charset="0"/>
                <a:cs typeface="Times New Roman" pitchFamily="18" charset="0"/>
              </a:rPr>
              <a:t>lại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6" name="Rectangle 45"/>
          <p:cNvSpPr/>
          <p:nvPr/>
        </p:nvSpPr>
        <p:spPr>
          <a:xfrm>
            <a:off x="2908694" y="3283070"/>
            <a:ext cx="2680555"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ngút</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trời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7" name="Rectangle 46"/>
          <p:cNvSpPr/>
          <p:nvPr/>
        </p:nvSpPr>
        <p:spPr>
          <a:xfrm>
            <a:off x="593486" y="3919402"/>
            <a:ext cx="2133600"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võ</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nghệ</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8" name="Rectangle 47"/>
          <p:cNvSpPr/>
          <p:nvPr/>
        </p:nvSpPr>
        <p:spPr>
          <a:xfrm>
            <a:off x="2981568" y="3947247"/>
            <a:ext cx="2393858"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rẩy</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quân</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9" name="Rectangle 48"/>
          <p:cNvSpPr/>
          <p:nvPr/>
        </p:nvSpPr>
        <p:spPr>
          <a:xfrm>
            <a:off x="662020" y="4497900"/>
            <a:ext cx="2777496"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g</a:t>
            </a:r>
            <a:r>
              <a:rPr lang="en-US" sz="4000" b="1" i="1" dirty="0" err="1" smtClean="0">
                <a:solidFill>
                  <a:srgbClr val="0000CC"/>
                </a:solidFill>
                <a:latin typeface="Times New Roman" pitchFamily="18" charset="0"/>
                <a:cs typeface="Times New Roman" pitchFamily="18" charset="0"/>
              </a:rPr>
              <a:t>iáp</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phục</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34023963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5" name="Rectangle 34"/>
          <p:cNvSpPr/>
          <p:nvPr/>
        </p:nvSpPr>
        <p:spPr>
          <a:xfrm>
            <a:off x="597845" y="5410200"/>
            <a:ext cx="4777581" cy="2862322"/>
          </a:xfrm>
          <a:prstGeom prst="rect">
            <a:avLst/>
          </a:prstGeom>
        </p:spPr>
        <p:txBody>
          <a:bodyPr wrap="square">
            <a:spAutoFit/>
          </a:bodyPr>
          <a:lstStyle/>
          <a:p>
            <a:pPr algn="just"/>
            <a:r>
              <a:rPr lang="en-US" sz="3600" b="1" dirty="0" smtClean="0">
                <a:solidFill>
                  <a:srgbClr val="0000CC"/>
                </a:solidFill>
                <a:latin typeface="Times New Roman" panose="02020603050405020304" pitchFamily="18" charset="0"/>
                <a:cs typeface="Times New Roman" pitchFamily="18" charset="0"/>
              </a:rPr>
              <a:t>      </a:t>
            </a:r>
            <a:r>
              <a:rPr lang="en-US" sz="3600" b="1" dirty="0">
                <a:solidFill>
                  <a:srgbClr val="0000CC"/>
                </a:solidFill>
                <a:latin typeface="Times New Roman" panose="02020603050405020304" pitchFamily="18" charset="0"/>
                <a:cs typeface="Times New Roman" panose="02020603050405020304" pitchFamily="18" charset="0"/>
              </a:rPr>
              <a:t>+ Ta </a:t>
            </a:r>
            <a:r>
              <a:rPr lang="en-US" sz="3600" b="1" dirty="0" err="1">
                <a:solidFill>
                  <a:srgbClr val="0000CC"/>
                </a:solidFill>
                <a:latin typeface="Times New Roman" panose="02020603050405020304" pitchFamily="18" charset="0"/>
                <a:cs typeface="Times New Roman" panose="02020603050405020304" pitchFamily="18" charset="0"/>
              </a:rPr>
              <a:t>sẽ</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mặc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giáp</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phục</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thật</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đẹp</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dân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chúng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thêm</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phấn</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khích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để</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giặc</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trông</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thấy</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CC"/>
                </a:solidFill>
                <a:latin typeface="Times New Roman" panose="02020603050405020304" pitchFamily="18" charset="0"/>
                <a:cs typeface="Times New Roman" panose="02020603050405020304" pitchFamily="18" charset="0"/>
              </a:rPr>
              <a:t>thì</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kinh</a:t>
            </a:r>
            <a:r>
              <a:rPr lang="en-US" sz="3600" b="1" dirty="0">
                <a:solidFill>
                  <a:srgbClr val="0000CC"/>
                </a:solidFill>
                <a:latin typeface="Times New Roman" panose="02020603050405020304" pitchFamily="18" charset="0"/>
                <a:cs typeface="Times New Roman" panose="02020603050405020304" pitchFamily="18" charset="0"/>
              </a:rPr>
              <a:t> </a:t>
            </a:r>
            <a:r>
              <a:rPr lang="en-US" sz="3600" b="1" dirty="0" err="1">
                <a:solidFill>
                  <a:srgbClr val="0000CC"/>
                </a:solidFill>
                <a:latin typeface="Times New Roman" panose="02020603050405020304" pitchFamily="18" charset="0"/>
                <a:cs typeface="Times New Roman" panose="02020603050405020304" pitchFamily="18" charset="0"/>
              </a:rPr>
              <a:t>hồn</a:t>
            </a:r>
            <a:r>
              <a:rPr lang="en-US" sz="3600" b="1" dirty="0" smtClean="0">
                <a:solidFill>
                  <a:srgbClr val="0000CC"/>
                </a:solidFill>
                <a:latin typeface="Times New Roman" panose="02020603050405020304" pitchFamily="18" charset="0"/>
                <a:cs typeface="Times New Roman" panose="02020603050405020304" pitchFamily="18" charset="0"/>
              </a:rPr>
              <a:t>.</a:t>
            </a:r>
            <a:r>
              <a:rPr lang="en-US" sz="3600" b="1" dirty="0"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7" name="Rectangle 36"/>
          <p:cNvSpPr/>
          <p:nvPr/>
        </p:nvSpPr>
        <p:spPr>
          <a:xfrm>
            <a:off x="642465" y="2625955"/>
            <a:ext cx="2309019"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huở</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xưa</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8" name="Rectangle 37"/>
          <p:cNvSpPr/>
          <p:nvPr/>
        </p:nvSpPr>
        <p:spPr>
          <a:xfrm>
            <a:off x="2951484" y="2660863"/>
            <a:ext cx="2839697"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n</a:t>
            </a:r>
            <a:r>
              <a:rPr lang="en-US" sz="4000" b="1" i="1" dirty="0" err="1" smtClean="0">
                <a:solidFill>
                  <a:srgbClr val="0000CC"/>
                </a:solidFill>
                <a:latin typeface="Times New Roman" pitchFamily="18" charset="0"/>
                <a:cs typeface="Times New Roman" pitchFamily="18" charset="0"/>
              </a:rPr>
              <a:t>goại</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xâm</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9" name="Rectangle 38"/>
          <p:cNvSpPr/>
          <p:nvPr/>
        </p:nvSpPr>
        <p:spPr>
          <a:xfrm>
            <a:off x="737043" y="3267206"/>
            <a:ext cx="2262982" cy="707886"/>
          </a:xfrm>
          <a:prstGeom prst="rect">
            <a:avLst/>
          </a:prstGeom>
        </p:spPr>
        <p:txBody>
          <a:bodyPr wrap="square">
            <a:spAutoFit/>
          </a:bodyPr>
          <a:lstStyle/>
          <a:p>
            <a:pPr algn="just"/>
            <a:r>
              <a:rPr lang="en-US" sz="4000" b="1" i="1" dirty="0" err="1">
                <a:solidFill>
                  <a:srgbClr val="0000FF"/>
                </a:solidFill>
                <a:latin typeface="Times New Roman" pitchFamily="18" charset="0"/>
                <a:cs typeface="Times New Roman" pitchFamily="18" charset="0"/>
              </a:rPr>
              <a:t>x</a:t>
            </a:r>
            <a:r>
              <a:rPr lang="en-US" sz="4000" b="1" i="1" dirty="0" err="1" smtClean="0">
                <a:solidFill>
                  <a:srgbClr val="0000FF"/>
                </a:solidFill>
                <a:latin typeface="Times New Roman" pitchFamily="18" charset="0"/>
                <a:cs typeface="Times New Roman" pitchFamily="18" charset="0"/>
              </a:rPr>
              <a:t>úm</a:t>
            </a:r>
            <a:r>
              <a:rPr lang="en-US" sz="4000" b="1" i="1" dirty="0" smtClean="0">
                <a:solidFill>
                  <a:srgbClr val="0000FF"/>
                </a:solidFill>
                <a:latin typeface="Times New Roman" pitchFamily="18" charset="0"/>
                <a:cs typeface="Times New Roman" pitchFamily="18" charset="0"/>
              </a:rPr>
              <a:t> </a:t>
            </a:r>
            <a:r>
              <a:rPr lang="en-US" sz="4000" b="1" i="1" dirty="0" err="1" smtClean="0">
                <a:solidFill>
                  <a:srgbClr val="0000FF"/>
                </a:solidFill>
                <a:latin typeface="Times New Roman" pitchFamily="18" charset="0"/>
                <a:cs typeface="Times New Roman" pitchFamily="18" charset="0"/>
              </a:rPr>
              <a:t>lại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6" name="Rectangle 45"/>
          <p:cNvSpPr/>
          <p:nvPr/>
        </p:nvSpPr>
        <p:spPr>
          <a:xfrm>
            <a:off x="2908694" y="3283070"/>
            <a:ext cx="2680555"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ngút</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trời</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7" name="Rectangle 46"/>
          <p:cNvSpPr/>
          <p:nvPr/>
        </p:nvSpPr>
        <p:spPr>
          <a:xfrm>
            <a:off x="593486" y="3919402"/>
            <a:ext cx="2133600"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võ</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nghệ</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8" name="Rectangle 47"/>
          <p:cNvSpPr/>
          <p:nvPr/>
        </p:nvSpPr>
        <p:spPr>
          <a:xfrm>
            <a:off x="2981568" y="3947247"/>
            <a:ext cx="2393858"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t</a:t>
            </a:r>
            <a:r>
              <a:rPr lang="en-US" sz="4000" b="1" i="1" dirty="0" err="1" smtClean="0">
                <a:solidFill>
                  <a:srgbClr val="0000CC"/>
                </a:solidFill>
                <a:latin typeface="Times New Roman" pitchFamily="18" charset="0"/>
                <a:cs typeface="Times New Roman" pitchFamily="18" charset="0"/>
              </a:rPr>
              <a:t>rẩy</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quân</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49" name="Rectangle 48"/>
          <p:cNvSpPr/>
          <p:nvPr/>
        </p:nvSpPr>
        <p:spPr>
          <a:xfrm>
            <a:off x="662020" y="4497900"/>
            <a:ext cx="2777496" cy="707886"/>
          </a:xfrm>
          <a:prstGeom prst="rect">
            <a:avLst/>
          </a:prstGeom>
        </p:spPr>
        <p:txBody>
          <a:bodyPr wrap="square">
            <a:spAutoFit/>
          </a:bodyPr>
          <a:lstStyle/>
          <a:p>
            <a:pPr algn="just"/>
            <a:r>
              <a:rPr lang="en-US" sz="4000" b="1" i="1" dirty="0" err="1">
                <a:solidFill>
                  <a:srgbClr val="0000CC"/>
                </a:solidFill>
                <a:latin typeface="Times New Roman" pitchFamily="18" charset="0"/>
                <a:cs typeface="Times New Roman" pitchFamily="18" charset="0"/>
              </a:rPr>
              <a:t>g</a:t>
            </a:r>
            <a:r>
              <a:rPr lang="en-US" sz="4000" b="1" i="1" dirty="0" err="1" smtClean="0">
                <a:solidFill>
                  <a:srgbClr val="0000CC"/>
                </a:solidFill>
                <a:latin typeface="Times New Roman" pitchFamily="18" charset="0"/>
                <a:cs typeface="Times New Roman" pitchFamily="18" charset="0"/>
              </a:rPr>
              <a:t>iáp</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phục</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33" name="Text Box 2"/>
          <p:cNvSpPr txBox="1">
            <a:spLocks noChangeArrowheads="1"/>
          </p:cNvSpPr>
          <p:nvPr/>
        </p:nvSpPr>
        <p:spPr bwMode="auto">
          <a:xfrm>
            <a:off x="8005622" y="3092898"/>
            <a:ext cx="4138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4000" b="1" dirty="0">
                <a:solidFill>
                  <a:srgbClr val="FF0000"/>
                </a:solidFill>
                <a:latin typeface="Times New Roman" pitchFamily="18" charset="0"/>
                <a:cs typeface="Times New Roman" pitchFamily="18" charset="0"/>
              </a:rPr>
              <a:t>NỘI DUNG</a:t>
            </a:r>
          </a:p>
        </p:txBody>
      </p:sp>
      <p:grpSp>
        <p:nvGrpSpPr>
          <p:cNvPr id="34" name="Group 33"/>
          <p:cNvGrpSpPr/>
          <p:nvPr/>
        </p:nvGrpSpPr>
        <p:grpSpPr>
          <a:xfrm>
            <a:off x="5887791" y="4301190"/>
            <a:ext cx="9525001" cy="3192291"/>
            <a:chOff x="6004720" y="3563423"/>
            <a:chExt cx="9525001" cy="4503736"/>
          </a:xfrm>
        </p:grpSpPr>
        <p:pic>
          <p:nvPicPr>
            <p:cNvPr id="36" name="Picture 6" descr="Khung viền đẹp - Mẫu khung viền bìa Giáo án, Báo cáo, Luận vă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8515353" y="1052790"/>
              <a:ext cx="4503736" cy="9525001"/>
            </a:xfrm>
            <a:prstGeom prst="rect">
              <a:avLst/>
            </a:prstGeom>
            <a:noFill/>
            <a:extLst>
              <a:ext uri="{909E8E84-426E-40DD-AFC4-6F175D3DCCD1}">
                <a14:hiddenFill xmlns:a14="http://schemas.microsoft.com/office/drawing/2010/main">
                  <a:solidFill>
                    <a:srgbClr val="FFFFFF"/>
                  </a:solidFill>
                </a14:hiddenFill>
              </a:ext>
            </a:extLst>
          </p:spPr>
        </p:pic>
        <p:sp>
          <p:nvSpPr>
            <p:cNvPr id="40" name="Rectangle 39"/>
            <p:cNvSpPr/>
            <p:nvPr/>
          </p:nvSpPr>
          <p:spPr>
            <a:xfrm>
              <a:off x="6702916" y="4346198"/>
              <a:ext cx="8137525" cy="1938992"/>
            </a:xfrm>
            <a:prstGeom prst="rect">
              <a:avLst/>
            </a:prstGeom>
          </p:spPr>
          <p:txBody>
            <a:bodyPr>
              <a:spAutoFit/>
            </a:bodyPr>
            <a:lstStyle/>
            <a:p>
              <a:pPr algn="just"/>
              <a:r>
                <a:rPr lang="nl-NL" sz="4000" b="1" i="1" dirty="0">
                  <a:solidFill>
                    <a:srgbClr val="FF0000"/>
                  </a:solidFill>
                  <a:latin typeface="Times New Roman" panose="02020603050405020304" pitchFamily="18" charset="0"/>
                  <a:cs typeface="Times New Roman" panose="02020603050405020304" pitchFamily="18" charset="0"/>
                </a:rPr>
                <a:t>Ca ngợi lòng yêu nước, tinh thần bất khuất chống giặc xâm lược của Hai Bà Trưng và nhân dân ta</a:t>
              </a:r>
              <a:r>
                <a:rPr lang="nl-NL" sz="4000" b="1" i="1" dirty="0" smtClean="0">
                  <a:solidFill>
                    <a:srgbClr val="FF0000"/>
                  </a:solidFill>
                  <a:latin typeface="Times New Roman" panose="02020603050405020304" pitchFamily="18" charset="0"/>
                  <a:cs typeface="Times New Roman" panose="02020603050405020304" pitchFamily="18" charset="0"/>
                </a:rPr>
                <a:t>.</a:t>
              </a:r>
              <a:endParaRPr lang="en-US" sz="4000" dirty="0">
                <a:solidFill>
                  <a:srgbClr val="FF0000"/>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37279300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457200"/>
            <a:ext cx="3454805" cy="646332"/>
            <a:chOff x="1508918" y="-282047"/>
            <a:chExt cx="3144261" cy="1083061"/>
          </a:xfrm>
        </p:grpSpPr>
        <p:sp>
          <p:nvSpPr>
            <p:cNvPr id="10" name="Rectangle 9"/>
            <p:cNvSpPr/>
            <p:nvPr/>
          </p:nvSpPr>
          <p:spPr>
            <a:xfrm>
              <a:off x="1508918" y="-282047"/>
              <a:ext cx="3144261" cy="1083061"/>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err="1" smtClean="0">
                  <a:solidFill>
                    <a:srgbClr val="FF0000"/>
                  </a:solidFill>
                  <a:latin typeface="Times New Roman" pitchFamily="18" charset="0"/>
                  <a:cs typeface="Times New Roman" pitchFamily="18" charset="0"/>
                </a:rPr>
                <a:t>nghe</a:t>
              </a:r>
              <a:r>
                <a:rPr lang="en-US" sz="3600" b="1"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611773"/>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4" y="1258669"/>
            <a:ext cx="1336080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Nêu</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sự</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việc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trong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từng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tranh</a:t>
            </a:r>
            <a:r>
              <a:rPr lang="en-US" sz="3600" b="1" i="1" dirty="0"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6" name="Picture 2" descr="Giải bài 23 Hai Bà Trưng"/>
          <p:cNvPicPr>
            <a:picLocks noChangeAspect="1" noChangeArrowheads="1"/>
          </p:cNvPicPr>
          <p:nvPr/>
        </p:nvPicPr>
        <p:blipFill rotWithShape="1">
          <a:blip r:embed="rId2">
            <a:extLst>
              <a:ext uri="{28A0092B-C50C-407E-A947-70E740481C1C}">
                <a14:useLocalDpi xmlns:a14="http://schemas.microsoft.com/office/drawing/2010/main" val="0"/>
              </a:ext>
            </a:extLst>
          </a:blip>
          <a:srcRect t="6760"/>
          <a:stretch/>
        </p:blipFill>
        <p:spPr bwMode="auto">
          <a:xfrm>
            <a:off x="1661319" y="2133600"/>
            <a:ext cx="13419036" cy="5906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2805865"/>
      </p:ext>
    </p:extLst>
  </p:cSld>
  <p:clrMapOvr>
    <a:masterClrMapping/>
  </p:clrMapOvr>
  <p:transition spd="slow">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508919" y="990600"/>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nghe</a:t>
              </a:r>
              <a:r>
                <a:rPr lang="en-US" sz="3600" b="1" dirty="0" smtClean="0">
                  <a:solidFill>
                    <a:srgbClr val="FF0000"/>
                  </a:solidFill>
                  <a:latin typeface="Times New Roman" pitchFamily="18" charset="0"/>
                  <a:cs typeface="Times New Roman" pitchFamily="18" charset="0"/>
                </a:rPr>
                <a:t>.	</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371051" y="1828800"/>
            <a:ext cx="14122805"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Kể</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lại</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nội</a:t>
            </a:r>
            <a:r>
              <a:rPr lang="en-US" sz="4000" b="1" i="1" dirty="0" smtClean="0">
                <a:solidFill>
                  <a:srgbClr val="0000CC"/>
                </a:solidFill>
                <a:latin typeface="Times New Roman" pitchFamily="18" charset="0"/>
                <a:cs typeface="Times New Roman" pitchFamily="18" charset="0"/>
              </a:rPr>
              <a:t> dung </a:t>
            </a:r>
            <a:r>
              <a:rPr lang="en-US" sz="4000" b="1" i="1" dirty="0" err="1" smtClean="0">
                <a:solidFill>
                  <a:srgbClr val="0000CC"/>
                </a:solidFill>
                <a:latin typeface="Times New Roman" pitchFamily="18" charset="0"/>
                <a:cs typeface="Times New Roman" pitchFamily="18" charset="0"/>
              </a:rPr>
              <a:t>từng</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đoạn</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câu</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chuyện</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theo</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tranh</a:t>
            </a:r>
            <a:endParaRPr lang="en-US" sz="40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1" name="Picture 2" descr="Giải bài 23 Hai Bà Trưng"/>
          <p:cNvPicPr>
            <a:picLocks noChangeAspect="1" noChangeArrowheads="1"/>
          </p:cNvPicPr>
          <p:nvPr/>
        </p:nvPicPr>
        <p:blipFill rotWithShape="1">
          <a:blip r:embed="rId2">
            <a:extLst>
              <a:ext uri="{28A0092B-C50C-407E-A947-70E740481C1C}">
                <a14:useLocalDpi xmlns:a14="http://schemas.microsoft.com/office/drawing/2010/main" val="0"/>
              </a:ext>
            </a:extLst>
          </a:blip>
          <a:srcRect t="6760"/>
          <a:stretch/>
        </p:blipFill>
        <p:spPr bwMode="auto">
          <a:xfrm>
            <a:off x="1577283" y="2590800"/>
            <a:ext cx="13419036" cy="5906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4231535"/>
      </p:ext>
    </p:extLst>
  </p:cSld>
  <p:clrMapOvr>
    <a:masterClrMapping/>
  </p:clrMapOvr>
  <p:transition spd="slow">
    <p:split orient="vert"/>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9585</TotalTime>
  <Words>607</Words>
  <Application>Microsoft Office PowerPoint</Application>
  <PresentationFormat>Custom</PresentationFormat>
  <Paragraphs>73</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1071</cp:revision>
  <dcterms:created xsi:type="dcterms:W3CDTF">2008-09-09T22:52:10Z</dcterms:created>
  <dcterms:modified xsi:type="dcterms:W3CDTF">2025-04-12T13:40:34Z</dcterms:modified>
</cp:coreProperties>
</file>