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6" r:id="rId3"/>
    <p:sldId id="444" r:id="rId4"/>
    <p:sldId id="442" r:id="rId5"/>
    <p:sldId id="443" r:id="rId6"/>
    <p:sldId id="438" r:id="rId7"/>
    <p:sldId id="433" r:id="rId8"/>
    <p:sldId id="440"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90" d="100"/>
          <a:sy n="90" d="100"/>
        </p:scale>
        <p:origin x="132" y="1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0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6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8467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smtClean="0">
                <a:solidFill>
                  <a:srgbClr val="FF0066"/>
                </a:solidFill>
                <a:latin typeface="Times New Roman" pitchFamily="18" charset="0"/>
              </a:rPr>
              <a:t>HÒA NGHĨA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94719" y="4383194"/>
            <a:ext cx="11592147" cy="22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27</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4000" b="1" dirty="0">
                <a:solidFill>
                  <a:srgbClr val="FF0000"/>
                </a:solidFill>
                <a:effectLst/>
                <a:latin typeface="Times New Roman" panose="02020603050405020304" pitchFamily="18" charset="0"/>
                <a:ea typeface="Times New Roman" panose="02020603050405020304" pitchFamily="18" charset="0"/>
              </a:rPr>
              <a:t>(</a:t>
            </a:r>
            <a:r>
              <a:rPr lang="nl-NL" sz="4000" b="1" dirty="0" smtClean="0">
                <a:solidFill>
                  <a:srgbClr val="FF0000"/>
                </a:solidFill>
                <a:effectLst/>
                <a:latin typeface="Times New Roman" panose="02020603050405020304" pitchFamily="18" charset="0"/>
                <a:ea typeface="Times New Roman" panose="02020603050405020304" pitchFamily="18" charset="0"/>
              </a:rPr>
              <a:t>Tiết 2</a:t>
            </a:r>
            <a:r>
              <a:rPr lang="nl-NL" sz="4000" b="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a:t>
            </a:r>
            <a:r>
              <a:rPr lang="en-US" sz="6000" b="1" smtClean="0">
                <a:solidFill>
                  <a:srgbClr val="0000CC"/>
                </a:solidFill>
                <a:effectLst>
                  <a:outerShdw blurRad="38100" dist="38100" dir="2700000" algn="tl">
                    <a:srgbClr val="000000">
                      <a:alpha val="43137"/>
                    </a:srgbClr>
                  </a:outerShdw>
                </a:effectLst>
                <a:latin typeface="Times New Roman" pitchFamily="18" charset="0"/>
              </a:rPr>
              <a:t>LỚP 3B</a:t>
            </a:r>
            <a:endParaRPr lang="en-US" sz="6000" b="1">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737519" y="7200900"/>
            <a:ext cx="6794798" cy="94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FF"/>
                </a:solidFill>
                <a:latin typeface="Times New Roman" pitchFamily="18" charset="0"/>
              </a:rPr>
              <a:t>Giáo viên</a:t>
            </a:r>
            <a:r>
              <a:rPr lang="en-US" altLang="en-US" sz="2800" b="1" i="1" smtClean="0">
                <a:solidFill>
                  <a:srgbClr val="0000FF"/>
                </a:solidFill>
                <a:latin typeface="Times New Roman" pitchFamily="18" charset="0"/>
              </a:rPr>
              <a:t>: Bùi Thị Thúy Nhung</a:t>
            </a:r>
            <a:endParaRPr lang="en-US" altLang="en-US" sz="2800" b="1" i="1">
              <a:solidFill>
                <a:srgbClr val="0000FF"/>
              </a:solidFill>
              <a:latin typeface="Times New Roman" pitchFamily="18" charset="0"/>
            </a:endParaRPr>
          </a:p>
          <a:p>
            <a:pPr eaLnBrk="1" hangingPunct="1"/>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mình</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448300" y="7707928"/>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Đang bị sốt rất cao, hạn hán, lũ lụt, nhiệt độ tăng cao, núi lửa phun trào, ô nhiễm môi trường</a:t>
            </a:r>
            <a:r>
              <a:rPr lang="nl-NL" dirty="0"/>
              <a:t>.</a:t>
            </a:r>
            <a:endParaRPr lang="en-US" sz="36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53" name="Picture 52">
            <a:extLst>
              <a:ext uri="{FF2B5EF4-FFF2-40B4-BE49-F238E27FC236}">
                <a16:creationId xmlns:a16="http://schemas.microsoft.com/office/drawing/2014/main" id="{2D6D2C5F-C355-39A6-01B6-2AEEAE76378A}"/>
              </a:ext>
            </a:extLst>
          </p:cNvPr>
          <p:cNvPicPr>
            <a:picLocks noChangeAspect="1"/>
          </p:cNvPicPr>
          <p:nvPr/>
        </p:nvPicPr>
        <p:blipFill>
          <a:blip r:embed="rId3"/>
          <a:stretch>
            <a:fillRect/>
          </a:stretch>
        </p:blipFill>
        <p:spPr>
          <a:xfrm>
            <a:off x="6744148" y="3924707"/>
            <a:ext cx="7871167" cy="3771493"/>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2: Con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như</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vậy</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1" name="Rectangle 40"/>
          <p:cNvSpPr/>
          <p:nvPr/>
        </p:nvSpPr>
        <p:spPr>
          <a:xfrm>
            <a:off x="5571093" y="5006533"/>
            <a:ext cx="10210801" cy="2554545"/>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a:t>
            </a:r>
            <a:r>
              <a:rPr lang="nl-NL" sz="4000" b="1" i="1" dirty="0">
                <a:solidFill>
                  <a:srgbClr val="0000CC"/>
                </a:solidFill>
                <a:latin typeface="Times New Roman" panose="02020603050405020304" pitchFamily="18" charset="0"/>
                <a:cs typeface="Times New Roman" panose="02020603050405020304" pitchFamily="18" charset="0"/>
              </a:rPr>
              <a:t>Con người đã làm tổn hại Trái Đất qua việc: xả rác bừa bãi, chặt cây phá rừng, lãng phí nguồn nước, săn bắn động vật hoang dã,...)</a:t>
            </a:r>
            <a:endParaRPr lang="en-US" sz="4000" b="1" i="1" dirty="0">
              <a:solidFill>
                <a:srgbClr val="0000CC"/>
              </a:solidFill>
              <a:latin typeface="Times New Roman" panose="02020603050405020304" pitchFamily="18" charset="0"/>
              <a:cs typeface="Times New Roman" panose="02020603050405020304" pitchFamily="18" charset="0"/>
            </a:endParaRPr>
          </a:p>
          <a:p>
            <a:pPr algn="just"/>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5397225" y="762000"/>
            <a:ext cx="51075" cy="6934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415845" y="304800"/>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Luyện</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đọc</a:t>
              </a:r>
              <a:endPar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824119" y="289411"/>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Tìm</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hiểu</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bài</a:t>
              </a:r>
              <a:endPar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58203" y="1162448"/>
            <a:ext cx="9463242" cy="646331"/>
          </a:xfrm>
          <a:prstGeom prst="rect">
            <a:avLst/>
          </a:prstGeom>
        </p:spPr>
        <p:txBody>
          <a:bodyPr wrap="square">
            <a:spAutoFit/>
          </a:bodyPr>
          <a:lstStyle/>
          <a:p>
            <a:pPr algn="just"/>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7667" y="1871454"/>
            <a:ext cx="10210801" cy="2308324"/>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điều đó</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511021" y="4268304"/>
            <a:ext cx="10233818" cy="1200329"/>
          </a:xfrm>
          <a:prstGeom prst="rect">
            <a:avLst/>
          </a:prstGeom>
        </p:spPr>
        <p:txBody>
          <a:bodyPr wrap="square">
            <a:spAutoFit/>
          </a:bodyPr>
          <a:lstStyle/>
          <a:p>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07129" y="7303707"/>
            <a:ext cx="10210801" cy="1754326"/>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Tình trạng hiện nay của Trái Đất -&gt; Nguyên nhân làm Trái Đất ô nhiễm -&gt; Lời kêu cứu của Trái Đất</a:t>
            </a:r>
            <a:endParaRPr kumimoji="0" lang="en-US"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3" name="Picture 32">
            <a:extLst>
              <a:ext uri="{FF2B5EF4-FFF2-40B4-BE49-F238E27FC236}">
                <a16:creationId xmlns:a16="http://schemas.microsoft.com/office/drawing/2014/main" id="{F0CCB71B-CFDA-3D01-BBEC-F995E93B3C77}"/>
              </a:ext>
            </a:extLst>
          </p:cNvPr>
          <p:cNvPicPr>
            <a:picLocks noChangeAspect="1"/>
          </p:cNvPicPr>
          <p:nvPr/>
        </p:nvPicPr>
        <p:blipFill>
          <a:blip r:embed="rId3"/>
          <a:stretch>
            <a:fillRect/>
          </a:stretch>
        </p:blipFill>
        <p:spPr>
          <a:xfrm>
            <a:off x="5591090" y="5682372"/>
            <a:ext cx="10472029" cy="1404228"/>
          </a:xfrm>
          <a:prstGeom prst="rect">
            <a:avLst/>
          </a:prstGeom>
        </p:spPr>
      </p:pic>
    </p:spTree>
    <p:extLst>
      <p:ext uri="{BB962C8B-B14F-4D97-AF65-F5344CB8AC3E}">
        <p14:creationId xmlns:p14="http://schemas.microsoft.com/office/powerpoint/2010/main" val="1220967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suy</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nghĩ</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đọc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bức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của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ông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Đất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371812" y="3829141"/>
            <a:ext cx="10210801" cy="4401205"/>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Hãy chung tay giữ gìn, bảo vệ Trái Đất.</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Hãy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cứu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solidFill>
                  <a:srgbClr val="0000FF"/>
                </a:solidFill>
                <a:latin typeface="Times New Roman" panose="02020603050405020304" pitchFamily="18" charset="0"/>
                <a:cs typeface="Times New Roman" panose="02020603050405020304" pitchFamily="18" charset="0"/>
              </a:rPr>
              <a:t>-Chung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cuộc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luọng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song </a:t>
            </a:r>
            <a:r>
              <a:rPr lang="en-US" sz="4000" b="1" dirty="0" err="1">
                <a:solidFill>
                  <a:srgbClr val="0000FF"/>
                </a:solidFill>
                <a:latin typeface="Times New Roman" panose="02020603050405020304" pitchFamily="18" charset="0"/>
                <a:cs typeface="Times New Roman" panose="02020603050405020304" pitchFamily="18" charset="0"/>
              </a:rPr>
              <a: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Đừng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rác</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a:t>
            </a:r>
          </a:p>
          <a:p>
            <a:pPr algn="just"/>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5045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84663" y="4123190"/>
            <a:ext cx="9525001" cy="2410478"/>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1323439"/>
            </a:xfrm>
            <a:prstGeom prst="rect">
              <a:avLst/>
            </a:prstGeom>
          </p:spPr>
          <p:txBody>
            <a:bodyPr>
              <a:spAutoFit/>
            </a:bodyPr>
            <a:lstStyle/>
            <a:p>
              <a:pPr algn="just"/>
              <a:r>
                <a:rPr lang="vi-VN" sz="4000" b="1" i="1" dirty="0">
                  <a:solidFill>
                    <a:srgbClr val="0000FF"/>
                  </a:solidFill>
                  <a:effectLst/>
                  <a:latin typeface="Times New Roman" panose="02020603050405020304" pitchFamily="18" charset="0"/>
                  <a:ea typeface="Times New Roman" panose="02020603050405020304" pitchFamily="18" charset="0"/>
                </a:rPr>
                <a:t>Hãy chung tay giữ gìn, bảo vệ Trái Đất. </a:t>
              </a:r>
              <a:endParaRPr lang="en-US" sz="4000" b="1" i="1" dirty="0">
                <a:solidFill>
                  <a:srgbClr val="0000FF"/>
                </a:solidFill>
                <a:latin typeface="Times New Roman" pitchFamily="18" charset="0"/>
                <a:cs typeface="Times New Roman" pitchFamily="18" charset="0"/>
              </a:endParaRPr>
            </a:p>
          </p:txBody>
        </p:sp>
      </p:grpSp>
      <p:sp>
        <p:nvSpPr>
          <p:cNvPr id="42" name="Rectangle 41">
            <a:extLst>
              <a:ext uri="{FF2B5EF4-FFF2-40B4-BE49-F238E27FC236}">
                <a16:creationId xmlns:a16="http://schemas.microsoft.com/office/drawing/2014/main" id="{7FFA24DE-C478-0D6D-0580-B0E60D0729AD}"/>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976BD9F1-39D0-68B9-4382-969CBE0F2DD7}"/>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CDD111F8-350A-DF48-7AE0-7AF07E17E89B}"/>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AAA91FBE-15E0-29EC-F894-EF11E9A3BC8F}"/>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1CDBB845-36CE-75B0-F041-48FC5D3B4242}"/>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23B9054F-4A80-C966-2F6E-D6DF68A29293}"/>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F7EC8E21-7B0A-C695-8DCD-7A83A0B3081B}"/>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Effect transition="in" filter="fade">
                                      <p:cBhvr>
                                        <p:cTn id="13" dur="500"/>
                                        <p:tgtEl>
                                          <p:spTgt spid="4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0" end="0"/>
                                            </p:txEl>
                                          </p:spTgt>
                                        </p:tgtEl>
                                        <p:attrNameLst>
                                          <p:attrName>style.visibility</p:attrName>
                                        </p:attrNameLst>
                                      </p:cBhvr>
                                      <p:to>
                                        <p:strVal val="visible"/>
                                      </p:to>
                                    </p:set>
                                    <p:animEffect transition="in" filter="fade">
                                      <p:cBhvr>
                                        <p:cTn id="16" dur="500"/>
                                        <p:tgtEl>
                                          <p:spTgt spid="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1824"/>
            <a:ext cx="11989205" cy="582559"/>
            <a:chOff x="1508918" y="1888664"/>
            <a:chExt cx="8733709" cy="2076636"/>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0000FF"/>
                </a:solidFill>
                <a:effectLst/>
                <a:latin typeface="Times New Roman" panose="02020603050405020304" pitchFamily="18" charset="0"/>
                <a:ea typeface="Times New Roman" panose="02020603050405020304" pitchFamily="18" charset="0"/>
              </a:rPr>
              <a:t>Dựa vào tranh, nói về nạn ô nhiễm môi trường mà em biết</a:t>
            </a:r>
            <a:endParaRPr lang="en-US" sz="3600" b="1" dirty="0">
              <a:solidFill>
                <a:srgbClr val="0000FF"/>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a:extLst>
              <a:ext uri="{FF2B5EF4-FFF2-40B4-BE49-F238E27FC236}">
                <a16:creationId xmlns:a16="http://schemas.microsoft.com/office/drawing/2014/main" id="{6B34A7A3-C463-7BFA-D706-602DCA65FD14}"/>
              </a:ext>
            </a:extLst>
          </p:cNvPr>
          <p:cNvPicPr>
            <a:picLocks noChangeAspect="1"/>
          </p:cNvPicPr>
          <p:nvPr/>
        </p:nvPicPr>
        <p:blipFill>
          <a:blip r:embed="rId2"/>
          <a:stretch>
            <a:fillRect/>
          </a:stretch>
        </p:blipFill>
        <p:spPr>
          <a:xfrm>
            <a:off x="449170" y="3414251"/>
            <a:ext cx="8298750" cy="3094541"/>
          </a:xfrm>
          <a:prstGeom prst="rect">
            <a:avLst/>
          </a:prstGeom>
        </p:spPr>
      </p:pic>
      <p:pic>
        <p:nvPicPr>
          <p:cNvPr id="7" name="Picture 2" descr="Các nguyên nhân gây ra ô nhiễm môi trường là gì? - Công ty Cổ phần Tư vấn &amp;  Tích hợp Công nghệ D&amp;L">
            <a:extLst>
              <a:ext uri="{FF2B5EF4-FFF2-40B4-BE49-F238E27FC236}">
                <a16:creationId xmlns:a16="http://schemas.microsoft.com/office/drawing/2014/main" id="{E918AEBB-ADE1-3088-D758-45D8A50F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319" y="3719594"/>
            <a:ext cx="3741693" cy="251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Ô nhiễm môi trường đất ở Việt Nam">
            <a:extLst>
              <a:ext uri="{FF2B5EF4-FFF2-40B4-BE49-F238E27FC236}">
                <a16:creationId xmlns:a16="http://schemas.microsoft.com/office/drawing/2014/main" id="{A5A313E2-2440-A9B5-84E4-D5133A441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8407" y="3719594"/>
            <a:ext cx="3234711" cy="26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762000"/>
            <a:ext cx="11608205" cy="685800"/>
            <a:chOff x="1508918" y="-236184"/>
            <a:chExt cx="10564771" cy="1149197"/>
          </a:xfrm>
        </p:grpSpPr>
        <p:sp>
          <p:nvSpPr>
            <p:cNvPr id="10" name="Rectangle 9"/>
            <p:cNvSpPr/>
            <p:nvPr/>
          </p:nvSpPr>
          <p:spPr>
            <a:xfrm>
              <a:off x="1508918" y="-236184"/>
              <a:ext cx="10564771" cy="108306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646078" y="913013"/>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49844" y="1981200"/>
            <a:ext cx="14995204" cy="1077218"/>
          </a:xfrm>
          <a:prstGeom prst="rect">
            <a:avLst/>
          </a:prstGeom>
        </p:spPr>
        <p:txBody>
          <a:bodyPr wrap="square">
            <a:spAutoFit/>
          </a:bodyPr>
          <a:lstStyle/>
          <a:p>
            <a:pPr algn="just"/>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Trao đổi với bạn về hậu quả của một nạn ô nhiễm môi trường mà em đã nói ở BT1</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FFD6BCAB-E0D5-8B74-E3AE-D4DFC9426482}"/>
              </a:ext>
            </a:extLst>
          </p:cNvPr>
          <p:cNvSpPr/>
          <p:nvPr/>
        </p:nvSpPr>
        <p:spPr>
          <a:xfrm>
            <a:off x="332931" y="3048000"/>
            <a:ext cx="15678943" cy="5189113"/>
          </a:xfrm>
          <a:prstGeom prst="rect">
            <a:avLst/>
          </a:prstGeom>
        </p:spPr>
        <p:txBody>
          <a:bodyPr wrap="square">
            <a:spAutoFit/>
          </a:bodyPr>
          <a:lstStyle/>
          <a:p>
            <a:pPr algn="just">
              <a:lnSpc>
                <a:spcPct val="120000"/>
              </a:lnSpc>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 Hậu quả của nạn ô nhiễm đất bị nhiễm độc hại, ảnh hưởng đến cây trồng và nguồn nước sinh hoạt.</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lnSpc>
                <a:spcPct val="120000"/>
              </a:lnSpc>
            </a:pPr>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nước bị nhiễm bẩn làm ảnh hưởng đến đời sống của con người và muôn loài. Sức khỏe của con người bị ảnh hưởng do dòng nước nhiễm bẩn ( đau bụng, rối loạn tiêu hóa, ngứa,..) Cây cối không phát triển được. Động vật cũng bị ảnh hưởng nhất là động vật dưới nước</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không khí là làm cho không khí bị nhiễm bẩn. Con người sống trong môi trường ô nhiễm không khí cũng bị ảnh hưởng sức khỏe, thường mắc các bệnh ho, viêm họng, dị ứng,...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9516</TotalTime>
  <Words>1268</Words>
  <Application>Microsoft Office PowerPoint</Application>
  <PresentationFormat>Custom</PresentationFormat>
  <Paragraphs>92</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1030</cp:revision>
  <dcterms:created xsi:type="dcterms:W3CDTF">2008-09-09T22:52:10Z</dcterms:created>
  <dcterms:modified xsi:type="dcterms:W3CDTF">2025-04-12T13:41:52Z</dcterms:modified>
</cp:coreProperties>
</file>