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1088456" r:id="rId2"/>
    <p:sldId id="11088439" r:id="rId3"/>
    <p:sldId id="11088440" r:id="rId4"/>
    <p:sldId id="276" r:id="rId5"/>
    <p:sldId id="11088444" r:id="rId6"/>
    <p:sldId id="11088443" r:id="rId7"/>
    <p:sldId id="280" r:id="rId8"/>
    <p:sldId id="281" r:id="rId9"/>
    <p:sldId id="11088446" r:id="rId10"/>
    <p:sldId id="11088447" r:id="rId11"/>
    <p:sldId id="11088448"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C42"/>
    <a:srgbClr val="FDD7CF"/>
    <a:srgbClr val="F8A513"/>
    <a:srgbClr val="FF6969"/>
    <a:srgbClr val="ABE1FE"/>
    <a:srgbClr val="84A8AC"/>
    <a:srgbClr val="D4EFFC"/>
    <a:srgbClr val="FF5D5D"/>
    <a:srgbClr val="F9F3B8"/>
    <a:srgbClr val="FA4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52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2</a:t>
            </a:fld>
            <a:endParaRPr lang="en-US"/>
          </a:p>
        </p:txBody>
      </p:sp>
    </p:spTree>
    <p:extLst>
      <p:ext uri="{BB962C8B-B14F-4D97-AF65-F5344CB8AC3E}">
        <p14:creationId xmlns:p14="http://schemas.microsoft.com/office/powerpoint/2010/main" val="256052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3</a:t>
            </a:fld>
            <a:endParaRPr lang="en-US"/>
          </a:p>
        </p:txBody>
      </p:sp>
    </p:spTree>
    <p:extLst>
      <p:ext uri="{BB962C8B-B14F-4D97-AF65-F5344CB8AC3E}">
        <p14:creationId xmlns:p14="http://schemas.microsoft.com/office/powerpoint/2010/main" val="113638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13638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2.xml"/><Relationship Id="rId1" Type="http://schemas.openxmlformats.org/officeDocument/2006/relationships/audio" Target="file:///C:\Documents%20and%20Settings\Administrator\My%20Documents\di\ngay%20tet%20que%20em.mp3" TargetMode="Externa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inkFlow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9600" y="6019802"/>
            <a:ext cx="1219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Flower7"/>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379205" y="287339"/>
            <a:ext cx="571500"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FloralCorne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0800" y="52390"/>
            <a:ext cx="2971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Flower7"/>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180237" y="1009651"/>
            <a:ext cx="77046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FloralCorne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58751" y="5265741"/>
            <a:ext cx="14478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Flower7"/>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397328" y="188121"/>
            <a:ext cx="869949"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WordArt 9"/>
          <p:cNvSpPr>
            <a:spLocks noChangeArrowheads="1" noChangeShapeType="1" noTextEdit="1"/>
          </p:cNvSpPr>
          <p:nvPr/>
        </p:nvSpPr>
        <p:spPr bwMode="auto">
          <a:xfrm>
            <a:off x="2019868" y="3205018"/>
            <a:ext cx="9778433" cy="1164793"/>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600" kern="10" dirty="0" err="1" smtClean="0">
                <a:ln w="28575">
                  <a:solidFill>
                    <a:srgbClr val="FF0000"/>
                  </a:solidFill>
                  <a:round/>
                  <a:headEnd/>
                  <a:tailEnd/>
                </a:ln>
                <a:solidFill>
                  <a:srgbClr val="FF0000"/>
                </a:solidFill>
                <a:latin typeface="Times New Roman"/>
                <a:cs typeface="Times New Roman"/>
              </a:rPr>
              <a:t>Một</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số</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thiên</a:t>
            </a:r>
            <a:r>
              <a:rPr lang="en-US" sz="3600" kern="10" dirty="0" smtClean="0">
                <a:ln w="28575">
                  <a:solidFill>
                    <a:srgbClr val="FF0000"/>
                  </a:solidFill>
                  <a:round/>
                  <a:headEnd/>
                  <a:tailEnd/>
                </a:ln>
                <a:solidFill>
                  <a:srgbClr val="FF0000"/>
                </a:solidFill>
                <a:latin typeface="Times New Roman"/>
                <a:cs typeface="Times New Roman"/>
              </a:rPr>
              <a:t> tai </a:t>
            </a:r>
            <a:r>
              <a:rPr lang="en-US" sz="3600" kern="10" dirty="0" err="1" smtClean="0">
                <a:ln w="28575">
                  <a:solidFill>
                    <a:srgbClr val="FF0000"/>
                  </a:solidFill>
                  <a:round/>
                  <a:headEnd/>
                  <a:tailEnd/>
                </a:ln>
                <a:solidFill>
                  <a:srgbClr val="FF0000"/>
                </a:solidFill>
                <a:latin typeface="Times New Roman"/>
                <a:cs typeface="Times New Roman"/>
              </a:rPr>
              <a:t>thường</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gặp</a:t>
            </a:r>
            <a:r>
              <a:rPr lang="en-US" sz="3600" kern="10" dirty="0" smtClean="0">
                <a:ln w="28575">
                  <a:solidFill>
                    <a:srgbClr val="FF0000"/>
                  </a:solidFill>
                  <a:round/>
                  <a:headEnd/>
                  <a:tailEnd/>
                </a:ln>
                <a:solidFill>
                  <a:srgbClr val="FF0000"/>
                </a:solidFill>
                <a:latin typeface="Times New Roman"/>
                <a:cs typeface="Times New Roman"/>
              </a:rPr>
              <a:t> ( </a:t>
            </a:r>
            <a:r>
              <a:rPr lang="en-US" sz="3600" kern="10" dirty="0" err="1" smtClean="0">
                <a:ln w="28575">
                  <a:solidFill>
                    <a:srgbClr val="FF0000"/>
                  </a:solidFill>
                  <a:round/>
                  <a:headEnd/>
                  <a:tailEnd/>
                </a:ln>
                <a:solidFill>
                  <a:srgbClr val="FF0000"/>
                </a:solidFill>
                <a:latin typeface="Times New Roman"/>
                <a:cs typeface="Times New Roman"/>
              </a:rPr>
              <a:t>Tiết</a:t>
            </a:r>
            <a:r>
              <a:rPr lang="en-US" sz="3600" kern="10" dirty="0" smtClean="0">
                <a:ln w="28575">
                  <a:solidFill>
                    <a:srgbClr val="FF0000"/>
                  </a:solidFill>
                  <a:round/>
                  <a:headEnd/>
                  <a:tailEnd/>
                </a:ln>
                <a:solidFill>
                  <a:srgbClr val="FF0000"/>
                </a:solidFill>
                <a:latin typeface="Times New Roman"/>
                <a:cs typeface="Times New Roman"/>
              </a:rPr>
              <a:t> 1 </a:t>
            </a:r>
            <a:r>
              <a:rPr lang="en-US" sz="3600" kern="10" dirty="0">
                <a:ln w="28575">
                  <a:solidFill>
                    <a:srgbClr val="FF0000"/>
                  </a:solidFill>
                  <a:round/>
                  <a:headEnd/>
                  <a:tailEnd/>
                </a:ln>
                <a:solidFill>
                  <a:srgbClr val="FF0000"/>
                </a:solidFill>
                <a:latin typeface="Times New Roman"/>
                <a:cs typeface="Times New Roman"/>
              </a:rPr>
              <a:t>)</a:t>
            </a:r>
          </a:p>
        </p:txBody>
      </p:sp>
      <p:sp>
        <p:nvSpPr>
          <p:cNvPr id="2058" name="WordArt 13"/>
          <p:cNvSpPr>
            <a:spLocks noChangeArrowheads="1" noChangeShapeType="1" noTextEdit="1"/>
          </p:cNvSpPr>
          <p:nvPr/>
        </p:nvSpPr>
        <p:spPr bwMode="auto">
          <a:xfrm>
            <a:off x="3638548" y="1392243"/>
            <a:ext cx="4813301" cy="679448"/>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vi-VN" sz="3600" kern="10" dirty="0">
                <a:ln w="12700">
                  <a:solidFill>
                    <a:srgbClr val="0000FF"/>
                  </a:solidFill>
                  <a:round/>
                  <a:headEnd/>
                  <a:tailEnd/>
                </a:ln>
                <a:solidFill>
                  <a:srgbClr val="00FFFF"/>
                </a:solidFill>
                <a:latin typeface="Times New Roman"/>
                <a:cs typeface="Times New Roman"/>
              </a:rPr>
              <a:t>Môn : </a:t>
            </a:r>
            <a:r>
              <a:rPr lang="en-US" sz="3600" kern="10" dirty="0" err="1" smtClean="0">
                <a:ln w="12700">
                  <a:solidFill>
                    <a:srgbClr val="0000FF"/>
                  </a:solidFill>
                  <a:round/>
                  <a:headEnd/>
                  <a:tailEnd/>
                </a:ln>
                <a:solidFill>
                  <a:srgbClr val="00FFFF"/>
                </a:solidFill>
                <a:latin typeface="Times New Roman"/>
                <a:cs typeface="Times New Roman"/>
              </a:rPr>
              <a:t>Tự</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nhiên</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và</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xã</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hội</a:t>
            </a:r>
            <a:endParaRPr lang="en-US" sz="3600" kern="10" dirty="0">
              <a:ln w="12700">
                <a:solidFill>
                  <a:srgbClr val="0000FF"/>
                </a:solidFill>
                <a:round/>
                <a:headEnd/>
                <a:tailEnd/>
              </a:ln>
              <a:solidFill>
                <a:srgbClr val="00FFFF"/>
              </a:solidFill>
              <a:latin typeface="Times New Roman"/>
              <a:cs typeface="Times New Roman"/>
            </a:endParaRPr>
          </a:p>
        </p:txBody>
      </p:sp>
      <p:sp>
        <p:nvSpPr>
          <p:cNvPr id="2059" name="WordArt 14"/>
          <p:cNvSpPr>
            <a:spLocks noChangeArrowheads="1" noChangeShapeType="1" noTextEdit="1"/>
          </p:cNvSpPr>
          <p:nvPr/>
        </p:nvSpPr>
        <p:spPr bwMode="auto">
          <a:xfrm>
            <a:off x="223009" y="3445164"/>
            <a:ext cx="1562100" cy="886691"/>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200" kern="10" dirty="0" err="1" smtClean="0">
                <a:ln w="12700">
                  <a:solidFill>
                    <a:srgbClr val="00FF00"/>
                  </a:solidFill>
                  <a:round/>
                  <a:headEnd/>
                  <a:tailEnd/>
                </a:ln>
                <a:solidFill>
                  <a:srgbClr val="0000FF"/>
                </a:solidFill>
                <a:latin typeface="Times New Roman"/>
                <a:cs typeface="Times New Roman"/>
              </a:rPr>
              <a:t>Bài</a:t>
            </a:r>
            <a:r>
              <a:rPr lang="en-US" sz="3200" kern="10" dirty="0" smtClean="0">
                <a:ln w="12700">
                  <a:solidFill>
                    <a:srgbClr val="00FF00"/>
                  </a:solidFill>
                  <a:round/>
                  <a:headEnd/>
                  <a:tailEnd/>
                </a:ln>
                <a:solidFill>
                  <a:srgbClr val="0000FF"/>
                </a:solidFill>
                <a:latin typeface="Times New Roman"/>
                <a:cs typeface="Times New Roman"/>
              </a:rPr>
              <a:t> 29:</a:t>
            </a:r>
            <a:endParaRPr lang="en-US" sz="3200" kern="10" dirty="0">
              <a:ln w="12700">
                <a:solidFill>
                  <a:srgbClr val="00FF00"/>
                </a:solidFill>
                <a:round/>
                <a:headEnd/>
                <a:tailEnd/>
              </a:ln>
              <a:solidFill>
                <a:srgbClr val="0000FF"/>
              </a:solidFill>
              <a:latin typeface="Times New Roman"/>
              <a:cs typeface="Times New Roman"/>
            </a:endParaRPr>
          </a:p>
        </p:txBody>
      </p:sp>
      <p:pic>
        <p:nvPicPr>
          <p:cNvPr id="16395" name="ngay tet que em.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0971518" y="757240"/>
            <a:ext cx="2815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WordArt 16"/>
          <p:cNvSpPr>
            <a:spLocks noChangeArrowheads="1" noChangeShapeType="1" noTextEdit="1"/>
          </p:cNvSpPr>
          <p:nvPr/>
        </p:nvSpPr>
        <p:spPr bwMode="auto">
          <a:xfrm>
            <a:off x="4521199" y="2400967"/>
            <a:ext cx="3048000" cy="565151"/>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200" kern="10" dirty="0" err="1">
                <a:ln w="12700">
                  <a:solidFill>
                    <a:srgbClr val="0000FF"/>
                  </a:solidFill>
                  <a:round/>
                  <a:headEnd/>
                  <a:tailEnd/>
                </a:ln>
                <a:solidFill>
                  <a:srgbClr val="FF0000"/>
                </a:solidFill>
                <a:latin typeface="Times New Roman"/>
                <a:cs typeface="Times New Roman"/>
              </a:rPr>
              <a:t>Lớp</a:t>
            </a:r>
            <a:r>
              <a:rPr lang="en-US" sz="3200" kern="10" dirty="0">
                <a:ln w="12700">
                  <a:solidFill>
                    <a:srgbClr val="0000FF"/>
                  </a:solidFill>
                  <a:round/>
                  <a:headEnd/>
                  <a:tailEnd/>
                </a:ln>
                <a:solidFill>
                  <a:srgbClr val="FF0000"/>
                </a:solidFill>
                <a:latin typeface="Times New Roman"/>
                <a:cs typeface="Times New Roman"/>
              </a:rPr>
              <a:t>: </a:t>
            </a:r>
            <a:r>
              <a:rPr lang="en-US" sz="3200" kern="10" dirty="0" smtClean="0">
                <a:ln w="12700">
                  <a:solidFill>
                    <a:srgbClr val="0000FF"/>
                  </a:solidFill>
                  <a:round/>
                  <a:headEnd/>
                  <a:tailEnd/>
                </a:ln>
                <a:solidFill>
                  <a:srgbClr val="FF0000"/>
                </a:solidFill>
                <a:latin typeface="Times New Roman"/>
                <a:cs typeface="Times New Roman"/>
              </a:rPr>
              <a:t>2</a:t>
            </a:r>
            <a:endParaRPr lang="en-US" sz="3200" kern="10" dirty="0">
              <a:ln w="12700">
                <a:solidFill>
                  <a:srgbClr val="0000FF"/>
                </a:solidFill>
                <a:round/>
                <a:headEnd/>
                <a:tailEnd/>
              </a:ln>
              <a:solidFill>
                <a:srgbClr val="FF0000"/>
              </a:solidFill>
              <a:latin typeface="Times New Roman"/>
              <a:cs typeface="Times New Roman"/>
            </a:endParaRPr>
          </a:p>
        </p:txBody>
      </p:sp>
      <p:sp>
        <p:nvSpPr>
          <p:cNvPr id="2062" name="WordArt 17"/>
          <p:cNvSpPr>
            <a:spLocks noChangeArrowheads="1" noChangeShapeType="1" noTextEdit="1"/>
          </p:cNvSpPr>
          <p:nvPr/>
        </p:nvSpPr>
        <p:spPr bwMode="auto">
          <a:xfrm>
            <a:off x="2343055" y="457275"/>
            <a:ext cx="7950389" cy="788987"/>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600" kern="10" dirty="0">
                <a:ln w="9525">
                  <a:solidFill>
                    <a:srgbClr val="FF0000"/>
                  </a:solidFill>
                  <a:round/>
                  <a:headEnd/>
                  <a:tailEnd/>
                </a:ln>
                <a:solidFill>
                  <a:srgbClr val="0000FF"/>
                </a:solidFill>
                <a:latin typeface="Times New Roman"/>
                <a:cs typeface="Times New Roman"/>
              </a:rPr>
              <a:t>TRƯỜNG TIỂU HỌC HÒA NGHĨA</a:t>
            </a:r>
          </a:p>
        </p:txBody>
      </p:sp>
      <p:sp>
        <p:nvSpPr>
          <p:cNvPr id="2" name="TextBox 1"/>
          <p:cNvSpPr txBox="1"/>
          <p:nvPr/>
        </p:nvSpPr>
        <p:spPr>
          <a:xfrm>
            <a:off x="1616365" y="4738183"/>
            <a:ext cx="9153236" cy="748988"/>
          </a:xfrm>
          <a:prstGeom prst="rect">
            <a:avLst/>
          </a:prstGeom>
          <a:noFill/>
        </p:spPr>
        <p:txBody>
          <a:bodyPr wrap="square" rtlCol="0">
            <a:spAutoFit/>
          </a:bodyPr>
          <a:lstStyle/>
          <a:p>
            <a:pPr algn="ctr" defTabSz="1219170" fontAlgn="base">
              <a:spcBef>
                <a:spcPct val="0"/>
              </a:spcBef>
              <a:spcAft>
                <a:spcPct val="0"/>
              </a:spcAft>
            </a:pPr>
            <a:r>
              <a:rPr lang="en-US" sz="4267" b="1" i="1" dirty="0">
                <a:solidFill>
                  <a:srgbClr val="660033"/>
                </a:solidFill>
                <a:latin typeface="Times New Roman" pitchFamily="18" charset="0"/>
                <a:cs typeface="Times New Roman" pitchFamily="18" charset="0"/>
              </a:rPr>
              <a:t>GV: </a:t>
            </a:r>
            <a:r>
              <a:rPr lang="en-US" sz="4267" b="1" i="1" dirty="0" err="1" smtClean="0">
                <a:solidFill>
                  <a:srgbClr val="660033"/>
                </a:solidFill>
                <a:latin typeface="Times New Roman" pitchFamily="18" charset="0"/>
                <a:cs typeface="Times New Roman" pitchFamily="18" charset="0"/>
              </a:rPr>
              <a:t>Vũ</a:t>
            </a:r>
            <a:r>
              <a:rPr lang="en-US" sz="4267" b="1" i="1" dirty="0" smtClean="0">
                <a:solidFill>
                  <a:srgbClr val="660033"/>
                </a:solidFill>
                <a:latin typeface="Times New Roman" pitchFamily="18" charset="0"/>
                <a:cs typeface="Times New Roman" pitchFamily="18" charset="0"/>
              </a:rPr>
              <a:t> </a:t>
            </a:r>
            <a:r>
              <a:rPr lang="en-US" sz="4267" b="1" i="1" dirty="0" err="1" smtClean="0">
                <a:solidFill>
                  <a:srgbClr val="660033"/>
                </a:solidFill>
                <a:latin typeface="Times New Roman" pitchFamily="18" charset="0"/>
                <a:cs typeface="Times New Roman" pitchFamily="18" charset="0"/>
              </a:rPr>
              <a:t>Thị</a:t>
            </a:r>
            <a:r>
              <a:rPr lang="en-US" sz="4267" b="1" i="1" dirty="0" smtClean="0">
                <a:solidFill>
                  <a:srgbClr val="660033"/>
                </a:solidFill>
                <a:latin typeface="Times New Roman" pitchFamily="18" charset="0"/>
                <a:cs typeface="Times New Roman" pitchFamily="18" charset="0"/>
              </a:rPr>
              <a:t> </a:t>
            </a:r>
            <a:r>
              <a:rPr lang="en-US" sz="4267" b="1" i="1" dirty="0" err="1" smtClean="0">
                <a:solidFill>
                  <a:srgbClr val="660033"/>
                </a:solidFill>
                <a:latin typeface="Times New Roman" pitchFamily="18" charset="0"/>
                <a:cs typeface="Times New Roman" pitchFamily="18" charset="0"/>
              </a:rPr>
              <a:t>Ngọc</a:t>
            </a:r>
            <a:endParaRPr lang="en-US" sz="4267" b="1" i="1" dirty="0">
              <a:solidFill>
                <a:srgbClr val="660033"/>
              </a:solidFill>
              <a:latin typeface="Times New Roman" pitchFamily="18" charset="0"/>
              <a:cs typeface="Times New Roman" pitchFamily="18" charset="0"/>
            </a:endParaRPr>
          </a:p>
        </p:txBody>
      </p:sp>
    </p:spTree>
    <p:extLst>
      <p:ext uri="{BB962C8B-B14F-4D97-AF65-F5344CB8AC3E}">
        <p14:creationId xmlns:p14="http://schemas.microsoft.com/office/powerpoint/2010/main" val="64659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3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6395"/>
                                        </p:tgtEl>
                                      </p:cBhvr>
                                    </p:cmd>
                                  </p:childTnLst>
                                </p:cTn>
                              </p:par>
                            </p:childTnLst>
                          </p:cTn>
                        </p:par>
                      </p:childTnLst>
                    </p:cTn>
                  </p:par>
                </p:childTnLst>
              </p:cTn>
              <p:nextCondLst>
                <p:cond evt="onClick" delay="0">
                  <p:tgtEl>
                    <p:spTgt spid="16395"/>
                  </p:tgtEl>
                </p:cond>
              </p:nextCondLst>
            </p:seq>
            <p:audio>
              <p:cMediaNode vol="80000">
                <p:cTn id="7" fill="hold" display="0">
                  <p:stCondLst>
                    <p:cond delay="indefinite"/>
                  </p:stCondLst>
                  <p:endCondLst>
                    <p:cond evt="onStopAudio" delay="0">
                      <p:tgtEl>
                        <p:sldTgt/>
                      </p:tgtEl>
                    </p:cond>
                  </p:endCondLst>
                </p:cTn>
                <p:tgtEl>
                  <p:spTgt spid="1639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9" name="Picture 8">
            <a:extLst>
              <a:ext uri="{FF2B5EF4-FFF2-40B4-BE49-F238E27FC236}">
                <a16:creationId xmlns:a16="http://schemas.microsoft.com/office/drawing/2014/main" id="{973331EC-C421-48B7-A770-B68BBD4D2EF0}"/>
              </a:ext>
            </a:extLst>
          </p:cNvPr>
          <p:cNvPicPr>
            <a:picLocks noChangeAspect="1"/>
          </p:cNvPicPr>
          <p:nvPr/>
        </p:nvPicPr>
        <p:blipFill>
          <a:blip r:embed="rId2"/>
          <a:stretch>
            <a:fillRect/>
          </a:stretch>
        </p:blipFill>
        <p:spPr>
          <a:xfrm>
            <a:off x="0" y="2401468"/>
            <a:ext cx="12191999" cy="4456532"/>
          </a:xfrm>
          <a:prstGeom prst="rect">
            <a:avLst/>
          </a:prstGeom>
        </p:spPr>
      </p:pic>
      <p:sp>
        <p:nvSpPr>
          <p:cNvPr id="6" name="TextBox 5">
            <a:extLst>
              <a:ext uri="{FF2B5EF4-FFF2-40B4-BE49-F238E27FC236}">
                <a16:creationId xmlns:a16="http://schemas.microsoft.com/office/drawing/2014/main" id="{68E45D59-7DEA-4457-8A91-B35A7EEC6CB7}"/>
              </a:ext>
            </a:extLst>
          </p:cNvPr>
          <p:cNvSpPr txBox="1"/>
          <p:nvPr/>
        </p:nvSpPr>
        <p:spPr>
          <a:xfrm>
            <a:off x="1" y="1848646"/>
            <a:ext cx="6303522"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trồng rừng của con người sẽ làm giảm thiên tai vì khi trồng rừng sẽ cung cấp ôxi, hạn chế sói mòm đất và sạt lở do bão, lũ.</a:t>
            </a:r>
            <a:endParaRPr lang="en-US" sz="3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29F287-0369-4F70-8DD2-BC85D4CB1744}"/>
              </a:ext>
            </a:extLst>
          </p:cNvPr>
          <p:cNvSpPr txBox="1"/>
          <p:nvPr/>
        </p:nvSpPr>
        <p:spPr>
          <a:xfrm>
            <a:off x="6485105" y="1848646"/>
            <a:ext cx="5706896"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đốt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2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260E12-76D3-4A3D-BB31-A8853A8A9E7E}"/>
              </a:ext>
            </a:extLst>
          </p:cNvPr>
          <p:cNvPicPr>
            <a:picLocks noChangeAspect="1"/>
          </p:cNvPicPr>
          <p:nvPr/>
        </p:nvPicPr>
        <p:blipFill>
          <a:blip r:embed="rId2"/>
          <a:stretch>
            <a:fillRect/>
          </a:stretch>
        </p:blipFill>
        <p:spPr>
          <a:xfrm>
            <a:off x="272374" y="1418401"/>
            <a:ext cx="11824470" cy="4551027"/>
          </a:xfrm>
          <a:prstGeom prst="rect">
            <a:avLst/>
          </a:prstGeom>
        </p:spPr>
      </p:pic>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7831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78D58-7419-4AFF-A744-35E50A73DC8B}"/>
              </a:ext>
            </a:extLst>
          </p:cNvPr>
          <p:cNvPicPr>
            <a:picLocks noChangeAspect="1"/>
          </p:cNvPicPr>
          <p:nvPr/>
        </p:nvPicPr>
        <p:blipFill>
          <a:blip r:embed="rId3"/>
          <a:stretch>
            <a:fillRect/>
          </a:stretch>
        </p:blipFill>
        <p:spPr>
          <a:xfrm>
            <a:off x="30480" y="992975"/>
            <a:ext cx="723900" cy="653845"/>
          </a:xfrm>
          <a:prstGeom prst="rect">
            <a:avLst/>
          </a:prstGeom>
        </p:spPr>
      </p:pic>
      <p:sp>
        <p:nvSpPr>
          <p:cNvPr id="12" name="Rectangle 11"/>
          <p:cNvSpPr/>
          <p:nvPr/>
        </p:nvSpPr>
        <p:spPr>
          <a:xfrm>
            <a:off x="723900" y="1812098"/>
            <a:ext cx="11444275" cy="646331"/>
          </a:xfrm>
          <a:prstGeom prst="rect">
            <a:avLst/>
          </a:prstGeom>
        </p:spPr>
        <p:txBody>
          <a:bodyPr wrap="square">
            <a:spAutoFit/>
          </a:bodyPr>
          <a:lstStyle/>
          <a:p>
            <a:pPr marL="457200" indent="-457200" algn="just">
              <a:buFont typeface="Arial" panose="020B0604020202020204" pitchFamily="34" charset="0"/>
              <a:buChar char="•"/>
            </a:pPr>
            <a:r>
              <a:rPr lang="en-US" sz="3600">
                <a:latin typeface="Arial" panose="020B0604020202020204" pitchFamily="34" charset="0"/>
                <a:cs typeface="Arial" panose="020B0604020202020204" pitchFamily="34" charset="0"/>
              </a:rPr>
              <a:t>Điều gì sẽ xảy ra khi mưa quá to và gió quá lớn?</a:t>
            </a:r>
            <a:endParaRPr lang="en-US" sz="36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9B0E66E-7819-4B71-AE7B-37D2FD92BFEF}"/>
              </a:ext>
            </a:extLst>
          </p:cNvPr>
          <p:cNvSpPr/>
          <p:nvPr/>
        </p:nvSpPr>
        <p:spPr>
          <a:xfrm>
            <a:off x="754380" y="971902"/>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360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mở đầu</a:t>
            </a:r>
            <a:endParaRPr lang="zh-CN" altLang="en-US" sz="3600" dirty="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0" name="Rectangle 9">
            <a:extLst>
              <a:ext uri="{FF2B5EF4-FFF2-40B4-BE49-F238E27FC236}">
                <a16:creationId xmlns:a16="http://schemas.microsoft.com/office/drawing/2014/main" id="{87DB9019-2523-486C-903D-2443AA0C92AE}"/>
              </a:ext>
            </a:extLst>
          </p:cNvPr>
          <p:cNvSpPr/>
          <p:nvPr/>
        </p:nvSpPr>
        <p:spPr>
          <a:xfrm>
            <a:off x="923444" y="2776417"/>
            <a:ext cx="10345112" cy="24826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nSpc>
                <a:spcPct val="150000"/>
              </a:lnSpc>
              <a:buFont typeface="Wingdings" panose="05000000000000000000" pitchFamily="2" charset="2"/>
              <a:buChar char="Ø"/>
            </a:pPr>
            <a:r>
              <a:rPr lang="vi-VN" sz="3600">
                <a:latin typeface="Arial" panose="020B0604020202020204" pitchFamily="34" charset="0"/>
                <a:cs typeface="Arial" panose="020B0604020202020204" pitchFamily="34" charset="0"/>
              </a:rPr>
              <a:t>Khi mưa quá to có thể sẽ gây lũ lụt, </a:t>
            </a:r>
            <a:r>
              <a:rPr lang="en-US" sz="3600">
                <a:latin typeface="Arial" panose="020B0604020202020204" pitchFamily="34" charset="0"/>
                <a:cs typeface="Arial" panose="020B0604020202020204" pitchFamily="34" charset="0"/>
              </a:rPr>
              <a:t>đường bị ngập nước; </a:t>
            </a:r>
            <a:r>
              <a:rPr lang="vi-VN" sz="3600">
                <a:latin typeface="Arial" panose="020B0604020202020204" pitchFamily="34" charset="0"/>
                <a:cs typeface="Arial" panose="020B0604020202020204" pitchFamily="34" charset="0"/>
              </a:rPr>
              <a:t>gió quá lớn gây đổ cây, sạt lở</a:t>
            </a:r>
            <a:r>
              <a:rPr lang="en-US" sz="3600">
                <a:latin typeface="Arial" panose="020B0604020202020204" pitchFamily="34" charset="0"/>
                <a:cs typeface="Arial" panose="020B0604020202020204" pitchFamily="34" charset="0"/>
              </a:rPr>
              <a:t>, bay mái nhà nếu không kiên cố,..</a:t>
            </a:r>
            <a:r>
              <a:rPr lang="vi-VN"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8502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80407-1BA3-4DFD-9884-162C85B8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
            <a:ext cx="4953000" cy="3714750"/>
          </a:xfrm>
          <a:prstGeom prst="rect">
            <a:avLst/>
          </a:prstGeom>
        </p:spPr>
      </p:pic>
      <p:pic>
        <p:nvPicPr>
          <p:cNvPr id="5" name="Picture 4">
            <a:extLst>
              <a:ext uri="{FF2B5EF4-FFF2-40B4-BE49-F238E27FC236}">
                <a16:creationId xmlns:a16="http://schemas.microsoft.com/office/drawing/2014/main" id="{17E403D9-B469-4CDE-AF59-12C19A26B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440" y="0"/>
            <a:ext cx="6604000" cy="3714750"/>
          </a:xfrm>
          <a:prstGeom prst="rect">
            <a:avLst/>
          </a:prstGeom>
        </p:spPr>
      </p:pic>
      <p:pic>
        <p:nvPicPr>
          <p:cNvPr id="8" name="Picture 7">
            <a:extLst>
              <a:ext uri="{FF2B5EF4-FFF2-40B4-BE49-F238E27FC236}">
                <a16:creationId xmlns:a16="http://schemas.microsoft.com/office/drawing/2014/main" id="{E2D338BA-C005-4E69-BB5A-B56849FE7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857625"/>
            <a:ext cx="5715000" cy="3000375"/>
          </a:xfrm>
          <a:prstGeom prst="rect">
            <a:avLst/>
          </a:prstGeom>
        </p:spPr>
      </p:pic>
      <p:pic>
        <p:nvPicPr>
          <p:cNvPr id="15" name="Picture 14">
            <a:extLst>
              <a:ext uri="{FF2B5EF4-FFF2-40B4-BE49-F238E27FC236}">
                <a16:creationId xmlns:a16="http://schemas.microsoft.com/office/drawing/2014/main" id="{77506FF0-D588-4C6C-BF17-B1023C733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830" y="3858260"/>
            <a:ext cx="4499610" cy="2999740"/>
          </a:xfrm>
          <a:prstGeom prst="rect">
            <a:avLst/>
          </a:prstGeom>
        </p:spPr>
      </p:pic>
    </p:spTree>
    <p:extLst>
      <p:ext uri="{BB962C8B-B14F-4D97-AF65-F5344CB8AC3E}">
        <p14:creationId xmlns:p14="http://schemas.microsoft.com/office/powerpoint/2010/main" val="36234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9" name="Picture 8">
            <a:extLst>
              <a:ext uri="{FF2B5EF4-FFF2-40B4-BE49-F238E27FC236}">
                <a16:creationId xmlns:a16="http://schemas.microsoft.com/office/drawing/2014/main" id="{297306A6-C4C3-4CB9-ACD9-B3ABADAAC0F9}"/>
              </a:ext>
            </a:extLst>
          </p:cNvPr>
          <p:cNvPicPr>
            <a:picLocks noChangeAspect="1"/>
          </p:cNvPicPr>
          <p:nvPr/>
        </p:nvPicPr>
        <p:blipFill>
          <a:blip r:embed="rId2"/>
          <a:stretch>
            <a:fillRect/>
          </a:stretch>
        </p:blipFill>
        <p:spPr>
          <a:xfrm>
            <a:off x="0" y="2630176"/>
            <a:ext cx="6096001" cy="4170247"/>
          </a:xfrm>
          <a:prstGeom prst="rect">
            <a:avLst/>
          </a:prstGeom>
        </p:spPr>
      </p:pic>
      <p:sp>
        <p:nvSpPr>
          <p:cNvPr id="16" name="TextBox 15">
            <a:extLst>
              <a:ext uri="{FF2B5EF4-FFF2-40B4-BE49-F238E27FC236}">
                <a16:creationId xmlns:a16="http://schemas.microsoft.com/office/drawing/2014/main" id="{3205F8F0-A199-4881-8FBD-1B8F66608B33}"/>
              </a:ext>
            </a:extLst>
          </p:cNvPr>
          <p:cNvSpPr txBox="1"/>
          <p:nvPr/>
        </p:nvSpPr>
        <p:spPr>
          <a:xfrm>
            <a:off x="2089846"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Sấm sét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5A7B03B-311A-4D02-A7A8-D2D6C7F95F65}"/>
              </a:ext>
            </a:extLst>
          </p:cNvPr>
          <p:cNvPicPr>
            <a:picLocks noChangeAspect="1"/>
          </p:cNvPicPr>
          <p:nvPr/>
        </p:nvPicPr>
        <p:blipFill>
          <a:blip r:embed="rId3"/>
          <a:stretch>
            <a:fillRect/>
          </a:stretch>
        </p:blipFill>
        <p:spPr>
          <a:xfrm>
            <a:off x="6217921" y="2567995"/>
            <a:ext cx="6096000" cy="4255698"/>
          </a:xfrm>
          <a:prstGeom prst="rect">
            <a:avLst/>
          </a:prstGeom>
        </p:spPr>
      </p:pic>
      <p:sp>
        <p:nvSpPr>
          <p:cNvPr id="19" name="TextBox 18">
            <a:extLst>
              <a:ext uri="{FF2B5EF4-FFF2-40B4-BE49-F238E27FC236}">
                <a16:creationId xmlns:a16="http://schemas.microsoft.com/office/drawing/2014/main" id="{B6F09AD1-E765-4DB3-A407-F380532794BE}"/>
              </a:ext>
            </a:extLst>
          </p:cNvPr>
          <p:cNvSpPr txBox="1"/>
          <p:nvPr/>
        </p:nvSpPr>
        <p:spPr>
          <a:xfrm>
            <a:off x="7926441"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Sạt lở đất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24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6DC98C6F-E118-4577-860F-93A0DE1A52C3}"/>
              </a:ext>
            </a:extLst>
          </p:cNvPr>
          <p:cNvPicPr>
            <a:picLocks noChangeAspect="1"/>
          </p:cNvPicPr>
          <p:nvPr/>
        </p:nvPicPr>
        <p:blipFill>
          <a:blip r:embed="rId2"/>
          <a:stretch>
            <a:fillRect/>
          </a:stretch>
        </p:blipFill>
        <p:spPr>
          <a:xfrm>
            <a:off x="18335" y="2677303"/>
            <a:ext cx="6077666" cy="4185562"/>
          </a:xfrm>
          <a:prstGeom prst="rect">
            <a:avLst/>
          </a:prstGeom>
        </p:spPr>
      </p:pic>
      <p:sp>
        <p:nvSpPr>
          <p:cNvPr id="6" name="TextBox 5">
            <a:extLst>
              <a:ext uri="{FF2B5EF4-FFF2-40B4-BE49-F238E27FC236}">
                <a16:creationId xmlns:a16="http://schemas.microsoft.com/office/drawing/2014/main" id="{20BA522C-E579-44A6-BCBD-F573C43C8C2E}"/>
              </a:ext>
            </a:extLst>
          </p:cNvPr>
          <p:cNvSpPr txBox="1"/>
          <p:nvPr/>
        </p:nvSpPr>
        <p:spPr>
          <a:xfrm>
            <a:off x="2119830"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Bão</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6EF8AA2-9849-43C3-BF2B-F988C3306A3E}"/>
              </a:ext>
            </a:extLst>
          </p:cNvPr>
          <p:cNvPicPr>
            <a:picLocks noChangeAspect="1"/>
          </p:cNvPicPr>
          <p:nvPr/>
        </p:nvPicPr>
        <p:blipFill>
          <a:blip r:embed="rId3"/>
          <a:stretch>
            <a:fillRect/>
          </a:stretch>
        </p:blipFill>
        <p:spPr>
          <a:xfrm>
            <a:off x="6036693" y="2677303"/>
            <a:ext cx="6136973" cy="4206796"/>
          </a:xfrm>
          <a:prstGeom prst="rect">
            <a:avLst/>
          </a:prstGeom>
        </p:spPr>
      </p:pic>
      <p:sp>
        <p:nvSpPr>
          <p:cNvPr id="9" name="TextBox 8">
            <a:extLst>
              <a:ext uri="{FF2B5EF4-FFF2-40B4-BE49-F238E27FC236}">
                <a16:creationId xmlns:a16="http://schemas.microsoft.com/office/drawing/2014/main" id="{5FD6BFA7-E2F1-4DA4-835C-0193DB6410A6}"/>
              </a:ext>
            </a:extLst>
          </p:cNvPr>
          <p:cNvSpPr txBox="1"/>
          <p:nvPr/>
        </p:nvSpPr>
        <p:spPr>
          <a:xfrm>
            <a:off x="7564077"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Tuyết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1AF1D7A5-289D-452C-9D49-7A1DA23F0438}"/>
              </a:ext>
            </a:extLst>
          </p:cNvPr>
          <p:cNvPicPr>
            <a:picLocks noChangeAspect="1"/>
          </p:cNvPicPr>
          <p:nvPr/>
        </p:nvPicPr>
        <p:blipFill>
          <a:blip r:embed="rId2"/>
          <a:stretch>
            <a:fillRect/>
          </a:stretch>
        </p:blipFill>
        <p:spPr>
          <a:xfrm>
            <a:off x="0" y="2748779"/>
            <a:ext cx="6096001" cy="4070312"/>
          </a:xfrm>
          <a:prstGeom prst="rect">
            <a:avLst/>
          </a:prstGeom>
        </p:spPr>
      </p:pic>
      <p:sp>
        <p:nvSpPr>
          <p:cNvPr id="6" name="TextBox 5">
            <a:extLst>
              <a:ext uri="{FF2B5EF4-FFF2-40B4-BE49-F238E27FC236}">
                <a16:creationId xmlns:a16="http://schemas.microsoft.com/office/drawing/2014/main" id="{4E1C43AF-7DF9-48B8-B64F-F48790AF781D}"/>
              </a:ext>
            </a:extLst>
          </p:cNvPr>
          <p:cNvSpPr txBox="1"/>
          <p:nvPr/>
        </p:nvSpPr>
        <p:spPr>
          <a:xfrm>
            <a:off x="1708025"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Hạn hán</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EEACBDB-4190-4845-B2C0-75EA7016A9DB}"/>
              </a:ext>
            </a:extLst>
          </p:cNvPr>
          <p:cNvPicPr>
            <a:picLocks noChangeAspect="1"/>
          </p:cNvPicPr>
          <p:nvPr/>
        </p:nvPicPr>
        <p:blipFill>
          <a:blip r:embed="rId3"/>
          <a:stretch>
            <a:fillRect/>
          </a:stretch>
        </p:blipFill>
        <p:spPr>
          <a:xfrm>
            <a:off x="6095999" y="2739562"/>
            <a:ext cx="6096001" cy="4166563"/>
          </a:xfrm>
          <a:prstGeom prst="rect">
            <a:avLst/>
          </a:prstGeom>
        </p:spPr>
      </p:pic>
      <p:sp>
        <p:nvSpPr>
          <p:cNvPr id="8" name="TextBox 7">
            <a:extLst>
              <a:ext uri="{FF2B5EF4-FFF2-40B4-BE49-F238E27FC236}">
                <a16:creationId xmlns:a16="http://schemas.microsoft.com/office/drawing/2014/main" id="{E32D4A9B-FA52-4DDA-947A-86F8738D341E}"/>
              </a:ext>
            </a:extLst>
          </p:cNvPr>
          <p:cNvSpPr txBox="1"/>
          <p:nvPr/>
        </p:nvSpPr>
        <p:spPr>
          <a:xfrm>
            <a:off x="8066672"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Lũ lụt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0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562" y="240012"/>
            <a:ext cx="11400817" cy="1200329"/>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Arial" panose="020B0604020202020204" pitchFamily="34" charset="0"/>
                <a:cs typeface="Arial" panose="020B0604020202020204" pitchFamily="34" charset="0"/>
              </a:rPr>
              <a:t>Hoàn </a:t>
            </a:r>
            <a:r>
              <a:rPr lang="en-US" sz="3600" err="1">
                <a:latin typeface="Arial" panose="020B0604020202020204" pitchFamily="34" charset="0"/>
                <a:cs typeface="Arial" panose="020B0604020202020204" pitchFamily="34" charset="0"/>
              </a:rPr>
              <a:t>thành</a:t>
            </a:r>
            <a:r>
              <a:rPr lang="en-US" sz="3600">
                <a:latin typeface="Arial" panose="020B0604020202020204" pitchFamily="34" charset="0"/>
                <a:cs typeface="Arial" panose="020B0604020202020204" pitchFamily="34" charset="0"/>
              </a:rPr>
              <a:t> dựa vào các cụm từ gợi ý: </a:t>
            </a:r>
            <a:r>
              <a:rPr lang="vi-VN" sz="3600">
                <a:solidFill>
                  <a:srgbClr val="0070C0"/>
                </a:solidFill>
                <a:latin typeface="Arial" panose="020B0604020202020204" pitchFamily="34" charset="0"/>
                <a:cs typeface="Arial" panose="020B0604020202020204" pitchFamily="34" charset="0"/>
              </a:rPr>
              <a:t>có sấm sét, gió giật, nước</a:t>
            </a:r>
            <a:r>
              <a:rPr lang="en-US" sz="3600">
                <a:solidFill>
                  <a:srgbClr val="0070C0"/>
                </a:solidFill>
                <a:latin typeface="Arial" panose="020B0604020202020204" pitchFamily="34" charset="0"/>
                <a:cs typeface="Arial" panose="020B0604020202020204" pitchFamily="34" charset="0"/>
              </a:rPr>
              <a:t> sông</a:t>
            </a:r>
            <a:r>
              <a:rPr lang="vi-VN" sz="3600">
                <a:solidFill>
                  <a:srgbClr val="0070C0"/>
                </a:solidFill>
                <a:latin typeface="Arial" panose="020B0604020202020204" pitchFamily="34" charset="0"/>
                <a:cs typeface="Arial" panose="020B0604020202020204" pitchFamily="34" charset="0"/>
              </a:rPr>
              <a:t> dâng cao, ruộng nứt nẻ,…</a:t>
            </a:r>
            <a:endParaRPr lang="en-US" sz="3600" dirty="0">
              <a:solidFill>
                <a:srgbClr val="0070C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96363768"/>
              </p:ext>
            </p:extLst>
          </p:nvPr>
        </p:nvGraphicFramePr>
        <p:xfrm>
          <a:off x="583660" y="1692120"/>
          <a:ext cx="11225719" cy="3949925"/>
        </p:xfrm>
        <a:graphic>
          <a:graphicData uri="http://schemas.openxmlformats.org/drawingml/2006/table">
            <a:tbl>
              <a:tblPr firstRow="1" bandRow="1">
                <a:tableStyleId>{21E4AEA4-8DFA-4A89-87EB-49C32662AFE0}</a:tableStyleId>
              </a:tblPr>
              <a:tblGrid>
                <a:gridCol w="3832697">
                  <a:extLst>
                    <a:ext uri="{9D8B030D-6E8A-4147-A177-3AD203B41FA5}">
                      <a16:colId xmlns:a16="http://schemas.microsoft.com/office/drawing/2014/main" val="3189826449"/>
                    </a:ext>
                  </a:extLst>
                </a:gridCol>
                <a:gridCol w="7393022">
                  <a:extLst>
                    <a:ext uri="{9D8B030D-6E8A-4147-A177-3AD203B41FA5}">
                      <a16:colId xmlns:a16="http://schemas.microsoft.com/office/drawing/2014/main" val="2481372178"/>
                    </a:ext>
                  </a:extLst>
                </a:gridCol>
              </a:tblGrid>
              <a:tr h="789985">
                <a:tc>
                  <a:txBody>
                    <a:bodyPr/>
                    <a:lstStyle/>
                    <a:p>
                      <a:pPr algn="ctr"/>
                      <a:r>
                        <a:rPr lang="en-US" sz="3600">
                          <a:latin typeface="Arial" panose="020B0604020202020204" pitchFamily="34" charset="0"/>
                          <a:cs typeface="Arial" panose="020B0604020202020204" pitchFamily="34" charset="0"/>
                        </a:rPr>
                        <a:t>Loại thiên tai</a:t>
                      </a:r>
                      <a:endParaRPr lang="en-US" sz="3600" dirty="0">
                        <a:latin typeface="Arial" panose="020B0604020202020204" pitchFamily="34" charset="0"/>
                        <a:cs typeface="Arial" panose="020B0604020202020204" pitchFamily="34" charset="0"/>
                      </a:endParaRPr>
                    </a:p>
                  </a:txBody>
                  <a:tcPr anchor="ctr">
                    <a:solidFill>
                      <a:srgbClr val="00B0F0"/>
                    </a:solidFill>
                  </a:tcPr>
                </a:tc>
                <a:tc>
                  <a:txBody>
                    <a:bodyPr/>
                    <a:lstStyle/>
                    <a:p>
                      <a:pPr algn="ctr"/>
                      <a:r>
                        <a:rPr lang="en-US" sz="3600">
                          <a:latin typeface="Arial" panose="020B0604020202020204" pitchFamily="34" charset="0"/>
                          <a:cs typeface="Arial" panose="020B0604020202020204" pitchFamily="34" charset="0"/>
                        </a:rPr>
                        <a:t>Biểu hiện</a:t>
                      </a:r>
                      <a:endParaRPr lang="en-US" sz="3600" dirty="0">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4122601535"/>
                  </a:ext>
                </a:extLst>
              </a:tr>
              <a:tr h="789985">
                <a:tc>
                  <a:txBody>
                    <a:bodyPr/>
                    <a:lstStyle/>
                    <a:p>
                      <a:pPr algn="ctr"/>
                      <a:r>
                        <a:rPr lang="en-US" sz="3600">
                          <a:latin typeface="Arial" panose="020B0604020202020204" pitchFamily="34" charset="0"/>
                          <a:cs typeface="Arial" panose="020B0604020202020204" pitchFamily="34" charset="0"/>
                        </a:rPr>
                        <a:t>Giông sét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4088679029"/>
                  </a:ext>
                </a:extLst>
              </a:tr>
              <a:tr h="789985">
                <a:tc>
                  <a:txBody>
                    <a:bodyPr/>
                    <a:lstStyle/>
                    <a:p>
                      <a:pPr algn="ctr"/>
                      <a:r>
                        <a:rPr lang="en-US" sz="3600">
                          <a:latin typeface="Arial" panose="020B0604020202020204" pitchFamily="34" charset="0"/>
                          <a:cs typeface="Arial" panose="020B0604020202020204" pitchFamily="34" charset="0"/>
                        </a:rPr>
                        <a:t>Hạn hán</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3409369509"/>
                  </a:ext>
                </a:extLst>
              </a:tr>
              <a:tr h="789985">
                <a:tc>
                  <a:txBody>
                    <a:bodyPr/>
                    <a:lstStyle/>
                    <a:p>
                      <a:pPr algn="ctr"/>
                      <a:r>
                        <a:rPr lang="en-US" sz="3600">
                          <a:latin typeface="Arial" panose="020B0604020202020204" pitchFamily="34" charset="0"/>
                          <a:cs typeface="Arial" panose="020B0604020202020204" pitchFamily="34" charset="0"/>
                        </a:rPr>
                        <a:t>Lũ, lụt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938067859"/>
                  </a:ext>
                </a:extLst>
              </a:tr>
              <a:tr h="789985">
                <a:tc>
                  <a:txBody>
                    <a:bodyPr/>
                    <a:lstStyle/>
                    <a:p>
                      <a:pPr algn="ctr"/>
                      <a:r>
                        <a:rPr lang="en-US" sz="3600">
                          <a:latin typeface="Arial" panose="020B0604020202020204" pitchFamily="34" charset="0"/>
                          <a:cs typeface="Arial" panose="020B0604020202020204" pitchFamily="34" charset="0"/>
                        </a:rPr>
                        <a:t>Bão</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988386292"/>
                  </a:ext>
                </a:extLst>
              </a:tr>
            </a:tbl>
          </a:graphicData>
        </a:graphic>
      </p:graphicFrame>
      <p:sp>
        <p:nvSpPr>
          <p:cNvPr id="15" name="Rectangle 14">
            <a:extLst>
              <a:ext uri="{FF2B5EF4-FFF2-40B4-BE49-F238E27FC236}">
                <a16:creationId xmlns:a16="http://schemas.microsoft.com/office/drawing/2014/main" id="{5DCEC088-AE71-47D0-9D74-8C9907120A34}"/>
              </a:ext>
            </a:extLst>
          </p:cNvPr>
          <p:cNvSpPr/>
          <p:nvPr/>
        </p:nvSpPr>
        <p:spPr>
          <a:xfrm>
            <a:off x="6007317" y="2567238"/>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có sấm sét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6" name="Rectangle 15">
            <a:extLst>
              <a:ext uri="{FF2B5EF4-FFF2-40B4-BE49-F238E27FC236}">
                <a16:creationId xmlns:a16="http://schemas.microsoft.com/office/drawing/2014/main" id="{52A2A751-DB27-4F78-8A6B-E141645A51DE}"/>
              </a:ext>
            </a:extLst>
          </p:cNvPr>
          <p:cNvSpPr/>
          <p:nvPr/>
        </p:nvSpPr>
        <p:spPr>
          <a:xfrm>
            <a:off x="6007317" y="3307494"/>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ruộng nứt nẻ</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7" name="Rectangle 16">
            <a:extLst>
              <a:ext uri="{FF2B5EF4-FFF2-40B4-BE49-F238E27FC236}">
                <a16:creationId xmlns:a16="http://schemas.microsoft.com/office/drawing/2014/main" id="{3E9E4B8E-437C-4EAA-A111-E3E2A424139B}"/>
              </a:ext>
            </a:extLst>
          </p:cNvPr>
          <p:cNvSpPr/>
          <p:nvPr/>
        </p:nvSpPr>
        <p:spPr>
          <a:xfrm>
            <a:off x="6033257" y="4115181"/>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nước </a:t>
            </a:r>
            <a:r>
              <a:rPr lang="en-US" sz="3600">
                <a:solidFill>
                  <a:srgbClr val="0070C0"/>
                </a:solidFill>
                <a:latin typeface="Arial" panose="020B0604020202020204" pitchFamily="34" charset="0"/>
                <a:cs typeface="Arial" panose="020B0604020202020204" pitchFamily="34" charset="0"/>
              </a:rPr>
              <a:t>sông </a:t>
            </a:r>
            <a:r>
              <a:rPr lang="vi-VN" sz="3600">
                <a:solidFill>
                  <a:srgbClr val="0070C0"/>
                </a:solidFill>
                <a:latin typeface="Arial" panose="020B0604020202020204" pitchFamily="34" charset="0"/>
                <a:cs typeface="Arial" panose="020B0604020202020204" pitchFamily="34" charset="0"/>
              </a:rPr>
              <a:t>dâng cao</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Rectangle 17">
            <a:extLst>
              <a:ext uri="{FF2B5EF4-FFF2-40B4-BE49-F238E27FC236}">
                <a16:creationId xmlns:a16="http://schemas.microsoft.com/office/drawing/2014/main" id="{E223EABF-53ED-45D7-94B0-DC023DBD405E}"/>
              </a:ext>
            </a:extLst>
          </p:cNvPr>
          <p:cNvSpPr/>
          <p:nvPr/>
        </p:nvSpPr>
        <p:spPr>
          <a:xfrm>
            <a:off x="6033257" y="4878613"/>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gió giật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28346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022" y="206859"/>
            <a:ext cx="11669956" cy="1118255"/>
          </a:xfrm>
          <a:prstGeom prst="rect">
            <a:avLst/>
          </a:prstGeom>
          <a:noFill/>
        </p:spPr>
        <p:txBody>
          <a:bodyPr wrap="square" rtlCol="0">
            <a:spAutoFit/>
          </a:bodyPr>
          <a:lstStyle/>
          <a:p>
            <a:pPr marL="571500" indent="-571500">
              <a:lnSpc>
                <a:spcPts val="4000"/>
              </a:lnSpc>
              <a:buFont typeface="Arial" panose="020B0604020202020204" pitchFamily="34" charset="0"/>
              <a:buChar char="•"/>
            </a:pPr>
            <a:r>
              <a:rPr lang="vi-VN" sz="3600">
                <a:latin typeface="Arial" panose="020B0604020202020204" pitchFamily="34" charset="0"/>
                <a:cs typeface="Arial" panose="020B0604020202020204" pitchFamily="34" charset="0"/>
              </a:rPr>
              <a:t>Nêu một số rủi ro dẫn đến thiệt hại về con người và tài sản khi xảy ra những thiên tai đó.</a:t>
            </a:r>
            <a:endParaRPr lang="en-US" sz="3600" dirty="0">
              <a:latin typeface="Arial" panose="020B0604020202020204" pitchFamily="34" charset="0"/>
              <a:cs typeface="Arial" panose="020B0604020202020204" pitchFamily="34" charset="0"/>
            </a:endParaRPr>
          </a:p>
        </p:txBody>
      </p:sp>
      <p:sp>
        <p:nvSpPr>
          <p:cNvPr id="11" name="TextBox 10"/>
          <p:cNvSpPr txBox="1"/>
          <p:nvPr/>
        </p:nvSpPr>
        <p:spPr>
          <a:xfrm>
            <a:off x="522044" y="1480757"/>
            <a:ext cx="11669956" cy="1631216"/>
          </a:xfrm>
          <a:prstGeom prst="rect">
            <a:avLst/>
          </a:prstGeom>
          <a:noFill/>
        </p:spPr>
        <p:txBody>
          <a:bodyPr wrap="square" rtlCol="0">
            <a:spAutoFit/>
          </a:bodyPr>
          <a:lstStyle/>
          <a:p>
            <a:pPr marL="285750" indent="-285750">
              <a:lnSpc>
                <a:spcPts val="4000"/>
              </a:lnSpc>
              <a:buFontTx/>
              <a:buChar char="-"/>
            </a:pPr>
            <a:r>
              <a:rPr lang="vi-VN" sz="3600">
                <a:latin typeface="Arial" panose="020B0604020202020204" pitchFamily="34" charset="0"/>
                <a:cs typeface="Arial" panose="020B0604020202020204" pitchFamily="34" charset="0"/>
              </a:rPr>
              <a:t>Khi xảy ra thiên tai đó có thể gây nhiều thiệt hại như mất mùa, vật nuôi bị chết, nhà cửa bị cuốn trôi, con người nguy hiểm đến tính mạng,…</a:t>
            </a:r>
            <a:endParaRPr lang="en-US" sz="36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80E019A-BF50-41A6-B786-9059C7F8B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7616"/>
            <a:ext cx="6354818" cy="3574585"/>
          </a:xfrm>
          <a:prstGeom prst="rect">
            <a:avLst/>
          </a:prstGeom>
        </p:spPr>
      </p:pic>
      <p:pic>
        <p:nvPicPr>
          <p:cNvPr id="14" name="Picture 13">
            <a:extLst>
              <a:ext uri="{FF2B5EF4-FFF2-40B4-BE49-F238E27FC236}">
                <a16:creationId xmlns:a16="http://schemas.microsoft.com/office/drawing/2014/main" id="{25AFDAC7-0254-42B9-9FFB-7B70B5FF9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719" y="3234178"/>
            <a:ext cx="5538281" cy="3692187"/>
          </a:xfrm>
          <a:prstGeom prst="rect">
            <a:avLst/>
          </a:prstGeom>
        </p:spPr>
      </p:pic>
    </p:spTree>
    <p:extLst>
      <p:ext uri="{BB962C8B-B14F-4D97-AF65-F5344CB8AC3E}">
        <p14:creationId xmlns:p14="http://schemas.microsoft.com/office/powerpoint/2010/main" val="18036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4" name="Picture 3">
            <a:extLst>
              <a:ext uri="{FF2B5EF4-FFF2-40B4-BE49-F238E27FC236}">
                <a16:creationId xmlns:a16="http://schemas.microsoft.com/office/drawing/2014/main" id="{CEF6E9CA-4A7B-42BA-92D8-B069A3D9D44C}"/>
              </a:ext>
            </a:extLst>
          </p:cNvPr>
          <p:cNvPicPr>
            <a:picLocks noChangeAspect="1"/>
          </p:cNvPicPr>
          <p:nvPr/>
        </p:nvPicPr>
        <p:blipFill>
          <a:blip r:embed="rId2"/>
          <a:stretch>
            <a:fillRect/>
          </a:stretch>
        </p:blipFill>
        <p:spPr>
          <a:xfrm>
            <a:off x="1465633" y="2039206"/>
            <a:ext cx="9961123" cy="4605577"/>
          </a:xfrm>
          <a:prstGeom prst="rect">
            <a:avLst/>
          </a:prstGeom>
        </p:spPr>
      </p:pic>
      <p:sp>
        <p:nvSpPr>
          <p:cNvPr id="12" name="TextBox 11">
            <a:extLst>
              <a:ext uri="{FF2B5EF4-FFF2-40B4-BE49-F238E27FC236}">
                <a16:creationId xmlns:a16="http://schemas.microsoft.com/office/drawing/2014/main" id="{E5036210-5F4C-421E-BC07-7475A05F4CCA}"/>
              </a:ext>
            </a:extLst>
          </p:cNvPr>
          <p:cNvSpPr txBox="1"/>
          <p:nvPr/>
        </p:nvSpPr>
        <p:spPr>
          <a:xfrm>
            <a:off x="0" y="5657671"/>
            <a:ext cx="12192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phá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9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434</Words>
  <Application>Microsoft Office PowerPoint</Application>
  <PresentationFormat>Widescreen</PresentationFormat>
  <Paragraphs>39</Paragraphs>
  <Slides>11</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Times New Roman</vt:lpstr>
      <vt:lpstr>UTM Avo</vt:lpstr>
      <vt:lpstr>UTM Cookies</vt:lpstr>
      <vt:lpstr>Wingdings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MAIHUNG</cp:lastModifiedBy>
  <cp:revision>143</cp:revision>
  <dcterms:created xsi:type="dcterms:W3CDTF">2021-06-02T02:35:09Z</dcterms:created>
  <dcterms:modified xsi:type="dcterms:W3CDTF">2025-04-20T22:38:26Z</dcterms:modified>
</cp:coreProperties>
</file>